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0" r:id="rId2"/>
    <p:sldId id="262" r:id="rId3"/>
    <p:sldId id="268" r:id="rId4"/>
    <p:sldId id="355" r:id="rId5"/>
    <p:sldId id="270" r:id="rId6"/>
    <p:sldId id="271" r:id="rId7"/>
    <p:sldId id="272" r:id="rId8"/>
    <p:sldId id="274" r:id="rId9"/>
    <p:sldId id="362" r:id="rId10"/>
    <p:sldId id="353" r:id="rId11"/>
    <p:sldId id="278" r:id="rId12"/>
    <p:sldId id="277" r:id="rId13"/>
    <p:sldId id="287" r:id="rId14"/>
    <p:sldId id="289" r:id="rId15"/>
    <p:sldId id="290" r:id="rId16"/>
    <p:sldId id="291" r:id="rId17"/>
    <p:sldId id="294" r:id="rId18"/>
    <p:sldId id="295" r:id="rId19"/>
    <p:sldId id="363" r:id="rId20"/>
    <p:sldId id="297" r:id="rId21"/>
    <p:sldId id="323" r:id="rId22"/>
    <p:sldId id="324" r:id="rId23"/>
    <p:sldId id="327" r:id="rId24"/>
    <p:sldId id="326" r:id="rId25"/>
    <p:sldId id="328" r:id="rId26"/>
    <p:sldId id="306" r:id="rId27"/>
    <p:sldId id="354" r:id="rId28"/>
    <p:sldId id="341" r:id="rId29"/>
    <p:sldId id="342" r:id="rId30"/>
    <p:sldId id="361" r:id="rId31"/>
    <p:sldId id="343" r:id="rId32"/>
    <p:sldId id="346" r:id="rId33"/>
    <p:sldId id="347" r:id="rId34"/>
    <p:sldId id="348" r:id="rId35"/>
    <p:sldId id="365" r:id="rId36"/>
    <p:sldId id="322" r:id="rId37"/>
    <p:sldId id="375" r:id="rId38"/>
    <p:sldId id="288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18" autoAdjust="0"/>
  </p:normalViewPr>
  <p:slideViewPr>
    <p:cSldViewPr snapToGrid="0">
      <p:cViewPr varScale="1">
        <p:scale>
          <a:sx n="72" d="100"/>
          <a:sy n="72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652A9-7600-44DD-9193-C3327D210060}" type="doc">
      <dgm:prSet loTypeId="urn:microsoft.com/office/officeart/2008/layout/VerticalCurvedList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s-AR"/>
        </a:p>
      </dgm:t>
    </dgm:pt>
    <dgm:pt modelId="{B93C3697-52C3-46C4-A2A7-9280C23834F9}">
      <dgm:prSet custT="1"/>
      <dgm:spPr/>
      <dgm:t>
        <a:bodyPr/>
        <a:lstStyle/>
        <a:p>
          <a:pPr algn="just"/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realizó </a:t>
          </a:r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caracterización fisicoquímica de los concentrados de suero de tofu y soja, evidenciando el efecto de la temperatura y la </a:t>
          </a:r>
          <a:r>
            <a: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neutralización sobre </a:t>
          </a:r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 composición </a:t>
          </a:r>
          <a:r>
            <a: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 sus </a:t>
          </a:r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propiedades funcionales. </a:t>
          </a:r>
        </a:p>
      </dgm:t>
    </dgm:pt>
    <dgm:pt modelId="{7178DCF6-E0F2-4963-848D-622F188DCE0C}" type="parTrans" cxnId="{8BA55D74-C445-4788-AA2F-CA5257EA1445}">
      <dgm:prSet/>
      <dgm:spPr/>
      <dgm:t>
        <a:bodyPr/>
        <a:lstStyle/>
        <a:p>
          <a:endParaRPr lang="es-ES"/>
        </a:p>
      </dgm:t>
    </dgm:pt>
    <dgm:pt modelId="{7BFC1C12-6D57-42E8-B767-03CAD8E7253B}" type="sibTrans" cxnId="{8BA55D74-C445-4788-AA2F-CA5257EA1445}">
      <dgm:prSet/>
      <dgm:spPr/>
      <dgm:t>
        <a:bodyPr/>
        <a:lstStyle/>
        <a:p>
          <a:endParaRPr lang="es-ES"/>
        </a:p>
      </dgm:t>
    </dgm:pt>
    <dgm:pt modelId="{86B0FD24-39A9-4774-AA70-FF21FD3E7A1E}">
      <dgm:prSet custT="1"/>
      <dgm:spPr/>
      <dgm:t>
        <a:bodyPr/>
        <a:lstStyle/>
        <a:p>
          <a:pPr algn="just"/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Se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formaron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espumas con los concentrados de suero de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tofu,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obteniendo el mayor overrun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y estabilidad  a pH 4,0,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con los concentrados obtenidos a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80°C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.</a:t>
          </a:r>
          <a:endParaRPr lang="es-ES" sz="1700" b="1" kern="1200" dirty="0">
            <a:solidFill>
              <a:schemeClr val="tx1"/>
            </a:solidFill>
            <a:effectLst/>
            <a:latin typeface="Arial" panose="020B0604020202020204"/>
            <a:ea typeface="MS Mincho" panose="02020609040205080304" pitchFamily="49" charset="-128"/>
            <a:cs typeface="+mn-cs"/>
          </a:endParaRPr>
        </a:p>
      </dgm:t>
    </dgm:pt>
    <dgm:pt modelId="{7C0AF3AD-FD4D-4F57-A85C-FA0CB84A5E20}" type="parTrans" cxnId="{50AA7439-8FBD-4E2A-BEAE-E92F297A6ED6}">
      <dgm:prSet/>
      <dgm:spPr/>
      <dgm:t>
        <a:bodyPr/>
        <a:lstStyle/>
        <a:p>
          <a:endParaRPr lang="es-ES"/>
        </a:p>
      </dgm:t>
    </dgm:pt>
    <dgm:pt modelId="{8ECA446D-731F-4D42-9DB8-D5183F079200}" type="sibTrans" cxnId="{50AA7439-8FBD-4E2A-BEAE-E92F297A6ED6}">
      <dgm:prSet/>
      <dgm:spPr/>
      <dgm:t>
        <a:bodyPr/>
        <a:lstStyle/>
        <a:p>
          <a:endParaRPr lang="es-ES"/>
        </a:p>
      </dgm:t>
    </dgm:pt>
    <dgm:pt modelId="{4BE4442A-5768-4BC8-A1BF-AF501A459B01}">
      <dgm:prSet custT="1"/>
      <dgm:spPr/>
      <dgm:t>
        <a:bodyPr/>
        <a:lstStyle/>
        <a:p>
          <a:pPr algn="just"/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mayor capacidad emulsificante para todos los </a:t>
          </a:r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concentrados </a:t>
          </a:r>
          <a:r>
            <a: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fue </a:t>
          </a:r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pH 3,0, siendo las </a:t>
          </a:r>
          <a:r>
            <a: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emulsiones  </a:t>
          </a:r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estables </a:t>
          </a:r>
          <a:r>
            <a: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los </a:t>
          </a:r>
          <a:r>
            <a: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tratamientos </a:t>
          </a:r>
          <a:r>
            <a: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estrés tecnológico. </a:t>
          </a:r>
        </a:p>
      </dgm:t>
    </dgm:pt>
    <dgm:pt modelId="{A8271866-D316-42D1-92D4-7ABBC0E74CC0}" type="parTrans" cxnId="{D4F015BE-757B-428A-A805-572AD003F874}">
      <dgm:prSet/>
      <dgm:spPr/>
      <dgm:t>
        <a:bodyPr/>
        <a:lstStyle/>
        <a:p>
          <a:endParaRPr lang="es-ES"/>
        </a:p>
      </dgm:t>
    </dgm:pt>
    <dgm:pt modelId="{84CAACF2-C2E8-4697-A02E-5E560262E99F}" type="sibTrans" cxnId="{D4F015BE-757B-428A-A805-572AD003F874}">
      <dgm:prSet/>
      <dgm:spPr/>
      <dgm:t>
        <a:bodyPr/>
        <a:lstStyle/>
        <a:p>
          <a:endParaRPr lang="es-ES"/>
        </a:p>
      </dgm:t>
    </dgm:pt>
    <dgm:pt modelId="{2BCCB248-C035-47E3-B972-BF8727E8BBE2}">
      <dgm:prSet custT="1"/>
      <dgm:spPr/>
      <dgm:t>
        <a:bodyPr/>
        <a:lstStyle/>
        <a:p>
          <a:pPr algn="just"/>
          <a:r>
            <a:rPr lang="es-MX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neutralización del </a:t>
          </a:r>
          <a:r>
            <a:rPr lang="es-MX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suero de tofu previa </a:t>
          </a:r>
          <a:r>
            <a:rPr lang="es-MX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 proceso de concentración</a:t>
          </a:r>
          <a:r>
            <a:rPr lang="es-MX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disminuyó </a:t>
          </a:r>
          <a:r>
            <a:rPr lang="es-MX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capacidad emulsificante  y estabilizante </a:t>
          </a:r>
          <a:r>
            <a:rPr lang="es-MX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los concentrados  </a:t>
          </a:r>
          <a:r>
            <a:rPr lang="es-MX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frente a los </a:t>
          </a:r>
          <a:r>
            <a:rPr lang="es-MX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tratamientos </a:t>
          </a:r>
          <a:r>
            <a:rPr lang="es-MX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estrés </a:t>
          </a:r>
          <a:r>
            <a:rPr lang="es-MX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tecnológico</a:t>
          </a:r>
          <a:endParaRPr lang="es-ES" sz="17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CB3E5E-7301-4972-A594-7844566C441F}" type="parTrans" cxnId="{057B0115-2366-4FC4-93B5-C940CB69DB91}">
      <dgm:prSet/>
      <dgm:spPr/>
      <dgm:t>
        <a:bodyPr/>
        <a:lstStyle/>
        <a:p>
          <a:endParaRPr lang="es-ES"/>
        </a:p>
      </dgm:t>
    </dgm:pt>
    <dgm:pt modelId="{11474BF0-F787-4E7D-BA41-24804D769588}" type="sibTrans" cxnId="{057B0115-2366-4FC4-93B5-C940CB69DB91}">
      <dgm:prSet/>
      <dgm:spPr/>
      <dgm:t>
        <a:bodyPr/>
        <a:lstStyle/>
        <a:p>
          <a:endParaRPr lang="es-ES"/>
        </a:p>
      </dgm:t>
    </dgm:pt>
    <dgm:pt modelId="{9089C59E-DFD0-4961-BA27-9D5F7F2FA215}" type="pres">
      <dgm:prSet presAssocID="{4B6652A9-7600-44DD-9193-C3327D2100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B19C4C1-80BB-44A4-829F-56B434E49770}" type="pres">
      <dgm:prSet presAssocID="{4B6652A9-7600-44DD-9193-C3327D210060}" presName="Name1" presStyleCnt="0"/>
      <dgm:spPr/>
    </dgm:pt>
    <dgm:pt modelId="{1C94E641-F227-4523-8927-09B60676DA18}" type="pres">
      <dgm:prSet presAssocID="{4B6652A9-7600-44DD-9193-C3327D210060}" presName="cycle" presStyleCnt="0"/>
      <dgm:spPr/>
    </dgm:pt>
    <dgm:pt modelId="{9D485FD2-52C0-4241-A6C0-A9C6BAAEA5FE}" type="pres">
      <dgm:prSet presAssocID="{4B6652A9-7600-44DD-9193-C3327D210060}" presName="srcNode" presStyleLbl="node1" presStyleIdx="0" presStyleCnt="4"/>
      <dgm:spPr/>
    </dgm:pt>
    <dgm:pt modelId="{7ABF6A82-EA13-4570-84C3-9596E3B29C93}" type="pres">
      <dgm:prSet presAssocID="{4B6652A9-7600-44DD-9193-C3327D210060}" presName="conn" presStyleLbl="parChTrans1D2" presStyleIdx="0" presStyleCnt="1"/>
      <dgm:spPr/>
      <dgm:t>
        <a:bodyPr/>
        <a:lstStyle/>
        <a:p>
          <a:endParaRPr lang="es-ES"/>
        </a:p>
      </dgm:t>
    </dgm:pt>
    <dgm:pt modelId="{675EC9A5-4DD5-4FB2-88A2-17AC3781F59A}" type="pres">
      <dgm:prSet presAssocID="{4B6652A9-7600-44DD-9193-C3327D210060}" presName="extraNode" presStyleLbl="node1" presStyleIdx="0" presStyleCnt="4"/>
      <dgm:spPr/>
    </dgm:pt>
    <dgm:pt modelId="{76A85F4D-B949-4089-AD1D-6F61CA551B85}" type="pres">
      <dgm:prSet presAssocID="{4B6652A9-7600-44DD-9193-C3327D210060}" presName="dstNode" presStyleLbl="node1" presStyleIdx="0" presStyleCnt="4"/>
      <dgm:spPr/>
    </dgm:pt>
    <dgm:pt modelId="{65EEB604-65AA-4745-A2C3-A86DA25D0392}" type="pres">
      <dgm:prSet presAssocID="{B93C3697-52C3-46C4-A2A7-9280C23834F9}" presName="text_1" presStyleLbl="node1" presStyleIdx="0" presStyleCnt="4" custScaleX="1022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E84AC9-8B82-49E6-88DE-876FDF847DE6}" type="pres">
      <dgm:prSet presAssocID="{B93C3697-52C3-46C4-A2A7-9280C23834F9}" presName="accent_1" presStyleCnt="0"/>
      <dgm:spPr/>
    </dgm:pt>
    <dgm:pt modelId="{59D1913C-86EE-4C55-879B-285D156BB02A}" type="pres">
      <dgm:prSet presAssocID="{B93C3697-52C3-46C4-A2A7-9280C23834F9}" presName="accentRepeatNode" presStyleLbl="solidFgAcc1" presStyleIdx="0" presStyleCnt="4"/>
      <dgm:spPr/>
    </dgm:pt>
    <dgm:pt modelId="{5ABBF938-2DDB-42FB-8E05-6A298DE9CA2E}" type="pres">
      <dgm:prSet presAssocID="{86B0FD24-39A9-4774-AA70-FF21FD3E7A1E}" presName="text_2" presStyleLbl="node1" presStyleIdx="1" presStyleCnt="4" custScaleX="1019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37506B-AA74-442B-B9BB-8D1372312248}" type="pres">
      <dgm:prSet presAssocID="{86B0FD24-39A9-4774-AA70-FF21FD3E7A1E}" presName="accent_2" presStyleCnt="0"/>
      <dgm:spPr/>
    </dgm:pt>
    <dgm:pt modelId="{96BA10B3-0016-456E-8CEE-B9CDF97E3668}" type="pres">
      <dgm:prSet presAssocID="{86B0FD24-39A9-4774-AA70-FF21FD3E7A1E}" presName="accentRepeatNode" presStyleLbl="solidFgAcc1" presStyleIdx="1" presStyleCnt="4"/>
      <dgm:spPr/>
    </dgm:pt>
    <dgm:pt modelId="{CE3A1827-223E-4473-8B1E-7C8F40570DE7}" type="pres">
      <dgm:prSet presAssocID="{4BE4442A-5768-4BC8-A1BF-AF501A459B01}" presName="text_3" presStyleLbl="node1" presStyleIdx="2" presStyleCnt="4" custLinFactNeighborX="4253" custLinFactNeighborY="-120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8E685-DF42-4420-869F-B73D3B46E5C8}" type="pres">
      <dgm:prSet presAssocID="{4BE4442A-5768-4BC8-A1BF-AF501A459B01}" presName="accent_3" presStyleCnt="0"/>
      <dgm:spPr/>
    </dgm:pt>
    <dgm:pt modelId="{FF9E2BBF-438A-460B-B17F-71F1D30BAAB2}" type="pres">
      <dgm:prSet presAssocID="{4BE4442A-5768-4BC8-A1BF-AF501A459B01}" presName="accentRepeatNode" presStyleLbl="solidFgAcc1" presStyleIdx="2" presStyleCnt="4"/>
      <dgm:spPr/>
    </dgm:pt>
    <dgm:pt modelId="{12530317-BE59-4087-8F6D-BC882851BB3D}" type="pres">
      <dgm:prSet presAssocID="{2BCCB248-C035-47E3-B972-BF8727E8BBE2}" presName="text_4" presStyleLbl="node1" presStyleIdx="3" presStyleCnt="4" custScaleX="1011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F25354-EC3A-4D84-BB31-37EBB2CC2D79}" type="pres">
      <dgm:prSet presAssocID="{2BCCB248-C035-47E3-B972-BF8727E8BBE2}" presName="accent_4" presStyleCnt="0"/>
      <dgm:spPr/>
    </dgm:pt>
    <dgm:pt modelId="{9D16D72B-FDD7-4C0B-951F-C3369890A333}" type="pres">
      <dgm:prSet presAssocID="{2BCCB248-C035-47E3-B972-BF8727E8BBE2}" presName="accentRepeatNode" presStyleLbl="solidFgAcc1" presStyleIdx="3" presStyleCnt="4"/>
      <dgm:spPr/>
    </dgm:pt>
  </dgm:ptLst>
  <dgm:cxnLst>
    <dgm:cxn modelId="{BC07AAEC-9E87-4FA0-B3F9-B277E507BAE1}" type="presOf" srcId="{4BE4442A-5768-4BC8-A1BF-AF501A459B01}" destId="{CE3A1827-223E-4473-8B1E-7C8F40570DE7}" srcOrd="0" destOrd="0" presId="urn:microsoft.com/office/officeart/2008/layout/VerticalCurvedList"/>
    <dgm:cxn modelId="{D4F015BE-757B-428A-A805-572AD003F874}" srcId="{4B6652A9-7600-44DD-9193-C3327D210060}" destId="{4BE4442A-5768-4BC8-A1BF-AF501A459B01}" srcOrd="2" destOrd="0" parTransId="{A8271866-D316-42D1-92D4-7ABBC0E74CC0}" sibTransId="{84CAACF2-C2E8-4697-A02E-5E560262E99F}"/>
    <dgm:cxn modelId="{B525CE0C-DA1B-4BD4-9393-349A81D00885}" type="presOf" srcId="{86B0FD24-39A9-4774-AA70-FF21FD3E7A1E}" destId="{5ABBF938-2DDB-42FB-8E05-6A298DE9CA2E}" srcOrd="0" destOrd="0" presId="urn:microsoft.com/office/officeart/2008/layout/VerticalCurvedList"/>
    <dgm:cxn modelId="{34AE264E-C63D-4E18-8AD1-4BEB45980614}" type="presOf" srcId="{B93C3697-52C3-46C4-A2A7-9280C23834F9}" destId="{65EEB604-65AA-4745-A2C3-A86DA25D0392}" srcOrd="0" destOrd="0" presId="urn:microsoft.com/office/officeart/2008/layout/VerticalCurvedList"/>
    <dgm:cxn modelId="{1AA76F2F-34A3-4725-A2BB-C56013E4E260}" type="presOf" srcId="{4B6652A9-7600-44DD-9193-C3327D210060}" destId="{9089C59E-DFD0-4961-BA27-9D5F7F2FA215}" srcOrd="0" destOrd="0" presId="urn:microsoft.com/office/officeart/2008/layout/VerticalCurvedList"/>
    <dgm:cxn modelId="{C3052B14-19E3-46CE-86D4-053B7743F665}" type="presOf" srcId="{7BFC1C12-6D57-42E8-B767-03CAD8E7253B}" destId="{7ABF6A82-EA13-4570-84C3-9596E3B29C93}" srcOrd="0" destOrd="0" presId="urn:microsoft.com/office/officeart/2008/layout/VerticalCurvedList"/>
    <dgm:cxn modelId="{C5B7C444-9FFE-4D25-B905-C3821B11ACC6}" type="presOf" srcId="{2BCCB248-C035-47E3-B972-BF8727E8BBE2}" destId="{12530317-BE59-4087-8F6D-BC882851BB3D}" srcOrd="0" destOrd="0" presId="urn:microsoft.com/office/officeart/2008/layout/VerticalCurvedList"/>
    <dgm:cxn modelId="{8BA55D74-C445-4788-AA2F-CA5257EA1445}" srcId="{4B6652A9-7600-44DD-9193-C3327D210060}" destId="{B93C3697-52C3-46C4-A2A7-9280C23834F9}" srcOrd="0" destOrd="0" parTransId="{7178DCF6-E0F2-4963-848D-622F188DCE0C}" sibTransId="{7BFC1C12-6D57-42E8-B767-03CAD8E7253B}"/>
    <dgm:cxn modelId="{50AA7439-8FBD-4E2A-BEAE-E92F297A6ED6}" srcId="{4B6652A9-7600-44DD-9193-C3327D210060}" destId="{86B0FD24-39A9-4774-AA70-FF21FD3E7A1E}" srcOrd="1" destOrd="0" parTransId="{7C0AF3AD-FD4D-4F57-A85C-FA0CB84A5E20}" sibTransId="{8ECA446D-731F-4D42-9DB8-D5183F079200}"/>
    <dgm:cxn modelId="{057B0115-2366-4FC4-93B5-C940CB69DB91}" srcId="{4B6652A9-7600-44DD-9193-C3327D210060}" destId="{2BCCB248-C035-47E3-B972-BF8727E8BBE2}" srcOrd="3" destOrd="0" parTransId="{06CB3E5E-7301-4972-A594-7844566C441F}" sibTransId="{11474BF0-F787-4E7D-BA41-24804D769588}"/>
    <dgm:cxn modelId="{0CFBF05C-41C9-4421-944A-581A3EDBA7C5}" type="presParOf" srcId="{9089C59E-DFD0-4961-BA27-9D5F7F2FA215}" destId="{DB19C4C1-80BB-44A4-829F-56B434E49770}" srcOrd="0" destOrd="0" presId="urn:microsoft.com/office/officeart/2008/layout/VerticalCurvedList"/>
    <dgm:cxn modelId="{82F25FA0-37A7-423D-9C94-B349D5FDAB34}" type="presParOf" srcId="{DB19C4C1-80BB-44A4-829F-56B434E49770}" destId="{1C94E641-F227-4523-8927-09B60676DA18}" srcOrd="0" destOrd="0" presId="urn:microsoft.com/office/officeart/2008/layout/VerticalCurvedList"/>
    <dgm:cxn modelId="{05994F8D-50A7-4550-A046-318E59852876}" type="presParOf" srcId="{1C94E641-F227-4523-8927-09B60676DA18}" destId="{9D485FD2-52C0-4241-A6C0-A9C6BAAEA5FE}" srcOrd="0" destOrd="0" presId="urn:microsoft.com/office/officeart/2008/layout/VerticalCurvedList"/>
    <dgm:cxn modelId="{7715DB40-A618-424B-BFEF-D5CFEA1F0EAD}" type="presParOf" srcId="{1C94E641-F227-4523-8927-09B60676DA18}" destId="{7ABF6A82-EA13-4570-84C3-9596E3B29C93}" srcOrd="1" destOrd="0" presId="urn:microsoft.com/office/officeart/2008/layout/VerticalCurvedList"/>
    <dgm:cxn modelId="{1FDDA357-3868-4FF4-AAFA-5224EBC820D6}" type="presParOf" srcId="{1C94E641-F227-4523-8927-09B60676DA18}" destId="{675EC9A5-4DD5-4FB2-88A2-17AC3781F59A}" srcOrd="2" destOrd="0" presId="urn:microsoft.com/office/officeart/2008/layout/VerticalCurvedList"/>
    <dgm:cxn modelId="{3D0AFD87-7F10-4C54-B214-75F0AD2C4BC0}" type="presParOf" srcId="{1C94E641-F227-4523-8927-09B60676DA18}" destId="{76A85F4D-B949-4089-AD1D-6F61CA551B85}" srcOrd="3" destOrd="0" presId="urn:microsoft.com/office/officeart/2008/layout/VerticalCurvedList"/>
    <dgm:cxn modelId="{152570C8-5B28-4A5B-832C-E62B7C5D6B22}" type="presParOf" srcId="{DB19C4C1-80BB-44A4-829F-56B434E49770}" destId="{65EEB604-65AA-4745-A2C3-A86DA25D0392}" srcOrd="1" destOrd="0" presId="urn:microsoft.com/office/officeart/2008/layout/VerticalCurvedList"/>
    <dgm:cxn modelId="{3D1EDA74-125F-43A1-BE60-1658F83FA6CE}" type="presParOf" srcId="{DB19C4C1-80BB-44A4-829F-56B434E49770}" destId="{BDE84AC9-8B82-49E6-88DE-876FDF847DE6}" srcOrd="2" destOrd="0" presId="urn:microsoft.com/office/officeart/2008/layout/VerticalCurvedList"/>
    <dgm:cxn modelId="{801C76C8-1EAF-41D4-A5E1-03F7C221F773}" type="presParOf" srcId="{BDE84AC9-8B82-49E6-88DE-876FDF847DE6}" destId="{59D1913C-86EE-4C55-879B-285D156BB02A}" srcOrd="0" destOrd="0" presId="urn:microsoft.com/office/officeart/2008/layout/VerticalCurvedList"/>
    <dgm:cxn modelId="{7FC3B5F0-52C5-4986-A75C-79C588E158C4}" type="presParOf" srcId="{DB19C4C1-80BB-44A4-829F-56B434E49770}" destId="{5ABBF938-2DDB-42FB-8E05-6A298DE9CA2E}" srcOrd="3" destOrd="0" presId="urn:microsoft.com/office/officeart/2008/layout/VerticalCurvedList"/>
    <dgm:cxn modelId="{BE8FF958-6B71-49B2-B342-D79E27E5441E}" type="presParOf" srcId="{DB19C4C1-80BB-44A4-829F-56B434E49770}" destId="{2D37506B-AA74-442B-B9BB-8D1372312248}" srcOrd="4" destOrd="0" presId="urn:microsoft.com/office/officeart/2008/layout/VerticalCurvedList"/>
    <dgm:cxn modelId="{223E3E37-0195-4ABE-A37B-CBD349379763}" type="presParOf" srcId="{2D37506B-AA74-442B-B9BB-8D1372312248}" destId="{96BA10B3-0016-456E-8CEE-B9CDF97E3668}" srcOrd="0" destOrd="0" presId="urn:microsoft.com/office/officeart/2008/layout/VerticalCurvedList"/>
    <dgm:cxn modelId="{E05C44CA-8D7C-4A8E-8859-AA2CE8751416}" type="presParOf" srcId="{DB19C4C1-80BB-44A4-829F-56B434E49770}" destId="{CE3A1827-223E-4473-8B1E-7C8F40570DE7}" srcOrd="5" destOrd="0" presId="urn:microsoft.com/office/officeart/2008/layout/VerticalCurvedList"/>
    <dgm:cxn modelId="{FF789F57-46EA-4392-B15F-1070A845A221}" type="presParOf" srcId="{DB19C4C1-80BB-44A4-829F-56B434E49770}" destId="{9C68E685-DF42-4420-869F-B73D3B46E5C8}" srcOrd="6" destOrd="0" presId="urn:microsoft.com/office/officeart/2008/layout/VerticalCurvedList"/>
    <dgm:cxn modelId="{2320655C-FF66-4AFF-ADC7-2124213A9EB8}" type="presParOf" srcId="{9C68E685-DF42-4420-869F-B73D3B46E5C8}" destId="{FF9E2BBF-438A-460B-B17F-71F1D30BAAB2}" srcOrd="0" destOrd="0" presId="urn:microsoft.com/office/officeart/2008/layout/VerticalCurvedList"/>
    <dgm:cxn modelId="{7689FC4A-77DF-4019-9791-603CBE9A0F0F}" type="presParOf" srcId="{DB19C4C1-80BB-44A4-829F-56B434E49770}" destId="{12530317-BE59-4087-8F6D-BC882851BB3D}" srcOrd="7" destOrd="0" presId="urn:microsoft.com/office/officeart/2008/layout/VerticalCurvedList"/>
    <dgm:cxn modelId="{844791A6-0A51-4C64-89DB-889289C3B242}" type="presParOf" srcId="{DB19C4C1-80BB-44A4-829F-56B434E49770}" destId="{95F25354-EC3A-4D84-BB31-37EBB2CC2D79}" srcOrd="8" destOrd="0" presId="urn:microsoft.com/office/officeart/2008/layout/VerticalCurvedList"/>
    <dgm:cxn modelId="{12201902-B826-4E7A-B274-97CDCEFC873E}" type="presParOf" srcId="{95F25354-EC3A-4D84-BB31-37EBB2CC2D79}" destId="{9D16D72B-FDD7-4C0B-951F-C3369890A3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652A9-7600-44DD-9193-C3327D210060}" type="doc">
      <dgm:prSet loTypeId="urn:microsoft.com/office/officeart/2008/layout/VerticalCurvedList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s-AR"/>
        </a:p>
      </dgm:t>
    </dgm:pt>
    <dgm:pt modelId="{F195A621-DA43-406D-8561-922398ACF376}">
      <dgm:prSet custT="1"/>
      <dgm:spPr/>
      <dgm:t>
        <a:bodyPr/>
        <a:lstStyle/>
        <a:p>
          <a:pPr algn="just"/>
          <a:r>
            <a:rPr lang="es-MX" sz="1700" b="1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Los </a:t>
          </a:r>
          <a:r>
            <a:rPr lang="es-MX" sz="1700" b="1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concentrados de suero de tofu y </a:t>
          </a:r>
          <a:r>
            <a:rPr lang="es-MX" sz="1700" b="1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 de soja </a:t>
          </a:r>
          <a:r>
            <a:rPr lang="es-MX" sz="1700" b="1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tienen un alto potencial para ser empleados en la industria alimentaria como </a:t>
          </a:r>
          <a:r>
            <a:rPr lang="es-MX" sz="1700" b="1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ingredientes </a:t>
          </a:r>
          <a:r>
            <a:rPr lang="es-MX" sz="1700" b="1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para la formulación y estabilización de </a:t>
          </a:r>
          <a:r>
            <a:rPr lang="es-MX" sz="1700" b="1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emulsiones  y emulsiones aireadas en medio ácido o </a:t>
          </a:r>
          <a:r>
            <a:rPr lang="es-MX" sz="1700" b="1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ser una fuente de </a:t>
          </a:r>
          <a:r>
            <a:rPr lang="es-MX" sz="1700" b="1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proteínas y polisacáridos con </a:t>
          </a:r>
          <a:r>
            <a:rPr lang="es-MX" sz="1700" b="1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excelentes propiedades </a:t>
          </a:r>
          <a:r>
            <a:rPr lang="es-MX" sz="1700" b="1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funcionales</a:t>
          </a:r>
          <a:r>
            <a:rPr lang="es-MX" sz="2300" b="1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.</a:t>
          </a:r>
          <a:endParaRPr lang="es-AR" sz="2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8D9E5-4B08-49C6-A6E2-F35288CB7668}" type="parTrans" cxnId="{7E949D8E-A07F-4833-8DE5-B5A39269DCAC}">
      <dgm:prSet/>
      <dgm:spPr/>
      <dgm:t>
        <a:bodyPr/>
        <a:lstStyle/>
        <a:p>
          <a:endParaRPr lang="es-ES"/>
        </a:p>
      </dgm:t>
    </dgm:pt>
    <dgm:pt modelId="{BC9E1654-5936-4AF2-8A89-D2BAA73B1BF9}" type="sibTrans" cxnId="{7E949D8E-A07F-4833-8DE5-B5A39269DCAC}">
      <dgm:prSet/>
      <dgm:spPr/>
      <dgm:t>
        <a:bodyPr/>
        <a:lstStyle/>
        <a:p>
          <a:endParaRPr lang="es-ES"/>
        </a:p>
      </dgm:t>
    </dgm:pt>
    <dgm:pt modelId="{64899CA3-6898-4FC2-BEB7-916361CBE98E}">
      <dgm:prSet custT="1"/>
      <dgm:spPr/>
      <dgm:t>
        <a:bodyPr/>
        <a:lstStyle/>
        <a:p>
          <a:pPr algn="just"/>
          <a:r>
            <a:rPr lang="es-MX" sz="1700" b="1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Se logró mejorar la capacidad emulsificante del concentrado de suero de soja mediante la complejación con polisacárido soluble de soja. No obstante, la estabilidad frente al almacenamiento estacionario y  a los tratamientos de estrés tecnológico  fue dependiente de la estrategia de complejación empleada.</a:t>
          </a:r>
          <a:endParaRPr lang="es-ES" sz="1700" b="1" dirty="0">
            <a:solidFill>
              <a:schemeClr val="tx1"/>
            </a:solidFill>
            <a:latin typeface="Arial" panose="020B0604020202020204"/>
            <a:ea typeface="MS Mincho" panose="02020609040205080304" pitchFamily="49" charset="-128"/>
            <a:cs typeface="+mn-cs"/>
          </a:endParaRPr>
        </a:p>
      </dgm:t>
    </dgm:pt>
    <dgm:pt modelId="{4642DE3C-F64B-4043-AED5-9643EE30072C}" type="parTrans" cxnId="{C2C2314C-E3A3-44C1-BD94-2F4CF8AF92D4}">
      <dgm:prSet/>
      <dgm:spPr/>
      <dgm:t>
        <a:bodyPr/>
        <a:lstStyle/>
        <a:p>
          <a:endParaRPr lang="es-ES"/>
        </a:p>
      </dgm:t>
    </dgm:pt>
    <dgm:pt modelId="{C0E5579A-913C-4769-B6E8-3C63308FFFE0}" type="sibTrans" cxnId="{C2C2314C-E3A3-44C1-BD94-2F4CF8AF92D4}">
      <dgm:prSet/>
      <dgm:spPr/>
      <dgm:t>
        <a:bodyPr/>
        <a:lstStyle/>
        <a:p>
          <a:endParaRPr lang="es-ES"/>
        </a:p>
      </dgm:t>
    </dgm:pt>
    <dgm:pt modelId="{09D0FD72-9063-45E2-BC0D-531D679B0BA1}">
      <dgm:prSet custT="1"/>
      <dgm:spPr/>
      <dgm:t>
        <a:bodyPr/>
        <a:lstStyle/>
        <a:p>
          <a:pPr algn="just"/>
          <a:r>
            <a:rPr lang="es-MX" sz="1700" b="1" dirty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El </a:t>
          </a:r>
          <a:r>
            <a:rPr lang="es-MX" sz="1700" b="1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concentrado de suero de soja  presentó </a:t>
          </a:r>
          <a:r>
            <a:rPr lang="es-MX" sz="1700" b="1" dirty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una composición fisicoquímica y polipeptídica diferente </a:t>
          </a:r>
          <a:r>
            <a:rPr lang="es-MX" sz="1700" b="1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al  de tofu obtenido a la misma temperatura. </a:t>
          </a:r>
          <a:r>
            <a:rPr lang="es-MX" sz="1700" b="1" dirty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Además exhibió menor capacidad de formación y estabilización de </a:t>
          </a:r>
          <a:r>
            <a:rPr lang="es-MX" sz="1700" b="1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espumas, menor  </a:t>
          </a:r>
          <a:r>
            <a:rPr lang="es-MX" sz="1700" b="1" dirty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capacidad emulsificante y estabilizantes frente  a los </a:t>
          </a:r>
          <a:r>
            <a:rPr lang="es-MX" sz="1700" b="1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tratamientos tecnológicos. </a:t>
          </a:r>
          <a:endParaRPr lang="es-ES" sz="1700" b="1" dirty="0">
            <a:solidFill>
              <a:schemeClr val="tx1"/>
            </a:solidFill>
            <a:latin typeface="Arial" panose="020B0604020202020204"/>
            <a:ea typeface="MS Mincho" panose="02020609040205080304" pitchFamily="49" charset="-128"/>
            <a:cs typeface="+mn-cs"/>
          </a:endParaRPr>
        </a:p>
      </dgm:t>
    </dgm:pt>
    <dgm:pt modelId="{0548FB38-8B8C-4977-9F01-26E69FFBCE5D}" type="parTrans" cxnId="{2E23D5CF-24AF-4F83-B188-9DE0D5CFB078}">
      <dgm:prSet/>
      <dgm:spPr/>
      <dgm:t>
        <a:bodyPr/>
        <a:lstStyle/>
        <a:p>
          <a:endParaRPr lang="es-ES"/>
        </a:p>
      </dgm:t>
    </dgm:pt>
    <dgm:pt modelId="{6911CDB8-9102-4098-A350-77B24BD91BC2}" type="sibTrans" cxnId="{2E23D5CF-24AF-4F83-B188-9DE0D5CFB078}">
      <dgm:prSet/>
      <dgm:spPr/>
      <dgm:t>
        <a:bodyPr/>
        <a:lstStyle/>
        <a:p>
          <a:endParaRPr lang="es-ES"/>
        </a:p>
      </dgm:t>
    </dgm:pt>
    <dgm:pt modelId="{9089C59E-DFD0-4961-BA27-9D5F7F2FA215}" type="pres">
      <dgm:prSet presAssocID="{4B6652A9-7600-44DD-9193-C3327D2100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B19C4C1-80BB-44A4-829F-56B434E49770}" type="pres">
      <dgm:prSet presAssocID="{4B6652A9-7600-44DD-9193-C3327D210060}" presName="Name1" presStyleCnt="0"/>
      <dgm:spPr/>
    </dgm:pt>
    <dgm:pt modelId="{1C94E641-F227-4523-8927-09B60676DA18}" type="pres">
      <dgm:prSet presAssocID="{4B6652A9-7600-44DD-9193-C3327D210060}" presName="cycle" presStyleCnt="0"/>
      <dgm:spPr/>
    </dgm:pt>
    <dgm:pt modelId="{9D485FD2-52C0-4241-A6C0-A9C6BAAEA5FE}" type="pres">
      <dgm:prSet presAssocID="{4B6652A9-7600-44DD-9193-C3327D210060}" presName="srcNode" presStyleLbl="node1" presStyleIdx="0" presStyleCnt="3"/>
      <dgm:spPr/>
    </dgm:pt>
    <dgm:pt modelId="{7ABF6A82-EA13-4570-84C3-9596E3B29C93}" type="pres">
      <dgm:prSet presAssocID="{4B6652A9-7600-44DD-9193-C3327D210060}" presName="conn" presStyleLbl="parChTrans1D2" presStyleIdx="0" presStyleCnt="1"/>
      <dgm:spPr/>
      <dgm:t>
        <a:bodyPr/>
        <a:lstStyle/>
        <a:p>
          <a:endParaRPr lang="es-ES"/>
        </a:p>
      </dgm:t>
    </dgm:pt>
    <dgm:pt modelId="{675EC9A5-4DD5-4FB2-88A2-17AC3781F59A}" type="pres">
      <dgm:prSet presAssocID="{4B6652A9-7600-44DD-9193-C3327D210060}" presName="extraNode" presStyleLbl="node1" presStyleIdx="0" presStyleCnt="3"/>
      <dgm:spPr/>
    </dgm:pt>
    <dgm:pt modelId="{76A85F4D-B949-4089-AD1D-6F61CA551B85}" type="pres">
      <dgm:prSet presAssocID="{4B6652A9-7600-44DD-9193-C3327D210060}" presName="dstNode" presStyleLbl="node1" presStyleIdx="0" presStyleCnt="3"/>
      <dgm:spPr/>
    </dgm:pt>
    <dgm:pt modelId="{9C6B3175-3E08-442B-ACD6-113B27AFAAB4}" type="pres">
      <dgm:prSet presAssocID="{09D0FD72-9063-45E2-BC0D-531D679B0BA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C961F7-8537-498B-9196-6CDFD288BD6A}" type="pres">
      <dgm:prSet presAssocID="{09D0FD72-9063-45E2-BC0D-531D679B0BA1}" presName="accent_1" presStyleCnt="0"/>
      <dgm:spPr/>
    </dgm:pt>
    <dgm:pt modelId="{F4BE4563-9538-4E0E-8B06-0653E5D370B9}" type="pres">
      <dgm:prSet presAssocID="{09D0FD72-9063-45E2-BC0D-531D679B0BA1}" presName="accentRepeatNode" presStyleLbl="solidFgAcc1" presStyleIdx="0" presStyleCnt="3"/>
      <dgm:spPr/>
    </dgm:pt>
    <dgm:pt modelId="{1843B141-04C3-4AA9-8971-C228008874EB}" type="pres">
      <dgm:prSet presAssocID="{64899CA3-6898-4FC2-BEB7-916361CBE98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E44DBF-8876-4479-8919-76B2D23C4FAE}" type="pres">
      <dgm:prSet presAssocID="{64899CA3-6898-4FC2-BEB7-916361CBE98E}" presName="accent_2" presStyleCnt="0"/>
      <dgm:spPr/>
    </dgm:pt>
    <dgm:pt modelId="{1A87579C-6A8B-472B-83D2-1C7AAE5AD67B}" type="pres">
      <dgm:prSet presAssocID="{64899CA3-6898-4FC2-BEB7-916361CBE98E}" presName="accentRepeatNode" presStyleLbl="solidFgAcc1" presStyleIdx="1" presStyleCnt="3"/>
      <dgm:spPr/>
    </dgm:pt>
    <dgm:pt modelId="{4A8EE1B6-D096-4F37-8795-B8A469BB0D66}" type="pres">
      <dgm:prSet presAssocID="{F195A621-DA43-406D-8561-922398ACF376}" presName="text_3" presStyleLbl="node1" presStyleIdx="2" presStyleCnt="3" custScaleY="120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701EC-D960-43FD-A1AA-BEBC50E773F5}" type="pres">
      <dgm:prSet presAssocID="{F195A621-DA43-406D-8561-922398ACF376}" presName="accent_3" presStyleCnt="0"/>
      <dgm:spPr/>
    </dgm:pt>
    <dgm:pt modelId="{17FC5F4C-6AF3-427E-84DE-4BAA8A9345D0}" type="pres">
      <dgm:prSet presAssocID="{F195A621-DA43-406D-8561-922398ACF376}" presName="accentRepeatNode" presStyleLbl="solidFgAcc1" presStyleIdx="2" presStyleCnt="3" custLinFactNeighborX="1092" custLinFactNeighborY="-7409"/>
      <dgm:spPr/>
    </dgm:pt>
  </dgm:ptLst>
  <dgm:cxnLst>
    <dgm:cxn modelId="{8AC31D04-DE8B-4B33-A2AA-ADC07C8C298E}" type="presOf" srcId="{F195A621-DA43-406D-8561-922398ACF376}" destId="{4A8EE1B6-D096-4F37-8795-B8A469BB0D66}" srcOrd="0" destOrd="0" presId="urn:microsoft.com/office/officeart/2008/layout/VerticalCurvedList"/>
    <dgm:cxn modelId="{7E949D8E-A07F-4833-8DE5-B5A39269DCAC}" srcId="{4B6652A9-7600-44DD-9193-C3327D210060}" destId="{F195A621-DA43-406D-8561-922398ACF376}" srcOrd="2" destOrd="0" parTransId="{73A8D9E5-4B08-49C6-A6E2-F35288CB7668}" sibTransId="{BC9E1654-5936-4AF2-8A89-D2BAA73B1BF9}"/>
    <dgm:cxn modelId="{C2C2314C-E3A3-44C1-BD94-2F4CF8AF92D4}" srcId="{4B6652A9-7600-44DD-9193-C3327D210060}" destId="{64899CA3-6898-4FC2-BEB7-916361CBE98E}" srcOrd="1" destOrd="0" parTransId="{4642DE3C-F64B-4043-AED5-9643EE30072C}" sibTransId="{C0E5579A-913C-4769-B6E8-3C63308FFFE0}"/>
    <dgm:cxn modelId="{2E23D5CF-24AF-4F83-B188-9DE0D5CFB078}" srcId="{4B6652A9-7600-44DD-9193-C3327D210060}" destId="{09D0FD72-9063-45E2-BC0D-531D679B0BA1}" srcOrd="0" destOrd="0" parTransId="{0548FB38-8B8C-4977-9F01-26E69FFBCE5D}" sibTransId="{6911CDB8-9102-4098-A350-77B24BD91BC2}"/>
    <dgm:cxn modelId="{1AA76F2F-34A3-4725-A2BB-C56013E4E260}" type="presOf" srcId="{4B6652A9-7600-44DD-9193-C3327D210060}" destId="{9089C59E-DFD0-4961-BA27-9D5F7F2FA215}" srcOrd="0" destOrd="0" presId="urn:microsoft.com/office/officeart/2008/layout/VerticalCurvedList"/>
    <dgm:cxn modelId="{56944E41-2B0F-4467-9647-1CA3A1AF0E06}" type="presOf" srcId="{64899CA3-6898-4FC2-BEB7-916361CBE98E}" destId="{1843B141-04C3-4AA9-8971-C228008874EB}" srcOrd="0" destOrd="0" presId="urn:microsoft.com/office/officeart/2008/layout/VerticalCurvedList"/>
    <dgm:cxn modelId="{57FF07EF-3ED6-4043-90F7-21EE838737D3}" type="presOf" srcId="{09D0FD72-9063-45E2-BC0D-531D679B0BA1}" destId="{9C6B3175-3E08-442B-ACD6-113B27AFAAB4}" srcOrd="0" destOrd="0" presId="urn:microsoft.com/office/officeart/2008/layout/VerticalCurvedList"/>
    <dgm:cxn modelId="{FA51AFA9-8663-4F6E-AF2E-BCC923B2CF4D}" type="presOf" srcId="{6911CDB8-9102-4098-A350-77B24BD91BC2}" destId="{7ABF6A82-EA13-4570-84C3-9596E3B29C93}" srcOrd="0" destOrd="0" presId="urn:microsoft.com/office/officeart/2008/layout/VerticalCurvedList"/>
    <dgm:cxn modelId="{0CFBF05C-41C9-4421-944A-581A3EDBA7C5}" type="presParOf" srcId="{9089C59E-DFD0-4961-BA27-9D5F7F2FA215}" destId="{DB19C4C1-80BB-44A4-829F-56B434E49770}" srcOrd="0" destOrd="0" presId="urn:microsoft.com/office/officeart/2008/layout/VerticalCurvedList"/>
    <dgm:cxn modelId="{82F25FA0-37A7-423D-9C94-B349D5FDAB34}" type="presParOf" srcId="{DB19C4C1-80BB-44A4-829F-56B434E49770}" destId="{1C94E641-F227-4523-8927-09B60676DA18}" srcOrd="0" destOrd="0" presId="urn:microsoft.com/office/officeart/2008/layout/VerticalCurvedList"/>
    <dgm:cxn modelId="{05994F8D-50A7-4550-A046-318E59852876}" type="presParOf" srcId="{1C94E641-F227-4523-8927-09B60676DA18}" destId="{9D485FD2-52C0-4241-A6C0-A9C6BAAEA5FE}" srcOrd="0" destOrd="0" presId="urn:microsoft.com/office/officeart/2008/layout/VerticalCurvedList"/>
    <dgm:cxn modelId="{7715DB40-A618-424B-BFEF-D5CFEA1F0EAD}" type="presParOf" srcId="{1C94E641-F227-4523-8927-09B60676DA18}" destId="{7ABF6A82-EA13-4570-84C3-9596E3B29C93}" srcOrd="1" destOrd="0" presId="urn:microsoft.com/office/officeart/2008/layout/VerticalCurvedList"/>
    <dgm:cxn modelId="{1FDDA357-3868-4FF4-AAFA-5224EBC820D6}" type="presParOf" srcId="{1C94E641-F227-4523-8927-09B60676DA18}" destId="{675EC9A5-4DD5-4FB2-88A2-17AC3781F59A}" srcOrd="2" destOrd="0" presId="urn:microsoft.com/office/officeart/2008/layout/VerticalCurvedList"/>
    <dgm:cxn modelId="{3D0AFD87-7F10-4C54-B214-75F0AD2C4BC0}" type="presParOf" srcId="{1C94E641-F227-4523-8927-09B60676DA18}" destId="{76A85F4D-B949-4089-AD1D-6F61CA551B85}" srcOrd="3" destOrd="0" presId="urn:microsoft.com/office/officeart/2008/layout/VerticalCurvedList"/>
    <dgm:cxn modelId="{97141E49-7FF3-4B4C-957A-38E93C7D4F30}" type="presParOf" srcId="{DB19C4C1-80BB-44A4-829F-56B434E49770}" destId="{9C6B3175-3E08-442B-ACD6-113B27AFAAB4}" srcOrd="1" destOrd="0" presId="urn:microsoft.com/office/officeart/2008/layout/VerticalCurvedList"/>
    <dgm:cxn modelId="{3E351640-53E7-43DA-B90E-25648644736A}" type="presParOf" srcId="{DB19C4C1-80BB-44A4-829F-56B434E49770}" destId="{14C961F7-8537-498B-9196-6CDFD288BD6A}" srcOrd="2" destOrd="0" presId="urn:microsoft.com/office/officeart/2008/layout/VerticalCurvedList"/>
    <dgm:cxn modelId="{2876A818-326C-44AC-A608-5745924562E6}" type="presParOf" srcId="{14C961F7-8537-498B-9196-6CDFD288BD6A}" destId="{F4BE4563-9538-4E0E-8B06-0653E5D370B9}" srcOrd="0" destOrd="0" presId="urn:microsoft.com/office/officeart/2008/layout/VerticalCurvedList"/>
    <dgm:cxn modelId="{8E3F0E18-41BB-4F4F-BE40-A10368F3787E}" type="presParOf" srcId="{DB19C4C1-80BB-44A4-829F-56B434E49770}" destId="{1843B141-04C3-4AA9-8971-C228008874EB}" srcOrd="3" destOrd="0" presId="urn:microsoft.com/office/officeart/2008/layout/VerticalCurvedList"/>
    <dgm:cxn modelId="{A61E3966-DF46-460E-8639-9448B9776AFC}" type="presParOf" srcId="{DB19C4C1-80BB-44A4-829F-56B434E49770}" destId="{A1E44DBF-8876-4479-8919-76B2D23C4FAE}" srcOrd="4" destOrd="0" presId="urn:microsoft.com/office/officeart/2008/layout/VerticalCurvedList"/>
    <dgm:cxn modelId="{29E09269-DD4B-4BB0-90F0-1AC08EABE897}" type="presParOf" srcId="{A1E44DBF-8876-4479-8919-76B2D23C4FAE}" destId="{1A87579C-6A8B-472B-83D2-1C7AAE5AD67B}" srcOrd="0" destOrd="0" presId="urn:microsoft.com/office/officeart/2008/layout/VerticalCurvedList"/>
    <dgm:cxn modelId="{CF77A14F-4058-44E5-9613-BA941F0FC5FC}" type="presParOf" srcId="{DB19C4C1-80BB-44A4-829F-56B434E49770}" destId="{4A8EE1B6-D096-4F37-8795-B8A469BB0D66}" srcOrd="5" destOrd="0" presId="urn:microsoft.com/office/officeart/2008/layout/VerticalCurvedList"/>
    <dgm:cxn modelId="{4D909DF8-4803-46C5-B928-A8DEB3493CF1}" type="presParOf" srcId="{DB19C4C1-80BB-44A4-829F-56B434E49770}" destId="{086701EC-D960-43FD-A1AA-BEBC50E773F5}" srcOrd="6" destOrd="0" presId="urn:microsoft.com/office/officeart/2008/layout/VerticalCurvedList"/>
    <dgm:cxn modelId="{12BB2EFB-66DD-4D61-98A0-3E60371EC19D}" type="presParOf" srcId="{086701EC-D960-43FD-A1AA-BEBC50E773F5}" destId="{17FC5F4C-6AF3-427E-84DE-4BAA8A9345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F6A82-EA13-4570-84C3-9596E3B29C93}">
      <dsp:nvSpPr>
        <dsp:cNvPr id="0" name=""/>
        <dsp:cNvSpPr/>
      </dsp:nvSpPr>
      <dsp:spPr>
        <a:xfrm>
          <a:off x="-6422819" y="-973065"/>
          <a:ext cx="7572092" cy="7572092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EB604-65AA-4745-A2C3-A86DA25D0392}">
      <dsp:nvSpPr>
        <dsp:cNvPr id="0" name=""/>
        <dsp:cNvSpPr/>
      </dsp:nvSpPr>
      <dsp:spPr>
        <a:xfrm>
          <a:off x="449591" y="432523"/>
          <a:ext cx="11163879" cy="86549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6989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s-A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realizó </a:t>
          </a: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caracterización fisicoquímica de los concentrados de suero de tofu y soja, evidenciando el efecto de la temperatura y la </a:t>
          </a:r>
          <a:r>
            <a:rPr lang="es-A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neutralización sobre </a:t>
          </a: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 composición </a:t>
          </a:r>
          <a:r>
            <a:rPr lang="es-A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 sus </a:t>
          </a: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propiedades funcionales. </a:t>
          </a:r>
        </a:p>
      </dsp:txBody>
      <dsp:txXfrm>
        <a:off x="449591" y="432523"/>
        <a:ext cx="11163879" cy="865497"/>
      </dsp:txXfrm>
    </dsp:sp>
    <dsp:sp modelId="{59D1913C-86EE-4C55-879B-285D156BB02A}">
      <dsp:nvSpPr>
        <dsp:cNvPr id="0" name=""/>
        <dsp:cNvSpPr/>
      </dsp:nvSpPr>
      <dsp:spPr>
        <a:xfrm>
          <a:off x="31271" y="324336"/>
          <a:ext cx="1081872" cy="1081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BF938-2DDB-42FB-8E05-6A298DE9CA2E}">
      <dsp:nvSpPr>
        <dsp:cNvPr id="0" name=""/>
        <dsp:cNvSpPr/>
      </dsp:nvSpPr>
      <dsp:spPr>
        <a:xfrm>
          <a:off x="966850" y="1730995"/>
          <a:ext cx="10625570" cy="86549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6989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Se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formaron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espumas con los concentrados de suero de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tofu,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obteniendo el mayor overrun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y estabilidad  a pH 4,0,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con los concentrados obtenidos a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80°C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.</a:t>
          </a:r>
          <a:endParaRPr lang="es-ES" sz="1700" b="1" kern="1200" dirty="0">
            <a:solidFill>
              <a:schemeClr val="tx1"/>
            </a:solidFill>
            <a:effectLst/>
            <a:latin typeface="Arial" panose="020B0604020202020204"/>
            <a:ea typeface="MS Mincho" panose="02020609040205080304" pitchFamily="49" charset="-128"/>
            <a:cs typeface="+mn-cs"/>
          </a:endParaRPr>
        </a:p>
      </dsp:txBody>
      <dsp:txXfrm>
        <a:off x="966850" y="1730995"/>
        <a:ext cx="10625570" cy="865497"/>
      </dsp:txXfrm>
    </dsp:sp>
    <dsp:sp modelId="{96BA10B3-0016-456E-8CEE-B9CDF97E3668}">
      <dsp:nvSpPr>
        <dsp:cNvPr id="0" name=""/>
        <dsp:cNvSpPr/>
      </dsp:nvSpPr>
      <dsp:spPr>
        <a:xfrm>
          <a:off x="527481" y="1622808"/>
          <a:ext cx="1081872" cy="1081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A1827-223E-4473-8B1E-7C8F40570DE7}">
      <dsp:nvSpPr>
        <dsp:cNvPr id="0" name=""/>
        <dsp:cNvSpPr/>
      </dsp:nvSpPr>
      <dsp:spPr>
        <a:xfrm>
          <a:off x="1209581" y="2924820"/>
          <a:ext cx="10422437" cy="86549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6989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A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mayor capacidad emulsificante para todos los </a:t>
          </a: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concentrados </a:t>
          </a:r>
          <a:r>
            <a:rPr lang="es-A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fue </a:t>
          </a: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pH 3,0, siendo las </a:t>
          </a:r>
          <a:r>
            <a:rPr lang="es-A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emulsiones  </a:t>
          </a: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estables </a:t>
          </a:r>
          <a:r>
            <a:rPr lang="es-A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los </a:t>
          </a:r>
          <a:r>
            <a:rPr lang="es-A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tratamientos </a:t>
          </a:r>
          <a:r>
            <a:rPr lang="es-AR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estrés tecnológico. </a:t>
          </a:r>
        </a:p>
      </dsp:txBody>
      <dsp:txXfrm>
        <a:off x="1209581" y="2924820"/>
        <a:ext cx="10422437" cy="865497"/>
      </dsp:txXfrm>
    </dsp:sp>
    <dsp:sp modelId="{FF9E2BBF-438A-460B-B17F-71F1D30BAAB2}">
      <dsp:nvSpPr>
        <dsp:cNvPr id="0" name=""/>
        <dsp:cNvSpPr/>
      </dsp:nvSpPr>
      <dsp:spPr>
        <a:xfrm>
          <a:off x="527481" y="2921280"/>
          <a:ext cx="1081872" cy="1081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30317-BE59-4087-8F6D-BC882851BB3D}">
      <dsp:nvSpPr>
        <dsp:cNvPr id="0" name=""/>
        <dsp:cNvSpPr/>
      </dsp:nvSpPr>
      <dsp:spPr>
        <a:xfrm>
          <a:off x="511390" y="4327940"/>
          <a:ext cx="11040280" cy="86549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6989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neutralización del </a:t>
          </a:r>
          <a:r>
            <a:rPr lang="es-MX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suero de tofu previa </a:t>
          </a:r>
          <a:r>
            <a:rPr lang="es-MX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 proceso de concentración</a:t>
          </a:r>
          <a:r>
            <a:rPr lang="es-MX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disminuyó </a:t>
          </a:r>
          <a:r>
            <a:rPr lang="es-MX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capacidad emulsificante  y estabilizante </a:t>
          </a:r>
          <a:r>
            <a:rPr lang="es-MX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los concentrados  </a:t>
          </a:r>
          <a:r>
            <a:rPr lang="es-MX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frente a los </a:t>
          </a:r>
          <a:r>
            <a:rPr lang="es-MX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tratamientos </a:t>
          </a:r>
          <a:r>
            <a:rPr lang="es-MX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estrés </a:t>
          </a:r>
          <a:r>
            <a:rPr lang="es-MX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tecnológico</a:t>
          </a:r>
          <a:endParaRPr lang="es-ES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390" y="4327940"/>
        <a:ext cx="11040280" cy="865497"/>
      </dsp:txXfrm>
    </dsp:sp>
    <dsp:sp modelId="{9D16D72B-FDD7-4C0B-951F-C3369890A333}">
      <dsp:nvSpPr>
        <dsp:cNvPr id="0" name=""/>
        <dsp:cNvSpPr/>
      </dsp:nvSpPr>
      <dsp:spPr>
        <a:xfrm>
          <a:off x="31271" y="4219752"/>
          <a:ext cx="1081872" cy="1081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F6A82-EA13-4570-84C3-9596E3B29C93}">
      <dsp:nvSpPr>
        <dsp:cNvPr id="0" name=""/>
        <dsp:cNvSpPr/>
      </dsp:nvSpPr>
      <dsp:spPr>
        <a:xfrm>
          <a:off x="-6359293" y="-973065"/>
          <a:ext cx="7572092" cy="7572092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B3175-3E08-442B-ACD6-113B27AFAAB4}">
      <dsp:nvSpPr>
        <dsp:cNvPr id="0" name=""/>
        <dsp:cNvSpPr/>
      </dsp:nvSpPr>
      <dsp:spPr>
        <a:xfrm>
          <a:off x="780883" y="562596"/>
          <a:ext cx="10909408" cy="112519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3121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El </a:t>
          </a:r>
          <a:r>
            <a:rPr lang="es-MX" sz="1700" b="1" kern="1200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concentrado de suero de soja  presentó </a:t>
          </a:r>
          <a:r>
            <a:rPr lang="es-MX" sz="1700" b="1" kern="1200" dirty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una composición fisicoquímica y polipeptídica diferente </a:t>
          </a:r>
          <a:r>
            <a:rPr lang="es-MX" sz="1700" b="1" kern="1200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al  de tofu obtenido a la misma temperatura. </a:t>
          </a:r>
          <a:r>
            <a:rPr lang="es-MX" sz="1700" b="1" kern="1200" dirty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Además exhibió menor capacidad de formación y estabilización de </a:t>
          </a:r>
          <a:r>
            <a:rPr lang="es-MX" sz="1700" b="1" kern="1200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espumas, menor  </a:t>
          </a:r>
          <a:r>
            <a:rPr lang="es-MX" sz="1700" b="1" kern="1200" dirty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capacidad emulsificante y estabilizantes frente  a los </a:t>
          </a:r>
          <a:r>
            <a:rPr lang="es-MX" sz="1700" b="1" kern="1200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tratamientos tecnológicos. </a:t>
          </a:r>
          <a:endParaRPr lang="es-ES" sz="1700" b="1" kern="1200" dirty="0">
            <a:solidFill>
              <a:schemeClr val="tx1"/>
            </a:solidFill>
            <a:latin typeface="Arial" panose="020B0604020202020204"/>
            <a:ea typeface="MS Mincho" panose="02020609040205080304" pitchFamily="49" charset="-128"/>
            <a:cs typeface="+mn-cs"/>
          </a:endParaRPr>
        </a:p>
      </dsp:txBody>
      <dsp:txXfrm>
        <a:off x="780883" y="562596"/>
        <a:ext cx="10909408" cy="1125192"/>
      </dsp:txXfrm>
    </dsp:sp>
    <dsp:sp modelId="{F4BE4563-9538-4E0E-8B06-0653E5D370B9}">
      <dsp:nvSpPr>
        <dsp:cNvPr id="0" name=""/>
        <dsp:cNvSpPr/>
      </dsp:nvSpPr>
      <dsp:spPr>
        <a:xfrm>
          <a:off x="77638" y="421947"/>
          <a:ext cx="1406490" cy="1406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3B141-04C3-4AA9-8971-C228008874EB}">
      <dsp:nvSpPr>
        <dsp:cNvPr id="0" name=""/>
        <dsp:cNvSpPr/>
      </dsp:nvSpPr>
      <dsp:spPr>
        <a:xfrm>
          <a:off x="1189890" y="2250384"/>
          <a:ext cx="10500400" cy="112519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3121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1"/>
              </a:solidFill>
              <a:latin typeface="Arial" panose="020B0604020202020204"/>
              <a:ea typeface="MS Mincho" panose="02020609040205080304" pitchFamily="49" charset="-128"/>
              <a:cs typeface="+mn-cs"/>
            </a:rPr>
            <a:t>Se logró mejorar la capacidad emulsificante del concentrado de suero de soja mediante la complejación con polisacárido soluble de soja. No obstante, la estabilidad frente al almacenamiento estacionario y  a los tratamientos de estrés tecnológico  fue dependiente de la estrategia de complejación empleada.</a:t>
          </a:r>
          <a:endParaRPr lang="es-ES" sz="1700" b="1" kern="1200" dirty="0">
            <a:solidFill>
              <a:schemeClr val="tx1"/>
            </a:solidFill>
            <a:latin typeface="Arial" panose="020B0604020202020204"/>
            <a:ea typeface="MS Mincho" panose="02020609040205080304" pitchFamily="49" charset="-128"/>
            <a:cs typeface="+mn-cs"/>
          </a:endParaRPr>
        </a:p>
      </dsp:txBody>
      <dsp:txXfrm>
        <a:off x="1189890" y="2250384"/>
        <a:ext cx="10500400" cy="1125192"/>
      </dsp:txXfrm>
    </dsp:sp>
    <dsp:sp modelId="{1A87579C-6A8B-472B-83D2-1C7AAE5AD67B}">
      <dsp:nvSpPr>
        <dsp:cNvPr id="0" name=""/>
        <dsp:cNvSpPr/>
      </dsp:nvSpPr>
      <dsp:spPr>
        <a:xfrm>
          <a:off x="486645" y="2109735"/>
          <a:ext cx="1406490" cy="1406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EE1B6-D096-4F37-8795-B8A469BB0D66}">
      <dsp:nvSpPr>
        <dsp:cNvPr id="0" name=""/>
        <dsp:cNvSpPr/>
      </dsp:nvSpPr>
      <dsp:spPr>
        <a:xfrm>
          <a:off x="780883" y="3824962"/>
          <a:ext cx="10909408" cy="135161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3121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Los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concentrados de suero de tofu y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 de soja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tienen un alto potencial para ser empleados en la industria alimentaria como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ingredientes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para la formulación y estabilización de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emulsiones  y emulsiones aireadas en medio ácido o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ser una fuente de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proteínas y polisacáridos con </a:t>
          </a:r>
          <a:r>
            <a:rPr lang="es-MX" sz="17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excelentes propiedades </a:t>
          </a:r>
          <a:r>
            <a:rPr lang="es-MX" sz="1700" b="1" kern="1200" dirty="0" smtClean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funcionales</a:t>
          </a:r>
          <a:r>
            <a:rPr lang="es-MX" sz="2300" b="1" kern="1200" dirty="0">
              <a:solidFill>
                <a:schemeClr val="tx1"/>
              </a:solidFill>
              <a:effectLst/>
              <a:latin typeface="Arial" panose="020B0604020202020204"/>
              <a:ea typeface="MS Mincho" panose="02020609040205080304" pitchFamily="49" charset="-128"/>
              <a:cs typeface="+mn-cs"/>
            </a:rPr>
            <a:t>.</a:t>
          </a:r>
          <a:endParaRPr lang="es-AR" sz="2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0883" y="3824962"/>
        <a:ext cx="10909408" cy="1351614"/>
      </dsp:txXfrm>
    </dsp:sp>
    <dsp:sp modelId="{17FC5F4C-6AF3-427E-84DE-4BAA8A9345D0}">
      <dsp:nvSpPr>
        <dsp:cNvPr id="0" name=""/>
        <dsp:cNvSpPr/>
      </dsp:nvSpPr>
      <dsp:spPr>
        <a:xfrm>
          <a:off x="92997" y="3693317"/>
          <a:ext cx="1406490" cy="1406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8D31F-B2EC-4300-96E8-7DDF45855A16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C951-D7C8-4C85-B153-3876FDF64C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76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0423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894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68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423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7175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670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790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2735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2588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3519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321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390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1491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3791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6096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1607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2121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7325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053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2434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4619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47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94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45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 smtClean="0"/>
              <a:t> </a:t>
            </a:r>
            <a:endParaRPr lang="es-AR" b="1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55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67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538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70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mtClean="0"/>
              <a:t>Título: Análisis termogravimétrico (TGA)</a:t>
            </a:r>
            <a:endParaRPr lang="es-CO" b="1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45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C951-D7C8-4C85-B153-3876FDF64C3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591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5DF0-7392-4ED2-9796-D026FA14F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89D975-D741-42CB-ADE4-098F54DD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52A5BF-0963-4A90-8565-7B40DEF6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79CE3-6364-4C4E-977F-27CF1A0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53C3F-DDFD-45D0-8A09-00374952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471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86F2C-AA40-404A-B2F2-886281C1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4470EF-A47B-4815-9DFA-1DB9E5976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5BB54C-82F3-4B89-9129-E2B2DF55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2430B-2437-4A73-8438-2CCFA725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506AA0-D269-4F5C-83DA-5BFD98BE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29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5EBA50-DCAA-4FC7-B25C-796EABF1A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B06692-9819-4793-936C-82D6438BE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AFDC71-374C-494C-8E95-E8216789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94876-B6D1-473B-B824-066C9902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6FA28-7B72-4C7F-AB45-98092256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10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D6EAA-C20C-4A91-8E5A-E519E964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1CB5F-0147-4EF0-9867-EBBA70112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C78C1-0559-4E18-938E-E326227E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A184DA-8D6D-4A2A-B470-43513EA7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483BAD-8AEE-4E0B-B16D-9C384B3A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16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492C8-5519-40E8-B683-A55E3F1A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28214-CF9B-41FD-A276-F78789CED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49A7C0-2FB6-469C-9526-69E9C7DC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A0066A-5CD7-47FC-887E-C8B53A3F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1ADF2-E95D-4B2B-8E3F-DF0DB3E3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538C5-734D-4AE6-8E96-D80A5539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06B91-E89A-43C8-B74E-A0EA0E48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629E39-03AE-4E37-AA1E-E5AA47711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A1FF0-263D-4888-B325-EB787FE4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AC7BF-99DA-43F2-B026-FE020DB2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423C35-1E90-47D4-8464-B73677BA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12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293E9-0AEC-4678-AA6F-6EEE29FC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034800-2A51-4D72-8DEC-65C0A888A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1EB9A-1D19-4D3B-BE85-D557853F2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9EE12F-E834-4CEB-8599-901B62DA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324894-11E9-46CC-BA08-F412831AB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6D69FD-31A7-4F17-9CB7-43528833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5624A1-10F9-4D26-B097-85530BBB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ABD910-AB47-4FE5-8DAD-0FD5AD6A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20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C94C6-D343-46FA-BD11-09D2E3E6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F268DE-55A8-4974-8F22-0C3F089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C867F8-BA6F-4BE9-850B-C368EC53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E28C19-6A18-4E90-871E-82A99E76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364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0E766D-BAFF-418E-9F90-5A5ACE65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AEB13F-8630-4074-9DDD-12158926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C632EF-3F0A-44AD-8F97-B4BA12BE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205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D575F-E9DA-4F25-A72B-A24C624E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E3D7D-3A34-48BC-91AC-66FF6E64A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542B64-6886-42D7-BEDE-8E694D805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6E2867-6A22-407E-B412-6C5F16E4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E3A634-27B4-4DE0-BA6A-44B7579D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136BAF-081E-4F15-8AD7-3AA69F5B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536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20A01-89F4-445C-B895-0184B2E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194E54-FC60-4F6F-9144-C25E711C4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CB7789-4C2C-4111-B5FA-8625B631D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258858-6046-43BC-928C-DD24DC60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247276-E2D3-4DF9-9DAC-D45B0EF5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5B0562-0A8E-4409-81B8-5995927A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5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D83F45-F90C-4C5F-9505-508E79B0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A15E2D-C025-475F-9CF1-B2BE29A2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652CEF-590B-4976-AF79-F6F089630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D51A-4DC5-44EF-85E5-EC3BFB0649CF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8A844D-3AA5-434B-A5B0-44A810FD8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773138-19F4-4E12-8026-F97FC8AF7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04E0-6AE1-4F94-9082-3F43928F3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07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if"/><Relationship Id="rId5" Type="http://schemas.openxmlformats.org/officeDocument/2006/relationships/image" Target="../media/image40.tif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15D0D-7DE5-43E9-89A2-B6A04D838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400879"/>
            <a:ext cx="2688569" cy="10546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F0558F-C8F1-4917-9B5B-D813F2566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80" y="5195946"/>
            <a:ext cx="3376748" cy="1569660"/>
          </a:xfrm>
          <a:prstGeom prst="rect">
            <a:avLst/>
          </a:prstGeom>
        </p:spPr>
      </p:pic>
      <p:sp>
        <p:nvSpPr>
          <p:cNvPr id="5" name="Shape 61"/>
          <p:cNvSpPr txBox="1">
            <a:spLocks/>
          </p:cNvSpPr>
          <p:nvPr/>
        </p:nvSpPr>
        <p:spPr>
          <a:xfrm>
            <a:off x="1175601" y="3650785"/>
            <a:ext cx="4087063" cy="92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O" sz="1400" b="0" dirty="0">
                <a:latin typeface="Arial Black" panose="020B0A04020102020204" pitchFamily="34" charset="0"/>
              </a:rPr>
              <a:t>Autor</a:t>
            </a:r>
            <a:endParaRPr lang="es-CO" sz="1400" b="0" dirty="0">
              <a:highlight>
                <a:srgbClr val="F16F62"/>
              </a:highlight>
              <a:latin typeface="Arial Black" panose="020B0A04020102020204" pitchFamily="34" charset="0"/>
            </a:endParaRPr>
          </a:p>
          <a:p>
            <a:r>
              <a:rPr lang="es-CO" sz="1400" b="0" dirty="0">
                <a:latin typeface="Arial Black" panose="020B0A04020102020204" pitchFamily="34" charset="0"/>
              </a:rPr>
              <a:t>Ing. Johan Sebastian Henao Ossa</a:t>
            </a:r>
          </a:p>
          <a:p>
            <a:r>
              <a:rPr lang="es-CO" sz="1400" b="0" dirty="0">
                <a:latin typeface="Arial Black" panose="020B0A04020102020204" pitchFamily="34" charset="0"/>
              </a:rPr>
              <a:t>Doctorado en Ciencia y Tecnología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42416" y="1907369"/>
            <a:ext cx="10689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3600"/>
            </a:pPr>
            <a:r>
              <a:rPr lang="es-MX" sz="2000" dirty="0">
                <a:solidFill>
                  <a:srgbClr val="000000"/>
                </a:solidFill>
                <a:latin typeface="Arial Black" panose="020B0A04020102020204" pitchFamily="34" charset="0"/>
                <a:ea typeface="Lora"/>
                <a:cs typeface="Lora"/>
                <a:sym typeface="Lora"/>
              </a:rPr>
              <a:t>Obtención, caracterización y evaluación de las propiedades interfaciales y emulsionantes de proteínas de sueros de soja y de tofu para la formulación de emulsiones alimentarias ácidas, estables en condiciones de estrés tecnológico</a:t>
            </a:r>
            <a:endParaRPr lang="es-CO" sz="2000" dirty="0">
              <a:solidFill>
                <a:srgbClr val="000000"/>
              </a:solidFill>
              <a:latin typeface="Arial Black" panose="020B0A04020102020204" pitchFamily="34" charset="0"/>
              <a:ea typeface="Lora"/>
              <a:cs typeface="Lora"/>
              <a:sym typeface="Lora"/>
            </a:endParaRPr>
          </a:p>
        </p:txBody>
      </p:sp>
      <p:sp>
        <p:nvSpPr>
          <p:cNvPr id="7" name="Shape 61"/>
          <p:cNvSpPr txBox="1">
            <a:spLocks/>
          </p:cNvSpPr>
          <p:nvPr/>
        </p:nvSpPr>
        <p:spPr>
          <a:xfrm>
            <a:off x="1175601" y="4838705"/>
            <a:ext cx="2832873" cy="54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O" sz="1400" b="0" dirty="0" smtClean="0">
                <a:latin typeface="Arial Black" panose="020B0A04020102020204" pitchFamily="34" charset="0"/>
              </a:rPr>
              <a:t>Director</a:t>
            </a:r>
            <a:endParaRPr lang="es-CO" sz="1400" b="0" dirty="0">
              <a:latin typeface="Arial Black" panose="020B0A04020102020204" pitchFamily="34" charset="0"/>
            </a:endParaRPr>
          </a:p>
          <a:p>
            <a:r>
              <a:rPr lang="es-CO" sz="1400" b="0" dirty="0">
                <a:latin typeface="Arial Black" panose="020B0A04020102020204" pitchFamily="34" charset="0"/>
              </a:rPr>
              <a:t>Dr. </a:t>
            </a:r>
            <a:r>
              <a:rPr lang="es-CO" sz="1400" b="0" dirty="0" smtClean="0">
                <a:latin typeface="Arial Black" panose="020B0A04020102020204" pitchFamily="34" charset="0"/>
              </a:rPr>
              <a:t>Gonzalo G.  </a:t>
            </a:r>
            <a:r>
              <a:rPr lang="es-CO" sz="1400" b="0" dirty="0">
                <a:latin typeface="Arial Black" panose="020B0A04020102020204" pitchFamily="34" charset="0"/>
              </a:rPr>
              <a:t>P</a:t>
            </a:r>
            <a:r>
              <a:rPr lang="es-CO" sz="1400" b="0" dirty="0" smtClean="0">
                <a:latin typeface="Arial Black" panose="020B0A04020102020204" pitchFamily="34" charset="0"/>
              </a:rPr>
              <a:t>alazolo</a:t>
            </a:r>
            <a:endParaRPr lang="es-CO" sz="1400" b="0" dirty="0">
              <a:latin typeface="Arial Black" panose="020B0A04020102020204" pitchFamily="34" charset="0"/>
            </a:endParaRPr>
          </a:p>
        </p:txBody>
      </p:sp>
      <p:sp>
        <p:nvSpPr>
          <p:cNvPr id="8" name="Shape 61"/>
          <p:cNvSpPr txBox="1">
            <a:spLocks/>
          </p:cNvSpPr>
          <p:nvPr/>
        </p:nvSpPr>
        <p:spPr>
          <a:xfrm>
            <a:off x="1175601" y="5687801"/>
            <a:ext cx="2573439" cy="58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O" sz="1400" b="0" dirty="0">
                <a:latin typeface="Arial Black" panose="020B0A04020102020204" pitchFamily="34" charset="0"/>
              </a:rPr>
              <a:t>Co-director</a:t>
            </a:r>
          </a:p>
          <a:p>
            <a:r>
              <a:rPr lang="es-CO" sz="1400" b="0" dirty="0">
                <a:latin typeface="Arial Black" panose="020B0A04020102020204" pitchFamily="34" charset="0"/>
              </a:rPr>
              <a:t>Dr. </a:t>
            </a:r>
            <a:r>
              <a:rPr lang="es-CO" sz="1400" b="0" dirty="0" smtClean="0">
                <a:latin typeface="Arial Black" panose="020B0A04020102020204" pitchFamily="34" charset="0"/>
              </a:rPr>
              <a:t>Jorge R.  </a:t>
            </a:r>
            <a:r>
              <a:rPr lang="es-CO" sz="1400" b="0" dirty="0">
                <a:latin typeface="Arial Black" panose="020B0A04020102020204" pitchFamily="34" charset="0"/>
              </a:rPr>
              <a:t>Wagner</a:t>
            </a:r>
          </a:p>
        </p:txBody>
      </p:sp>
    </p:spTree>
    <p:extLst>
      <p:ext uri="{BB962C8B-B14F-4D97-AF65-F5344CB8AC3E}">
        <p14:creationId xmlns:p14="http://schemas.microsoft.com/office/powerpoint/2010/main" val="5182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91" y="683886"/>
            <a:ext cx="7685995" cy="5936970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567874" y="126814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31898" y="420560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09155" y="244922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Obtención de los concentrados de suero de tofu </a:t>
            </a:r>
          </a:p>
        </p:txBody>
      </p:sp>
      <p:cxnSp>
        <p:nvCxnSpPr>
          <p:cNvPr id="44" name="Conector recto 43"/>
          <p:cNvCxnSpPr/>
          <p:nvPr/>
        </p:nvCxnSpPr>
        <p:spPr>
          <a:xfrm>
            <a:off x="8374357" y="422190"/>
            <a:ext cx="3730557" cy="2278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-17339" y="449176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468729" y="1364398"/>
            <a:ext cx="1396056" cy="598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/>
          <p:cNvSpPr/>
          <p:nvPr/>
        </p:nvSpPr>
        <p:spPr>
          <a:xfrm>
            <a:off x="5468729" y="2323303"/>
            <a:ext cx="1506229" cy="428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/>
          <p:cNvSpPr/>
          <p:nvPr/>
        </p:nvSpPr>
        <p:spPr>
          <a:xfrm>
            <a:off x="3548634" y="3483429"/>
            <a:ext cx="1336644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/>
          <p:cNvSpPr/>
          <p:nvPr/>
        </p:nvSpPr>
        <p:spPr>
          <a:xfrm>
            <a:off x="7391631" y="3483429"/>
            <a:ext cx="1316434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/>
          <p:cNvSpPr/>
          <p:nvPr/>
        </p:nvSpPr>
        <p:spPr>
          <a:xfrm>
            <a:off x="5605802" y="3472543"/>
            <a:ext cx="1258983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Rectángulo 49"/>
          <p:cNvSpPr/>
          <p:nvPr/>
        </p:nvSpPr>
        <p:spPr>
          <a:xfrm>
            <a:off x="5485922" y="4639238"/>
            <a:ext cx="1388309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/>
          <p:cNvSpPr/>
          <p:nvPr/>
        </p:nvSpPr>
        <p:spPr>
          <a:xfrm>
            <a:off x="5605802" y="5426317"/>
            <a:ext cx="1258983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Rectángulo 51"/>
          <p:cNvSpPr/>
          <p:nvPr/>
        </p:nvSpPr>
        <p:spPr>
          <a:xfrm>
            <a:off x="3795823" y="6204852"/>
            <a:ext cx="759849" cy="416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52"/>
          <p:cNvSpPr/>
          <p:nvPr/>
        </p:nvSpPr>
        <p:spPr>
          <a:xfrm>
            <a:off x="5805377" y="6213396"/>
            <a:ext cx="712382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ángulo 53"/>
          <p:cNvSpPr/>
          <p:nvPr/>
        </p:nvSpPr>
        <p:spPr>
          <a:xfrm>
            <a:off x="7699578" y="6174542"/>
            <a:ext cx="788361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Rectángulo 54"/>
          <p:cNvSpPr/>
          <p:nvPr/>
        </p:nvSpPr>
        <p:spPr>
          <a:xfrm>
            <a:off x="2459491" y="1341715"/>
            <a:ext cx="1247326" cy="6213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ángulo 56"/>
          <p:cNvSpPr/>
          <p:nvPr/>
        </p:nvSpPr>
        <p:spPr>
          <a:xfrm>
            <a:off x="8941981" y="1341715"/>
            <a:ext cx="1297654" cy="6213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Rectángulo 57"/>
          <p:cNvSpPr/>
          <p:nvPr/>
        </p:nvSpPr>
        <p:spPr>
          <a:xfrm>
            <a:off x="2623919" y="6240862"/>
            <a:ext cx="848855" cy="4188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Rectángulo 58"/>
          <p:cNvSpPr/>
          <p:nvPr/>
        </p:nvSpPr>
        <p:spPr>
          <a:xfrm>
            <a:off x="9132419" y="6252728"/>
            <a:ext cx="706761" cy="3875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/>
          <p:cNvSpPr/>
          <p:nvPr/>
        </p:nvSpPr>
        <p:spPr>
          <a:xfrm>
            <a:off x="3548634" y="4639238"/>
            <a:ext cx="1393372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Rectángulo 44"/>
          <p:cNvSpPr/>
          <p:nvPr/>
        </p:nvSpPr>
        <p:spPr>
          <a:xfrm>
            <a:off x="7431932" y="4639238"/>
            <a:ext cx="1393372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Rectángulo 46"/>
          <p:cNvSpPr/>
          <p:nvPr/>
        </p:nvSpPr>
        <p:spPr>
          <a:xfrm>
            <a:off x="3548634" y="5426317"/>
            <a:ext cx="1393372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Rectángulo 55"/>
          <p:cNvSpPr/>
          <p:nvPr/>
        </p:nvSpPr>
        <p:spPr>
          <a:xfrm>
            <a:off x="7431932" y="5426317"/>
            <a:ext cx="1393372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Rectángulo 59"/>
          <p:cNvSpPr/>
          <p:nvPr/>
        </p:nvSpPr>
        <p:spPr>
          <a:xfrm>
            <a:off x="5485923" y="668731"/>
            <a:ext cx="1378862" cy="446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42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39" grpId="0" animBg="1"/>
      <p:bldP spid="45" grpId="0" animBg="1"/>
      <p:bldP spid="47" grpId="0" animBg="1"/>
      <p:bldP spid="56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455651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778013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484490"/>
            <a:ext cx="905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Composición química (%</a:t>
            </a:r>
            <a:r>
              <a:rPr lang="es-CO" sz="2000" baseline="30000" dirty="0"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es-CO" sz="2000" baseline="-25000" dirty="0">
                <a:latin typeface="Arial Black" panose="020B0A04020102020204" pitchFamily="34" charset="0"/>
                <a:cs typeface="Arial" panose="020B0604020202020204" pitchFamily="34" charset="0"/>
              </a:rPr>
              <a:t>P </a:t>
            </a:r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, expresada en base seca) de los concentrados de suero de tofu</a:t>
            </a: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10714039" y="761648"/>
            <a:ext cx="1336447" cy="163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6246" y="721046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39" name="Tab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24876"/>
              </p:ext>
            </p:extLst>
          </p:nvPr>
        </p:nvGraphicFramePr>
        <p:xfrm>
          <a:off x="1806192" y="1913332"/>
          <a:ext cx="8238269" cy="3628965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2752514">
                  <a:extLst>
                    <a:ext uri="{9D8B030D-6E8A-4147-A177-3AD203B41FA5}">
                      <a16:colId xmlns:a16="http://schemas.microsoft.com/office/drawing/2014/main" val="1542228168"/>
                    </a:ext>
                  </a:extLst>
                </a:gridCol>
                <a:gridCol w="1097151">
                  <a:extLst>
                    <a:ext uri="{9D8B030D-6E8A-4147-A177-3AD203B41FA5}">
                      <a16:colId xmlns:a16="http://schemas.microsoft.com/office/drawing/2014/main" val="4142769772"/>
                    </a:ext>
                  </a:extLst>
                </a:gridCol>
                <a:gridCol w="1097151">
                  <a:extLst>
                    <a:ext uri="{9D8B030D-6E8A-4147-A177-3AD203B41FA5}">
                      <a16:colId xmlns:a16="http://schemas.microsoft.com/office/drawing/2014/main" val="2359344602"/>
                    </a:ext>
                  </a:extLst>
                </a:gridCol>
                <a:gridCol w="1097151">
                  <a:extLst>
                    <a:ext uri="{9D8B030D-6E8A-4147-A177-3AD203B41FA5}">
                      <a16:colId xmlns:a16="http://schemas.microsoft.com/office/drawing/2014/main" val="383236239"/>
                    </a:ext>
                  </a:extLst>
                </a:gridCol>
                <a:gridCol w="1097151">
                  <a:extLst>
                    <a:ext uri="{9D8B030D-6E8A-4147-A177-3AD203B41FA5}">
                      <a16:colId xmlns:a16="http://schemas.microsoft.com/office/drawing/2014/main" val="1894768637"/>
                    </a:ext>
                  </a:extLst>
                </a:gridCol>
                <a:gridCol w="1097151">
                  <a:extLst>
                    <a:ext uri="{9D8B030D-6E8A-4147-A177-3AD203B41FA5}">
                      <a16:colId xmlns:a16="http://schemas.microsoft.com/office/drawing/2014/main" val="1720645212"/>
                    </a:ext>
                  </a:extLst>
                </a:gridCol>
              </a:tblGrid>
              <a:tr h="4621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Composición química	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CST50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CST65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CST80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CST50aj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CST80aj</a:t>
                      </a:r>
                    </a:p>
                  </a:txBody>
                  <a:tcPr marL="81248" marR="81248" marT="0" marB="0"/>
                </a:tc>
                <a:extLst>
                  <a:ext uri="{0D108BD9-81ED-4DB2-BD59-A6C34878D82A}">
                    <a16:rowId xmlns:a16="http://schemas.microsoft.com/office/drawing/2014/main" val="1560134684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Proteína cruda (N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6,25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0,1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42,0 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b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47,4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0,1 c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36,1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39,7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 b</a:t>
                      </a:r>
                    </a:p>
                  </a:txBody>
                  <a:tcPr marL="81248" marR="81248" marT="0" marB="0"/>
                </a:tc>
                <a:extLst>
                  <a:ext uri="{0D108BD9-81ED-4DB2-BD59-A6C34878D82A}">
                    <a16:rowId xmlns:a16="http://schemas.microsoft.com/office/drawing/2014/main" val="460600218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Lisina total (LT)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 b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 b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 a</a:t>
                      </a:r>
                    </a:p>
                  </a:txBody>
                  <a:tcPr marL="81248" marR="81248" marT="0" marB="0"/>
                </a:tc>
                <a:extLst>
                  <a:ext uri="{0D108BD9-81ED-4DB2-BD59-A6C34878D82A}">
                    <a16:rowId xmlns:a16="http://schemas.microsoft.com/office/drawing/2014/main" val="2326131474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Lisina no reactiva (LNR)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 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b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29,7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 c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16,3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0,5 b</a:t>
                      </a:r>
                    </a:p>
                  </a:txBody>
                  <a:tcPr marL="81248" marR="81248" marT="0" marB="0"/>
                </a:tc>
                <a:extLst>
                  <a:ext uri="{0D108BD9-81ED-4DB2-BD59-A6C34878D82A}">
                    <a16:rowId xmlns:a16="http://schemas.microsoft.com/office/drawing/2014/main" val="907062319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Hidratos de carbono totales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43,5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 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42,9 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0,5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42,1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0,6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48,6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49,9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0,5 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48" marR="81248" marT="0" marB="0"/>
                </a:tc>
                <a:extLst>
                  <a:ext uri="{0D108BD9-81ED-4DB2-BD59-A6C34878D82A}">
                    <a16:rowId xmlns:a16="http://schemas.microsoft.com/office/drawing/2014/main" val="1069199428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Fibra dietaria total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 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0,7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32,6 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0,6 a,b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33,0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0,5 b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27,4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0,5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31,5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 b</a:t>
                      </a:r>
                    </a:p>
                  </a:txBody>
                  <a:tcPr marL="81248" marR="81248" marT="0" marB="0"/>
                </a:tc>
                <a:extLst>
                  <a:ext uri="{0D108BD9-81ED-4DB2-BD59-A6C34878D82A}">
                    <a16:rowId xmlns:a16="http://schemas.microsoft.com/office/drawing/2014/main" val="3047404245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Cenizas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 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 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b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c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b</a:t>
                      </a:r>
                    </a:p>
                  </a:txBody>
                  <a:tcPr marL="81248" marR="81248" marT="0" marB="0"/>
                </a:tc>
                <a:extLst>
                  <a:ext uri="{0D108BD9-81ED-4DB2-BD59-A6C34878D82A}">
                    <a16:rowId xmlns:a16="http://schemas.microsoft.com/office/drawing/2014/main" val="3830108584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Calcio total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0,1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0,1 b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0,1 c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 a</a:t>
                      </a:r>
                    </a:p>
                  </a:txBody>
                  <a:tcPr marL="81248" marR="8124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 b</a:t>
                      </a:r>
                    </a:p>
                  </a:txBody>
                  <a:tcPr marL="81248" marR="81248" marT="0" marB="0"/>
                </a:tc>
                <a:extLst>
                  <a:ext uri="{0D108BD9-81ED-4DB2-BD59-A6C34878D82A}">
                    <a16:rowId xmlns:a16="http://schemas.microsoft.com/office/drawing/2014/main" val="285589140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825342" y="2471056"/>
            <a:ext cx="941439" cy="268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/>
          <p:cNvSpPr/>
          <p:nvPr/>
        </p:nvSpPr>
        <p:spPr>
          <a:xfrm>
            <a:off x="6825340" y="2879547"/>
            <a:ext cx="941439" cy="268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/>
          <p:cNvSpPr/>
          <p:nvPr/>
        </p:nvSpPr>
        <p:spPr>
          <a:xfrm>
            <a:off x="6825341" y="3288039"/>
            <a:ext cx="941439" cy="3104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Rectángulo 44"/>
          <p:cNvSpPr/>
          <p:nvPr/>
        </p:nvSpPr>
        <p:spPr>
          <a:xfrm>
            <a:off x="6825340" y="4713513"/>
            <a:ext cx="941439" cy="268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Rectángulo 46"/>
          <p:cNvSpPr/>
          <p:nvPr/>
        </p:nvSpPr>
        <p:spPr>
          <a:xfrm>
            <a:off x="6787178" y="5205054"/>
            <a:ext cx="941439" cy="229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4535148" y="3680615"/>
            <a:ext cx="5509313" cy="1032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7811551" y="2449909"/>
            <a:ext cx="2188136" cy="112741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/>
          <p:cNvSpPr/>
          <p:nvPr/>
        </p:nvSpPr>
        <p:spPr>
          <a:xfrm>
            <a:off x="7856325" y="4713514"/>
            <a:ext cx="2188136" cy="82878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5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45" grpId="0" animBg="1"/>
      <p:bldP spid="47" grpId="0" animBg="1"/>
      <p:bldP spid="6" grpId="0" animBg="1"/>
      <p:bldP spid="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60763" y="61733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99764" y="340269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175944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TSDS-PAGE </a:t>
            </a:r>
          </a:p>
        </p:txBody>
      </p:sp>
      <p:cxnSp>
        <p:nvCxnSpPr>
          <p:cNvPr id="44" name="Conector recto 43"/>
          <p:cNvCxnSpPr/>
          <p:nvPr/>
        </p:nvCxnSpPr>
        <p:spPr>
          <a:xfrm>
            <a:off x="3323272" y="390818"/>
            <a:ext cx="8667206" cy="4060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45060" y="361059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7199145" y="1767474"/>
            <a:ext cx="62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pSp>
        <p:nvGrpSpPr>
          <p:cNvPr id="8" name="Grupo 7"/>
          <p:cNvGrpSpPr/>
          <p:nvPr/>
        </p:nvGrpSpPr>
        <p:grpSpPr>
          <a:xfrm>
            <a:off x="952153" y="877205"/>
            <a:ext cx="4957936" cy="4275495"/>
            <a:chOff x="968652" y="1460475"/>
            <a:chExt cx="4957936" cy="4275495"/>
          </a:xfrm>
        </p:grpSpPr>
        <p:sp>
          <p:nvSpPr>
            <p:cNvPr id="2" name="CuadroTexto 1"/>
            <p:cNvSpPr txBox="1"/>
            <p:nvPr/>
          </p:nvSpPr>
          <p:spPr>
            <a:xfrm>
              <a:off x="2389436" y="1460475"/>
              <a:ext cx="1545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Reductor</a:t>
              </a: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4043849" y="1481121"/>
              <a:ext cx="1882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 reductor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52" y="1803937"/>
              <a:ext cx="4903794" cy="3932033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6479590" y="877205"/>
            <a:ext cx="3865645" cy="4530418"/>
            <a:chOff x="6362200" y="898066"/>
            <a:chExt cx="3865645" cy="4530418"/>
          </a:xfrm>
        </p:grpSpPr>
        <p:grpSp>
          <p:nvGrpSpPr>
            <p:cNvPr id="11" name="Grupo 10"/>
            <p:cNvGrpSpPr/>
            <p:nvPr/>
          </p:nvGrpSpPr>
          <p:grpSpPr>
            <a:xfrm>
              <a:off x="6721812" y="898066"/>
              <a:ext cx="3506033" cy="390037"/>
              <a:chOff x="6839046" y="1416374"/>
              <a:chExt cx="3506033" cy="390037"/>
            </a:xfrm>
          </p:grpSpPr>
          <p:sp>
            <p:nvSpPr>
              <p:cNvPr id="52" name="CuadroTexto 51"/>
              <p:cNvSpPr txBox="1"/>
              <p:nvPr/>
            </p:nvSpPr>
            <p:spPr>
              <a:xfrm>
                <a:off x="6839046" y="1416374"/>
                <a:ext cx="1457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Reductor</a:t>
                </a:r>
              </a:p>
            </p:txBody>
          </p:sp>
          <p:sp>
            <p:nvSpPr>
              <p:cNvPr id="53" name="CuadroTexto 52"/>
              <p:cNvSpPr txBox="1"/>
              <p:nvPr/>
            </p:nvSpPr>
            <p:spPr>
              <a:xfrm>
                <a:off x="8462340" y="1437079"/>
                <a:ext cx="1882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reductor</a:t>
                </a:r>
              </a:p>
            </p:txBody>
          </p:sp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200" y="1239833"/>
              <a:ext cx="3656605" cy="4188651"/>
            </a:xfrm>
            <a:prstGeom prst="rect">
              <a:avLst/>
            </a:prstGeom>
          </p:spPr>
        </p:pic>
      </p:grpSp>
      <p:sp>
        <p:nvSpPr>
          <p:cNvPr id="41" name="Rectángulo 40"/>
          <p:cNvSpPr/>
          <p:nvPr/>
        </p:nvSpPr>
        <p:spPr>
          <a:xfrm>
            <a:off x="2265742" y="3243877"/>
            <a:ext cx="1374501" cy="34164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Rectángulo 73"/>
          <p:cNvSpPr/>
          <p:nvPr/>
        </p:nvSpPr>
        <p:spPr>
          <a:xfrm>
            <a:off x="4166627" y="3249189"/>
            <a:ext cx="1374501" cy="34164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ángulo 53"/>
          <p:cNvSpPr/>
          <p:nvPr/>
        </p:nvSpPr>
        <p:spPr>
          <a:xfrm rot="10800000">
            <a:off x="2252877" y="2630420"/>
            <a:ext cx="1387366" cy="3125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" name="Rectángulo 74"/>
          <p:cNvSpPr/>
          <p:nvPr/>
        </p:nvSpPr>
        <p:spPr>
          <a:xfrm rot="10800000">
            <a:off x="4185552" y="2571997"/>
            <a:ext cx="1387366" cy="3125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/>
          <p:cNvSpPr/>
          <p:nvPr/>
        </p:nvSpPr>
        <p:spPr>
          <a:xfrm>
            <a:off x="2265742" y="3730185"/>
            <a:ext cx="1387366" cy="3125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Rectángulo 75"/>
          <p:cNvSpPr/>
          <p:nvPr/>
        </p:nvSpPr>
        <p:spPr>
          <a:xfrm>
            <a:off x="4193829" y="3730185"/>
            <a:ext cx="1387366" cy="3125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/>
          <p:cNvSpPr/>
          <p:nvPr/>
        </p:nvSpPr>
        <p:spPr>
          <a:xfrm>
            <a:off x="4185552" y="2102784"/>
            <a:ext cx="1387366" cy="3125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Rectángulo 76"/>
          <p:cNvSpPr/>
          <p:nvPr/>
        </p:nvSpPr>
        <p:spPr>
          <a:xfrm>
            <a:off x="2252876" y="2195150"/>
            <a:ext cx="1387366" cy="3125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/>
          <p:cNvSpPr/>
          <p:nvPr/>
        </p:nvSpPr>
        <p:spPr>
          <a:xfrm>
            <a:off x="5067058" y="1743512"/>
            <a:ext cx="616873" cy="23075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Rectángulo 44"/>
          <p:cNvSpPr/>
          <p:nvPr/>
        </p:nvSpPr>
        <p:spPr>
          <a:xfrm>
            <a:off x="8688573" y="3798201"/>
            <a:ext cx="1030245" cy="3125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Rectángulo 77"/>
          <p:cNvSpPr/>
          <p:nvPr/>
        </p:nvSpPr>
        <p:spPr>
          <a:xfrm>
            <a:off x="7568119" y="3396277"/>
            <a:ext cx="862017" cy="2164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Rectángulo 78"/>
          <p:cNvSpPr/>
          <p:nvPr/>
        </p:nvSpPr>
        <p:spPr>
          <a:xfrm>
            <a:off x="7510091" y="2680745"/>
            <a:ext cx="921615" cy="28134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Rectángulo 79"/>
          <p:cNvSpPr/>
          <p:nvPr/>
        </p:nvSpPr>
        <p:spPr>
          <a:xfrm>
            <a:off x="8688573" y="2664651"/>
            <a:ext cx="982440" cy="27829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Rectángulo 80"/>
          <p:cNvSpPr/>
          <p:nvPr/>
        </p:nvSpPr>
        <p:spPr>
          <a:xfrm>
            <a:off x="7495213" y="2319242"/>
            <a:ext cx="967283" cy="25174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Rectángulo 81"/>
          <p:cNvSpPr/>
          <p:nvPr/>
        </p:nvSpPr>
        <p:spPr>
          <a:xfrm>
            <a:off x="8688573" y="3396277"/>
            <a:ext cx="1087725" cy="2164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Rectángulo 82"/>
          <p:cNvSpPr/>
          <p:nvPr/>
        </p:nvSpPr>
        <p:spPr>
          <a:xfrm>
            <a:off x="7568119" y="3788030"/>
            <a:ext cx="951502" cy="3125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Rectángulo 83"/>
          <p:cNvSpPr/>
          <p:nvPr/>
        </p:nvSpPr>
        <p:spPr>
          <a:xfrm>
            <a:off x="8736090" y="2276442"/>
            <a:ext cx="967283" cy="25174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Rectángulo 84"/>
          <p:cNvSpPr/>
          <p:nvPr/>
        </p:nvSpPr>
        <p:spPr>
          <a:xfrm>
            <a:off x="9264795" y="1809618"/>
            <a:ext cx="486383" cy="2813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9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4" grpId="0" animBg="1"/>
      <p:bldP spid="54" grpId="0" animBg="1"/>
      <p:bldP spid="75" grpId="0" animBg="1"/>
      <p:bldP spid="39" grpId="0" animBg="1"/>
      <p:bldP spid="76" grpId="0" animBg="1"/>
      <p:bldP spid="49" grpId="0" animBg="1"/>
      <p:bldP spid="77" grpId="0" animBg="1"/>
      <p:bldP spid="51" grpId="0" animBg="1"/>
      <p:bldP spid="45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379" y="1882397"/>
            <a:ext cx="5196327" cy="4005657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37156" y="231992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FTIR </a:t>
            </a:r>
          </a:p>
        </p:txBody>
      </p:sp>
      <p:cxnSp>
        <p:nvCxnSpPr>
          <p:cNvPr id="44" name="Conector recto 43"/>
          <p:cNvCxnSpPr/>
          <p:nvPr/>
        </p:nvCxnSpPr>
        <p:spPr>
          <a:xfrm>
            <a:off x="2322576" y="408418"/>
            <a:ext cx="9663902" cy="1225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 flipH="1">
            <a:off x="8913126" y="4523178"/>
            <a:ext cx="246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Polisacáridos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1884828"/>
            <a:ext cx="5715384" cy="397886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flipH="1">
            <a:off x="6871888" y="2040753"/>
            <a:ext cx="246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</a:p>
        </p:txBody>
      </p:sp>
      <p:sp>
        <p:nvSpPr>
          <p:cNvPr id="47" name="CuadroTexto 46"/>
          <p:cNvSpPr txBox="1"/>
          <p:nvPr/>
        </p:nvSpPr>
        <p:spPr>
          <a:xfrm rot="169275" flipH="1">
            <a:off x="1545085" y="4598666"/>
            <a:ext cx="191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</a:p>
        </p:txBody>
      </p:sp>
      <p:sp>
        <p:nvSpPr>
          <p:cNvPr id="45" name="CuadroTexto 44"/>
          <p:cNvSpPr txBox="1"/>
          <p:nvPr/>
        </p:nvSpPr>
        <p:spPr>
          <a:xfrm flipH="1">
            <a:off x="3725143" y="1553935"/>
            <a:ext cx="246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Polisacáridos</a:t>
            </a:r>
          </a:p>
        </p:txBody>
      </p:sp>
      <p:sp>
        <p:nvSpPr>
          <p:cNvPr id="56" name="Elipse 55"/>
          <p:cNvSpPr/>
          <p:nvPr/>
        </p:nvSpPr>
        <p:spPr>
          <a:xfrm rot="170130" flipH="1">
            <a:off x="3529705" y="2361504"/>
            <a:ext cx="2083680" cy="218887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/>
          <p:cNvSpPr/>
          <p:nvPr/>
        </p:nvSpPr>
        <p:spPr>
          <a:xfrm rot="587228" flipH="1">
            <a:off x="628383" y="2088453"/>
            <a:ext cx="3003104" cy="23023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Elipse 52"/>
          <p:cNvSpPr/>
          <p:nvPr/>
        </p:nvSpPr>
        <p:spPr>
          <a:xfrm rot="591911">
            <a:off x="6528648" y="2736918"/>
            <a:ext cx="2710811" cy="14693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Elipse 53"/>
          <p:cNvSpPr/>
          <p:nvPr/>
        </p:nvSpPr>
        <p:spPr>
          <a:xfrm rot="20936283" flipH="1">
            <a:off x="8972778" y="2868147"/>
            <a:ext cx="2168557" cy="1489392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32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  <p:bldP spid="47" grpId="0"/>
      <p:bldP spid="45" grpId="0"/>
      <p:bldP spid="56" grpId="0" animBg="1"/>
      <p:bldP spid="4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46" y="578999"/>
            <a:ext cx="3266380" cy="60693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59" y="612693"/>
            <a:ext cx="3238500" cy="5856742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05402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Efecto del pH  sobre la  turbidez 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6169092" y="384184"/>
            <a:ext cx="6022908" cy="641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4459177" y="5368557"/>
            <a:ext cx="897299" cy="394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Elipse 53"/>
          <p:cNvSpPr/>
          <p:nvPr/>
        </p:nvSpPr>
        <p:spPr>
          <a:xfrm>
            <a:off x="8283247" y="793912"/>
            <a:ext cx="897299" cy="453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/>
          <p:cNvSpPr/>
          <p:nvPr/>
        </p:nvSpPr>
        <p:spPr>
          <a:xfrm>
            <a:off x="8032541" y="2868906"/>
            <a:ext cx="897299" cy="3410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/>
          <p:cNvSpPr/>
          <p:nvPr/>
        </p:nvSpPr>
        <p:spPr>
          <a:xfrm>
            <a:off x="8282981" y="5164763"/>
            <a:ext cx="897299" cy="4008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Elipse 58"/>
          <p:cNvSpPr/>
          <p:nvPr/>
        </p:nvSpPr>
        <p:spPr>
          <a:xfrm>
            <a:off x="4341029" y="2982237"/>
            <a:ext cx="897299" cy="4392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Elipse 59"/>
          <p:cNvSpPr/>
          <p:nvPr/>
        </p:nvSpPr>
        <p:spPr>
          <a:xfrm>
            <a:off x="4201190" y="793912"/>
            <a:ext cx="897299" cy="5872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58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41" grpId="0" animBg="1"/>
      <p:bldP spid="42" grpId="0" animBg="1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3986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Efecto de pH  sobre el Potencial- </a:t>
            </a:r>
            <a:r>
              <a:rPr lang="el-GR" sz="2000" dirty="0">
                <a:latin typeface="Arial Black" panose="020B0A04020102020204" pitchFamily="34" charset="0"/>
                <a:cs typeface="Arial" panose="020B0604020202020204" pitchFamily="34" charset="0"/>
              </a:rPr>
              <a:t>ζ</a:t>
            </a:r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4" name="Conector recto 43"/>
          <p:cNvCxnSpPr/>
          <p:nvPr/>
        </p:nvCxnSpPr>
        <p:spPr>
          <a:xfrm>
            <a:off x="6507126" y="420669"/>
            <a:ext cx="547935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9" name="Imagen 38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6331" r="10934" b="4921"/>
          <a:stretch>
            <a:fillRect/>
          </a:stretch>
        </p:blipFill>
        <p:spPr bwMode="auto">
          <a:xfrm>
            <a:off x="1041990" y="1345301"/>
            <a:ext cx="5171804" cy="399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n 44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7306" r="29768" b="22166"/>
          <a:stretch/>
        </p:blipFill>
        <p:spPr bwMode="auto">
          <a:xfrm>
            <a:off x="6507126" y="1522863"/>
            <a:ext cx="5290438" cy="3961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987" y="3343007"/>
            <a:ext cx="676715" cy="402371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475" y="3161420"/>
            <a:ext cx="676715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644393" y="-8626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208417" y="289152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488171" y="106521"/>
            <a:ext cx="90537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CO" dirty="0" smtClean="0">
                <a:latin typeface="Arial Black" panose="020B0A04020102020204" pitchFamily="34" charset="0"/>
                <a:cs typeface="Arial" panose="020B0604020202020204" pitchFamily="34" charset="0"/>
              </a:rPr>
              <a:t>Efecto de pH sobre la Solubilidad  de proteínas y de  </a:t>
            </a:r>
            <a:r>
              <a:rPr lang="es-CO" dirty="0">
                <a:latin typeface="Arial Black" panose="020B0A04020102020204" pitchFamily="34" charset="0"/>
                <a:cs typeface="Arial" panose="020B0604020202020204" pitchFamily="34" charset="0"/>
              </a:rPr>
              <a:t>hidratos de carbono</a:t>
            </a:r>
            <a:endParaRPr lang="es-CO" baseline="-25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10541925" y="297373"/>
            <a:ext cx="1650075" cy="23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278450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23" y="443451"/>
            <a:ext cx="3027741" cy="6340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12" y="1317302"/>
            <a:ext cx="3101532" cy="4752888"/>
          </a:xfrm>
          <a:prstGeom prst="rect">
            <a:avLst/>
          </a:prstGeom>
        </p:spPr>
      </p:pic>
      <p:cxnSp>
        <p:nvCxnSpPr>
          <p:cNvPr id="53" name="Conector recto de flecha 52"/>
          <p:cNvCxnSpPr/>
          <p:nvPr/>
        </p:nvCxnSpPr>
        <p:spPr>
          <a:xfrm>
            <a:off x="4774603" y="935333"/>
            <a:ext cx="299812" cy="547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4865365" y="2922584"/>
            <a:ext cx="299812" cy="547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4774603" y="5575858"/>
            <a:ext cx="299812" cy="547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V="1">
            <a:off x="4122514" y="3693746"/>
            <a:ext cx="2556658" cy="142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4106356" y="6319354"/>
            <a:ext cx="2694925" cy="27246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 flipH="1">
            <a:off x="9078264" y="1959054"/>
            <a:ext cx="574490" cy="278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 flipH="1">
            <a:off x="8989226" y="4481494"/>
            <a:ext cx="574490" cy="278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Elipse 61"/>
          <p:cNvSpPr/>
          <p:nvPr/>
        </p:nvSpPr>
        <p:spPr>
          <a:xfrm>
            <a:off x="4329440" y="1852302"/>
            <a:ext cx="917454" cy="41789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Elipse 62"/>
          <p:cNvSpPr/>
          <p:nvPr/>
        </p:nvSpPr>
        <p:spPr>
          <a:xfrm>
            <a:off x="7863524" y="4350966"/>
            <a:ext cx="917454" cy="41789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Elipse 64"/>
          <p:cNvSpPr/>
          <p:nvPr/>
        </p:nvSpPr>
        <p:spPr>
          <a:xfrm>
            <a:off x="8209891" y="2865436"/>
            <a:ext cx="571087" cy="41789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Elipse 47"/>
          <p:cNvSpPr/>
          <p:nvPr/>
        </p:nvSpPr>
        <p:spPr>
          <a:xfrm>
            <a:off x="4007082" y="2697328"/>
            <a:ext cx="1331305" cy="50594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Elipse 65"/>
          <p:cNvSpPr/>
          <p:nvPr/>
        </p:nvSpPr>
        <p:spPr>
          <a:xfrm>
            <a:off x="4122514" y="4792288"/>
            <a:ext cx="1331305" cy="50594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3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5" grpId="0" animBg="1"/>
      <p:bldP spid="48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8578" r="29545" b="23039"/>
          <a:stretch/>
        </p:blipFill>
        <p:spPr bwMode="auto">
          <a:xfrm>
            <a:off x="821338" y="1809211"/>
            <a:ext cx="5164393" cy="4070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383452" y="19084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 Propiedades superficiales 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en interfase </a:t>
            </a:r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aire/agua </a:t>
            </a: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8442251" y="398989"/>
            <a:ext cx="3635449" cy="646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31" y="1809211"/>
            <a:ext cx="5226678" cy="4148157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4580570" y="2098091"/>
            <a:ext cx="1650593" cy="642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Conector recto 4"/>
          <p:cNvCxnSpPr/>
          <p:nvPr/>
        </p:nvCxnSpPr>
        <p:spPr>
          <a:xfrm>
            <a:off x="6855594" y="2615839"/>
            <a:ext cx="4294530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6879435" y="3831850"/>
            <a:ext cx="4312333" cy="1248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2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" r="26621" b="23864"/>
          <a:stretch/>
        </p:blipFill>
        <p:spPr bwMode="auto">
          <a:xfrm>
            <a:off x="6658045" y="1003121"/>
            <a:ext cx="3888820" cy="5351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Imagen 61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r="25945" b="21926"/>
          <a:stretch/>
        </p:blipFill>
        <p:spPr bwMode="auto">
          <a:xfrm>
            <a:off x="2248541" y="1093960"/>
            <a:ext cx="3982290" cy="5268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383452" y="19084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 Propiedades espumantes </a:t>
            </a: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5257800" y="398989"/>
            <a:ext cx="6819900" cy="646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5" name="Elipse 44"/>
          <p:cNvSpPr/>
          <p:nvPr/>
        </p:nvSpPr>
        <p:spPr>
          <a:xfrm>
            <a:off x="3605802" y="1142057"/>
            <a:ext cx="1191049" cy="73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Elipse 48"/>
          <p:cNvSpPr/>
          <p:nvPr/>
        </p:nvSpPr>
        <p:spPr>
          <a:xfrm>
            <a:off x="8142458" y="1484474"/>
            <a:ext cx="752566" cy="53340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Elipse 49"/>
          <p:cNvSpPr/>
          <p:nvPr/>
        </p:nvSpPr>
        <p:spPr>
          <a:xfrm flipV="1">
            <a:off x="8149330" y="3983849"/>
            <a:ext cx="805989" cy="43355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Elipse 51"/>
          <p:cNvSpPr/>
          <p:nvPr/>
        </p:nvSpPr>
        <p:spPr>
          <a:xfrm flipV="1">
            <a:off x="3796900" y="4183335"/>
            <a:ext cx="958125" cy="375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75341" y="1039042"/>
            <a:ext cx="1527047" cy="3881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CO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:31,40 </a:t>
            </a:r>
            <a:r>
              <a:rPr lang="es-CO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es-CO" sz="1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1618860" y="1161402"/>
            <a:ext cx="2449971" cy="85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40496" y="2221909"/>
            <a:ext cx="1527047" cy="368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CO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:31,26 </a:t>
            </a:r>
            <a:r>
              <a:rPr lang="es-CO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es-CO" sz="1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7814" y="1647634"/>
            <a:ext cx="1527047" cy="387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CO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:31,02 </a:t>
            </a:r>
            <a:r>
              <a:rPr lang="es-CO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es-CO" sz="1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cto de flecha 47"/>
          <p:cNvCxnSpPr/>
          <p:nvPr/>
        </p:nvCxnSpPr>
        <p:spPr>
          <a:xfrm flipV="1">
            <a:off x="1670788" y="1427157"/>
            <a:ext cx="2550338" cy="479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V="1">
            <a:off x="1567543" y="1613878"/>
            <a:ext cx="2501288" cy="862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10684876" y="847323"/>
            <a:ext cx="1438771" cy="347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CO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:28,70 </a:t>
            </a:r>
            <a:r>
              <a:rPr lang="es-CO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es-CO" sz="1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10684876" y="1949738"/>
            <a:ext cx="1498733" cy="347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CO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:30,54 </a:t>
            </a:r>
            <a:r>
              <a:rPr lang="es-CO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</a:t>
            </a:r>
            <a:endParaRPr lang="es-CO" sz="1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ector recto de flecha 54"/>
          <p:cNvCxnSpPr/>
          <p:nvPr/>
        </p:nvCxnSpPr>
        <p:spPr>
          <a:xfrm flipH="1">
            <a:off x="8602455" y="1272831"/>
            <a:ext cx="2209785" cy="30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 flipH="1" flipV="1">
            <a:off x="8518741" y="1870317"/>
            <a:ext cx="2268228" cy="427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50" grpId="0" animBg="1"/>
      <p:bldP spid="52" grpId="0" animBg="1"/>
      <p:bldP spid="2" grpId="0" animBg="1"/>
      <p:bldP spid="39" grpId="0" animBg="1"/>
      <p:bldP spid="47" grpId="0" animBg="1"/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B5356B-A8E3-4981-9A42-70EA27902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67"/>
            <a:ext cx="12199679" cy="6857999"/>
          </a:xfrm>
          <a:prstGeom prst="rect">
            <a:avLst/>
          </a:prstGeom>
        </p:spPr>
      </p:pic>
      <p:sp>
        <p:nvSpPr>
          <p:cNvPr id="7" name="Shape 99"/>
          <p:cNvSpPr txBox="1">
            <a:spLocks/>
          </p:cNvSpPr>
          <p:nvPr/>
        </p:nvSpPr>
        <p:spPr>
          <a:xfrm>
            <a:off x="2351791" y="3551867"/>
            <a:ext cx="5137676" cy="487095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ora"/>
              </a:rPr>
              <a:t>Segunda parte.</a:t>
            </a:r>
            <a:endParaRPr lang="en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Lora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61656" y="4481536"/>
            <a:ext cx="6302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Propiedades emulsilficantes de los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concentrados del suero de tofu y estabilidad de las emulsiones O/W frente a tratamientos de estrés tecnológico.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95067" y="77393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080204" y="371139"/>
            <a:ext cx="74811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828320" y="223369"/>
            <a:ext cx="510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 Black" panose="020B0A04020102020204" pitchFamily="34" charset="0"/>
              </a:rPr>
              <a:t>Suero de soja y suero de tofu</a:t>
            </a:r>
          </a:p>
        </p:txBody>
      </p:sp>
      <p:cxnSp>
        <p:nvCxnSpPr>
          <p:cNvPr id="44" name="Conector recto 43"/>
          <p:cNvCxnSpPr>
            <a:stCxn id="43" idx="3"/>
          </p:cNvCxnSpPr>
          <p:nvPr/>
        </p:nvCxnSpPr>
        <p:spPr>
          <a:xfrm flipV="1">
            <a:off x="6931262" y="446598"/>
            <a:ext cx="5180246" cy="760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349257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78" y="2014009"/>
            <a:ext cx="2543086" cy="1800505"/>
          </a:xfrm>
          <a:prstGeom prst="rect">
            <a:avLst/>
          </a:prstGeom>
        </p:spPr>
      </p:pic>
      <p:sp>
        <p:nvSpPr>
          <p:cNvPr id="53" name="Shape 99"/>
          <p:cNvSpPr txBox="1">
            <a:spLocks/>
          </p:cNvSpPr>
          <p:nvPr/>
        </p:nvSpPr>
        <p:spPr>
          <a:xfrm>
            <a:off x="718839" y="847445"/>
            <a:ext cx="4522243" cy="72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ora"/>
              </a:rPr>
              <a:t>Efluente de la obtención de aislado proteicos de soja</a:t>
            </a:r>
          </a:p>
        </p:txBody>
      </p:sp>
      <p:sp>
        <p:nvSpPr>
          <p:cNvPr id="39" name="Shape 99"/>
          <p:cNvSpPr txBox="1">
            <a:spLocks/>
          </p:cNvSpPr>
          <p:nvPr/>
        </p:nvSpPr>
        <p:spPr>
          <a:xfrm>
            <a:off x="6227332" y="925892"/>
            <a:ext cx="5884176" cy="441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ora"/>
              </a:rPr>
              <a:t> </a:t>
            </a:r>
            <a:r>
              <a:rPr lang="en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ora"/>
              </a:rPr>
              <a:t> Efluente de la obtención industrial del tofu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Lora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262" y="2014009"/>
            <a:ext cx="3294053" cy="1976432"/>
          </a:xfrm>
          <a:prstGeom prst="rect">
            <a:avLst/>
          </a:prstGeom>
        </p:spPr>
      </p:pic>
      <p:sp>
        <p:nvSpPr>
          <p:cNvPr id="42" name="Shape 111"/>
          <p:cNvSpPr txBox="1">
            <a:spLocks noGrp="1"/>
          </p:cNvSpPr>
          <p:nvPr/>
        </p:nvSpPr>
        <p:spPr>
          <a:xfrm>
            <a:off x="7632021" y="4451899"/>
            <a:ext cx="2814219" cy="24061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78" marR="0" lvl="0" indent="-38098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Quattrocento Sans" panose="020B0604020202020204" charset="0"/>
              <a:buChar char="◉"/>
              <a:def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354" marR="0" lvl="1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marR="0" lvl="2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marR="0" lvl="3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marR="0" lvl="4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marR="0" lvl="5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marR="0" lvl="6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marR="0" lvl="7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marR="0" lvl="8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roteínas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Oligosacáridos</a:t>
            </a: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s-CO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inerales</a:t>
            </a:r>
            <a:r>
              <a:rPr kumimoji="0" lang="es-CO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 </a:t>
            </a: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s-CO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soflavonas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  <a:p>
            <a:pPr marL="76197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Quattrocento Sans"/>
            </a:endParaRP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Quattrocento Sans"/>
            </a:endParaRP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Quattrocento Sans"/>
            </a:endParaRPr>
          </a:p>
          <a:p>
            <a:pPr marL="76197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Quattrocento Sans"/>
            </a:endParaRPr>
          </a:p>
        </p:txBody>
      </p:sp>
      <p:sp>
        <p:nvSpPr>
          <p:cNvPr id="45" name="Shape 111"/>
          <p:cNvSpPr txBox="1">
            <a:spLocks noGrp="1"/>
          </p:cNvSpPr>
          <p:nvPr/>
        </p:nvSpPr>
        <p:spPr>
          <a:xfrm>
            <a:off x="1277211" y="4649000"/>
            <a:ext cx="2814219" cy="17735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78" marR="0" lvl="0" indent="-38098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Quattrocento Sans" panose="020B0604020202020204" charset="0"/>
              <a:buChar char="◉"/>
              <a:def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354" marR="0" lvl="1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marR="0" lvl="2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marR="0" lvl="3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marR="0" lvl="4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marR="0" lvl="5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marR="0" lvl="6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marR="0" lvl="7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marR="0" lvl="8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roteínas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Oligosacáridos</a:t>
            </a: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s-CO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inerales</a:t>
            </a:r>
            <a:r>
              <a:rPr kumimoji="0" lang="es-CO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 </a:t>
            </a: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s-CO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soflavonas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Quattrocento Sans"/>
            </a:endParaRP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Quattrocento Sans"/>
            </a:endParaRPr>
          </a:p>
          <a:p>
            <a:pPr marL="457178" marR="0" lvl="0" indent="-38098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Char char="◉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Quattrocento Sans"/>
            </a:endParaRPr>
          </a:p>
          <a:p>
            <a:pPr marL="76197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Quattrocento Sans" panose="020B0604020202020204" charset="0"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6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9" grpId="0" animBg="1"/>
      <p:bldP spid="42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7127" r="28037" b="24051"/>
          <a:stretch/>
        </p:blipFill>
        <p:spPr bwMode="auto">
          <a:xfrm>
            <a:off x="5860167" y="795675"/>
            <a:ext cx="5036433" cy="3664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n 38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557" r="27094" b="22418"/>
          <a:stretch/>
        </p:blipFill>
        <p:spPr bwMode="auto">
          <a:xfrm>
            <a:off x="608557" y="795675"/>
            <a:ext cx="5040912" cy="3664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12583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Distribución </a:t>
            </a:r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de tamaño de partícula de  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dispersiones 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9098280" y="405458"/>
            <a:ext cx="3029327" cy="71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79954"/>
              </p:ext>
            </p:extLst>
          </p:nvPr>
        </p:nvGraphicFramePr>
        <p:xfrm>
          <a:off x="4424865" y="4666623"/>
          <a:ext cx="3154976" cy="1980923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1577488">
                  <a:extLst>
                    <a:ext uri="{9D8B030D-6E8A-4147-A177-3AD203B41FA5}">
                      <a16:colId xmlns:a16="http://schemas.microsoft.com/office/drawing/2014/main" val="1797823651"/>
                    </a:ext>
                  </a:extLst>
                </a:gridCol>
                <a:gridCol w="1577488">
                  <a:extLst>
                    <a:ext uri="{9D8B030D-6E8A-4147-A177-3AD203B41FA5}">
                      <a16:colId xmlns:a16="http://schemas.microsoft.com/office/drawing/2014/main" val="3905257398"/>
                    </a:ext>
                  </a:extLst>
                </a:gridCol>
              </a:tblGrid>
              <a:tr h="271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CO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s0,9 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m)-pH3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975845"/>
                  </a:ext>
                </a:extLst>
              </a:tr>
              <a:tr h="271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CST50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348430"/>
                  </a:ext>
                </a:extLst>
              </a:tr>
              <a:tr h="271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CST65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 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476800"/>
                  </a:ext>
                </a:extLst>
              </a:tr>
              <a:tr h="271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CST80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 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343949"/>
                  </a:ext>
                </a:extLst>
              </a:tr>
              <a:tr h="380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CST50</a:t>
                      </a:r>
                      <a:r>
                        <a:rPr lang="es-CO" sz="1400" kern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</a:t>
                      </a:r>
                      <a:r>
                        <a:rPr lang="es-CO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0,4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818242"/>
                  </a:ext>
                </a:extLst>
              </a:tr>
              <a:tr h="271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CST80</a:t>
                      </a:r>
                      <a:r>
                        <a:rPr lang="es-CO" sz="1400" kern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  <a:r>
                        <a:rPr lang="es-CO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014080"/>
                  </a:ext>
                </a:extLst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1460354" y="3439826"/>
            <a:ext cx="958986" cy="525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Elipse 55"/>
          <p:cNvSpPr/>
          <p:nvPr/>
        </p:nvSpPr>
        <p:spPr>
          <a:xfrm>
            <a:off x="7057834" y="3439826"/>
            <a:ext cx="806586" cy="525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8425100" y="1287370"/>
            <a:ext cx="2115519" cy="16726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Elipse 67"/>
          <p:cNvSpPr/>
          <p:nvPr/>
        </p:nvSpPr>
        <p:spPr>
          <a:xfrm>
            <a:off x="3129013" y="1705801"/>
            <a:ext cx="1763283" cy="933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8321949" y="1083068"/>
            <a:ext cx="1306749" cy="194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V="1">
            <a:off x="2967505" y="1307557"/>
            <a:ext cx="1306749" cy="194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6003727" y="5626594"/>
            <a:ext cx="1578861" cy="350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Rectángulo 69"/>
          <p:cNvSpPr/>
          <p:nvPr/>
        </p:nvSpPr>
        <p:spPr>
          <a:xfrm>
            <a:off x="6002353" y="6034737"/>
            <a:ext cx="1578862" cy="6099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53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 animBg="1"/>
      <p:bldP spid="6" grpId="0" animBg="1"/>
      <p:bldP spid="68" grpId="0" animBg="1"/>
      <p:bldP spid="9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498134" y="169012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 Propiedades interfaciales en la interfase aceite/agua</a:t>
            </a:r>
          </a:p>
        </p:txBody>
      </p:sp>
      <p:cxnSp>
        <p:nvCxnSpPr>
          <p:cNvPr id="44" name="Conector recto 43"/>
          <p:cNvCxnSpPr/>
          <p:nvPr/>
        </p:nvCxnSpPr>
        <p:spPr>
          <a:xfrm>
            <a:off x="9191625" y="420669"/>
            <a:ext cx="279485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06232"/>
              </p:ext>
            </p:extLst>
          </p:nvPr>
        </p:nvGraphicFramePr>
        <p:xfrm>
          <a:off x="287078" y="1814831"/>
          <a:ext cx="5996764" cy="2754052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482253">
                  <a:extLst>
                    <a:ext uri="{9D8B030D-6E8A-4147-A177-3AD203B41FA5}">
                      <a16:colId xmlns:a16="http://schemas.microsoft.com/office/drawing/2014/main" val="3980407788"/>
                    </a:ext>
                  </a:extLst>
                </a:gridCol>
                <a:gridCol w="1202459">
                  <a:extLst>
                    <a:ext uri="{9D8B030D-6E8A-4147-A177-3AD203B41FA5}">
                      <a16:colId xmlns:a16="http://schemas.microsoft.com/office/drawing/2014/main" val="574012774"/>
                    </a:ext>
                  </a:extLst>
                </a:gridCol>
                <a:gridCol w="1202459">
                  <a:extLst>
                    <a:ext uri="{9D8B030D-6E8A-4147-A177-3AD203B41FA5}">
                      <a16:colId xmlns:a16="http://schemas.microsoft.com/office/drawing/2014/main" val="2397287864"/>
                    </a:ext>
                  </a:extLst>
                </a:gridCol>
                <a:gridCol w="1036531">
                  <a:extLst>
                    <a:ext uri="{9D8B030D-6E8A-4147-A177-3AD203B41FA5}">
                      <a16:colId xmlns:a16="http://schemas.microsoft.com/office/drawing/2014/main" val="57785540"/>
                    </a:ext>
                  </a:extLst>
                </a:gridCol>
                <a:gridCol w="1036531">
                  <a:extLst>
                    <a:ext uri="{9D8B030D-6E8A-4147-A177-3AD203B41FA5}">
                      <a16:colId xmlns:a16="http://schemas.microsoft.com/office/drawing/2014/main" val="3715206910"/>
                    </a:ext>
                  </a:extLst>
                </a:gridCol>
                <a:gridCol w="1036531">
                  <a:extLst>
                    <a:ext uri="{9D8B030D-6E8A-4147-A177-3AD203B41FA5}">
                      <a16:colId xmlns:a16="http://schemas.microsoft.com/office/drawing/2014/main" val="2670367978"/>
                    </a:ext>
                  </a:extLst>
                </a:gridCol>
              </a:tblGrid>
              <a:tr h="302657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 interfacial (π</a:t>
                      </a:r>
                      <a:r>
                        <a:rPr lang="es-CO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s-C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/m)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310556"/>
                  </a:ext>
                </a:extLst>
              </a:tr>
              <a:tr h="597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CST50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CST65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CST80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CST50</a:t>
                      </a:r>
                      <a:r>
                        <a:rPr lang="es-CO" sz="1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CST80</a:t>
                      </a:r>
                      <a:r>
                        <a:rPr lang="es-CO" sz="1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3869682"/>
                  </a:ext>
                </a:extLst>
              </a:tr>
              <a:tr h="597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8,9±0,2 </a:t>
                      </a:r>
                      <a:r>
                        <a:rPr lang="es-CO" sz="1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8,7±0,1 </a:t>
                      </a:r>
                      <a:r>
                        <a:rPr lang="es-CO" sz="1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 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±0,1 </a:t>
                      </a:r>
                      <a:r>
                        <a:rPr lang="es-CO" sz="1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8,2± 0,1</a:t>
                      </a:r>
                      <a:r>
                        <a:rPr lang="es-CO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8,5±0,1</a:t>
                      </a:r>
                      <a:r>
                        <a:rPr lang="es-CO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384352"/>
                  </a:ext>
                </a:extLst>
              </a:tr>
              <a:tr h="597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9,6±0,2 </a:t>
                      </a:r>
                      <a:r>
                        <a:rPr lang="es-CO" sz="1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10,0±0,1</a:t>
                      </a:r>
                      <a:r>
                        <a:rPr lang="es-CO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9,7±0,1 </a:t>
                      </a:r>
                      <a:r>
                        <a:rPr lang="es-CO" sz="1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8,5±0,1</a:t>
                      </a:r>
                      <a:r>
                        <a:rPr lang="es-CO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9,0±0,1</a:t>
                      </a:r>
                      <a:r>
                        <a:rPr lang="es-CO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2047817"/>
                  </a:ext>
                </a:extLst>
              </a:tr>
              <a:tr h="597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9,6±0,3 </a:t>
                      </a:r>
                      <a:r>
                        <a:rPr lang="es-CO" sz="1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9,8±0,2 </a:t>
                      </a:r>
                      <a:r>
                        <a:rPr lang="es-CO" sz="1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9,4±0,2 </a:t>
                      </a:r>
                      <a:r>
                        <a:rPr lang="es-CO" sz="1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8,4± 0,1</a:t>
                      </a:r>
                      <a:r>
                        <a:rPr lang="es-CO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8,7±0,1</a:t>
                      </a:r>
                      <a:r>
                        <a:rPr lang="es-CO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7958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78" y="683993"/>
            <a:ext cx="2638776" cy="606317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58341" y="2731757"/>
            <a:ext cx="5534572" cy="648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Elipse 52"/>
          <p:cNvSpPr/>
          <p:nvPr/>
        </p:nvSpPr>
        <p:spPr>
          <a:xfrm>
            <a:off x="7960809" y="1192903"/>
            <a:ext cx="1062890" cy="42302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54" y="612693"/>
            <a:ext cx="2789955" cy="6230261"/>
          </a:xfrm>
          <a:prstGeom prst="rect">
            <a:avLst/>
          </a:prstGeom>
        </p:spPr>
      </p:pic>
      <p:sp>
        <p:nvSpPr>
          <p:cNvPr id="57" name="Elipse 56"/>
          <p:cNvSpPr/>
          <p:nvPr/>
        </p:nvSpPr>
        <p:spPr>
          <a:xfrm>
            <a:off x="10778378" y="1139995"/>
            <a:ext cx="1062890" cy="4759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/>
          <p:cNvSpPr/>
          <p:nvPr/>
        </p:nvSpPr>
        <p:spPr>
          <a:xfrm>
            <a:off x="7966266" y="3160306"/>
            <a:ext cx="1062890" cy="6486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50"/>
          <p:cNvSpPr/>
          <p:nvPr/>
        </p:nvSpPr>
        <p:spPr>
          <a:xfrm>
            <a:off x="10923588" y="3551054"/>
            <a:ext cx="1062890" cy="5675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/>
          <p:cNvSpPr/>
          <p:nvPr/>
        </p:nvSpPr>
        <p:spPr>
          <a:xfrm>
            <a:off x="10946817" y="5769941"/>
            <a:ext cx="1062890" cy="5675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2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3" grpId="0" animBg="1"/>
      <p:bldP spid="57" grpId="0" animBg="1"/>
      <p:bldP spid="41" grpId="0" animBg="1"/>
      <p:bldP spid="5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-14876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298431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-14876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Distribución de tamaño de partícula de  </a:t>
            </a:r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emulsiones</a:t>
            </a: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7607772" y="236734"/>
            <a:ext cx="4502948" cy="2692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70338" y="312414"/>
            <a:ext cx="440541" cy="708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07" y="325897"/>
            <a:ext cx="3070392" cy="634089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45" y="362211"/>
            <a:ext cx="2918050" cy="63356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82" y="404936"/>
            <a:ext cx="2648377" cy="63376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flipH="1">
            <a:off x="290608" y="1181100"/>
            <a:ext cx="568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4152901" y="777503"/>
            <a:ext cx="657224" cy="6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4273463" y="2587253"/>
            <a:ext cx="657224" cy="6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H="1">
            <a:off x="4481513" y="4590163"/>
            <a:ext cx="657224" cy="6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H="1">
            <a:off x="7223293" y="715919"/>
            <a:ext cx="657224" cy="6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H="1">
            <a:off x="7167040" y="2920628"/>
            <a:ext cx="657224" cy="6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 flipH="1">
            <a:off x="7005453" y="5040048"/>
            <a:ext cx="657224" cy="6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 flipH="1">
            <a:off x="9645145" y="990984"/>
            <a:ext cx="657224" cy="6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 flipH="1">
            <a:off x="9815029" y="2698111"/>
            <a:ext cx="657224" cy="6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>
            <a:off x="9802941" y="4873253"/>
            <a:ext cx="657224" cy="6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066893" y="528625"/>
            <a:ext cx="692252" cy="376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50"/>
          <p:cNvSpPr/>
          <p:nvPr/>
        </p:nvSpPr>
        <p:spPr>
          <a:xfrm>
            <a:off x="8094122" y="490227"/>
            <a:ext cx="727424" cy="376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Elipse 51"/>
          <p:cNvSpPr/>
          <p:nvPr/>
        </p:nvSpPr>
        <p:spPr>
          <a:xfrm>
            <a:off x="11048980" y="616688"/>
            <a:ext cx="730566" cy="354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0" y="3130145"/>
            <a:ext cx="2641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0,25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1,0% </a:t>
            </a:r>
            <a:r>
              <a:rPr lang="es-CO" baseline="30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O" baseline="-25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Proteína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Ultraturrax:1 min-20.000 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Sonicación: 3 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min- 20 Hz-40% amplitud</a:t>
            </a:r>
          </a:p>
          <a:p>
            <a:endParaRPr lang="es-CO" baseline="-25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643620" y="735647"/>
            <a:ext cx="833331" cy="836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Elipse 52"/>
          <p:cNvSpPr/>
          <p:nvPr/>
        </p:nvSpPr>
        <p:spPr>
          <a:xfrm>
            <a:off x="9775896" y="2752532"/>
            <a:ext cx="833331" cy="836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Elipse 53"/>
          <p:cNvSpPr/>
          <p:nvPr/>
        </p:nvSpPr>
        <p:spPr>
          <a:xfrm>
            <a:off x="6979087" y="4970334"/>
            <a:ext cx="833331" cy="836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Elipse 54"/>
          <p:cNvSpPr/>
          <p:nvPr/>
        </p:nvSpPr>
        <p:spPr>
          <a:xfrm>
            <a:off x="9564633" y="1115600"/>
            <a:ext cx="833331" cy="836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Elipse 55"/>
          <p:cNvSpPr/>
          <p:nvPr/>
        </p:nvSpPr>
        <p:spPr>
          <a:xfrm>
            <a:off x="6829346" y="3051926"/>
            <a:ext cx="833331" cy="836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Elipse 56"/>
          <p:cNvSpPr/>
          <p:nvPr/>
        </p:nvSpPr>
        <p:spPr>
          <a:xfrm>
            <a:off x="9815029" y="5001845"/>
            <a:ext cx="833331" cy="836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2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 animBg="1"/>
      <p:bldP spid="52" grpId="0" animBg="1"/>
      <p:bldP spid="6" grpId="0"/>
      <p:bldP spid="13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89849" y="18624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253318" y="210663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31130" y="21644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 Distribución de tamaño de partícula de  emulsiones</a:t>
            </a: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8924210" y="228269"/>
            <a:ext cx="3267790" cy="146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48335" y="224933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73" y="362221"/>
            <a:ext cx="2765796" cy="648440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5584428" y="558945"/>
            <a:ext cx="419100" cy="8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H="1">
            <a:off x="5432535" y="2593509"/>
            <a:ext cx="523875" cy="3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 flipH="1">
            <a:off x="5075733" y="4723106"/>
            <a:ext cx="419100" cy="8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79" y="340987"/>
            <a:ext cx="2884303" cy="6385713"/>
          </a:xfrm>
          <a:prstGeom prst="rect">
            <a:avLst/>
          </a:prstGeom>
        </p:spPr>
      </p:pic>
      <p:cxnSp>
        <p:nvCxnSpPr>
          <p:cNvPr id="49" name="Conector recto de flecha 48"/>
          <p:cNvCxnSpPr/>
          <p:nvPr/>
        </p:nvCxnSpPr>
        <p:spPr>
          <a:xfrm flipH="1">
            <a:off x="8350224" y="534931"/>
            <a:ext cx="419100" cy="8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>
            <a:off x="8172416" y="2692856"/>
            <a:ext cx="419100" cy="8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H="1">
            <a:off x="8172416" y="4682341"/>
            <a:ext cx="419100" cy="8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690971" y="599709"/>
            <a:ext cx="650562" cy="305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Elipse 68"/>
          <p:cNvSpPr/>
          <p:nvPr/>
        </p:nvSpPr>
        <p:spPr>
          <a:xfrm>
            <a:off x="8769324" y="565991"/>
            <a:ext cx="650562" cy="305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CuadroTexto 38"/>
          <p:cNvSpPr txBox="1"/>
          <p:nvPr/>
        </p:nvSpPr>
        <p:spPr>
          <a:xfrm>
            <a:off x="598942" y="2296929"/>
            <a:ext cx="2915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0,25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1,0% </a:t>
            </a:r>
            <a:r>
              <a:rPr lang="es-CO" baseline="30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O" baseline="-25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Proteína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Ultraturrax:1 </a:t>
            </a:r>
            <a:r>
              <a:rPr lang="es-CO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min-20.000 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Sonicación: 3 min- 20 Hz-40% amplitud</a:t>
            </a:r>
          </a:p>
          <a:p>
            <a:endParaRPr lang="es-CO" baseline="-25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744908" y="416724"/>
            <a:ext cx="1152432" cy="87963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/>
          <p:cNvSpPr/>
          <p:nvPr/>
        </p:nvSpPr>
        <p:spPr>
          <a:xfrm>
            <a:off x="7616892" y="592187"/>
            <a:ext cx="1152432" cy="87963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21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3986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Composición  interfacial </a:t>
            </a:r>
            <a:endParaRPr lang="es-CO" sz="2000" baseline="-25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5220586" y="420669"/>
            <a:ext cx="6765892" cy="4062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00852"/>
              </p:ext>
            </p:extLst>
          </p:nvPr>
        </p:nvGraphicFramePr>
        <p:xfrm>
          <a:off x="2545639" y="1606345"/>
          <a:ext cx="6015006" cy="3759537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1752307">
                  <a:extLst>
                    <a:ext uri="{9D8B030D-6E8A-4147-A177-3AD203B41FA5}">
                      <a16:colId xmlns:a16="http://schemas.microsoft.com/office/drawing/2014/main" val="2051152414"/>
                    </a:ext>
                  </a:extLst>
                </a:gridCol>
                <a:gridCol w="2304205">
                  <a:extLst>
                    <a:ext uri="{9D8B030D-6E8A-4147-A177-3AD203B41FA5}">
                      <a16:colId xmlns:a16="http://schemas.microsoft.com/office/drawing/2014/main" val="2905275170"/>
                    </a:ext>
                  </a:extLst>
                </a:gridCol>
                <a:gridCol w="1958494">
                  <a:extLst>
                    <a:ext uri="{9D8B030D-6E8A-4147-A177-3AD203B41FA5}">
                      <a16:colId xmlns:a16="http://schemas.microsoft.com/office/drawing/2014/main" val="3036655454"/>
                    </a:ext>
                  </a:extLst>
                </a:gridCol>
              </a:tblGrid>
              <a:tr h="162593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Proteína adsorbida (%P</a:t>
                      </a:r>
                      <a:r>
                        <a:rPr lang="es-CO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Concentración de proteína interfacial (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mg/m</a:t>
                      </a:r>
                      <a:r>
                        <a:rPr lang="es-CO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8364033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CST50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39,5±0,1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3,1±0,2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2374939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CST65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47,0±0,5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3,9±0,2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024112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CST80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50,1±0,5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4,1±0,2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656764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CST50</a:t>
                      </a:r>
                      <a:r>
                        <a:rPr lang="es-CO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 ±0,1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2,1±0,1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679196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CST80</a:t>
                      </a:r>
                      <a:r>
                        <a:rPr lang="es-CO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44,1± 0,3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2,1±0,1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618281"/>
                  </a:ext>
                </a:extLst>
              </a:tr>
            </a:tbl>
          </a:graphicData>
        </a:graphic>
      </p:graphicFrame>
      <p:sp>
        <p:nvSpPr>
          <p:cNvPr id="48" name="Rectángulo 47"/>
          <p:cNvSpPr/>
          <p:nvPr/>
        </p:nvSpPr>
        <p:spPr>
          <a:xfrm>
            <a:off x="4327451" y="4116999"/>
            <a:ext cx="2222205" cy="358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6627628" y="4116998"/>
            <a:ext cx="1933017" cy="358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21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08582" y="-2387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6" y="273639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2" y="69616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Tratamiento de estrés  tecnológico  </a:t>
            </a:r>
            <a:endParaRPr lang="es-CO" sz="2000" baseline="-25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6531241" y="257686"/>
            <a:ext cx="5368508" cy="2861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-56414" y="346997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76929" y="508956"/>
            <a:ext cx="3957939" cy="3222973"/>
            <a:chOff x="3329275" y="507125"/>
            <a:chExt cx="4125383" cy="3238795"/>
          </a:xfrm>
        </p:grpSpPr>
        <p:sp>
          <p:nvSpPr>
            <p:cNvPr id="2" name="CuadroTexto 1"/>
            <p:cNvSpPr txBox="1"/>
            <p:nvPr/>
          </p:nvSpPr>
          <p:spPr>
            <a:xfrm>
              <a:off x="3646095" y="507125"/>
              <a:ext cx="3680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Congelación-descongelación</a:t>
              </a:r>
              <a:r>
                <a:rPr lang="es-CO" dirty="0">
                  <a:solidFill>
                    <a:schemeClr val="accent1"/>
                  </a:solidFill>
                </a:rPr>
                <a:t> </a:t>
              </a:r>
            </a:p>
          </p:txBody>
        </p:sp>
        <p:pic>
          <p:nvPicPr>
            <p:cNvPr id="49" name="Imagen 48"/>
            <p:cNvPicPr/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0" t="4691" r="29785" b="28780"/>
            <a:stretch/>
          </p:blipFill>
          <p:spPr bwMode="auto">
            <a:xfrm>
              <a:off x="3329275" y="702332"/>
              <a:ext cx="4125383" cy="30435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0" y="3751963"/>
            <a:ext cx="4038988" cy="3018226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262588" y="416433"/>
            <a:ext cx="4004214" cy="6441567"/>
            <a:chOff x="7044019" y="296144"/>
            <a:chExt cx="4011450" cy="6441567"/>
          </a:xfrm>
        </p:grpSpPr>
        <p:sp>
          <p:nvSpPr>
            <p:cNvPr id="48" name="CuadroTexto 47"/>
            <p:cNvSpPr txBox="1"/>
            <p:nvPr/>
          </p:nvSpPr>
          <p:spPr>
            <a:xfrm>
              <a:off x="7374624" y="296144"/>
              <a:ext cx="3680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Agitación mecánica</a:t>
              </a:r>
              <a:r>
                <a:rPr lang="es-CO" dirty="0">
                  <a:solidFill>
                    <a:schemeClr val="accent1"/>
                  </a:solidFill>
                </a:rPr>
                <a:t> </a:t>
              </a: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019" y="619453"/>
              <a:ext cx="2716700" cy="6118258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18" y="692720"/>
            <a:ext cx="2590590" cy="6284103"/>
          </a:xfrm>
          <a:prstGeom prst="rect">
            <a:avLst/>
          </a:prstGeom>
        </p:spPr>
      </p:pic>
      <p:sp>
        <p:nvSpPr>
          <p:cNvPr id="58" name="Rectángulo 57"/>
          <p:cNvSpPr/>
          <p:nvPr/>
        </p:nvSpPr>
        <p:spPr>
          <a:xfrm>
            <a:off x="8832389" y="2134381"/>
            <a:ext cx="2353219" cy="4169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5592596" y="2148510"/>
            <a:ext cx="2381791" cy="4028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6094419" y="2996578"/>
            <a:ext cx="927950" cy="58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V="1">
            <a:off x="6174835" y="5082949"/>
            <a:ext cx="966194" cy="470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9638154" y="2996578"/>
            <a:ext cx="983142" cy="457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V="1">
            <a:off x="9342792" y="5136696"/>
            <a:ext cx="805543" cy="363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 rot="21224533">
            <a:off x="659591" y="1489742"/>
            <a:ext cx="3246110" cy="29915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Elipse 46"/>
          <p:cNvSpPr/>
          <p:nvPr/>
        </p:nvSpPr>
        <p:spPr>
          <a:xfrm>
            <a:off x="494193" y="1668958"/>
            <a:ext cx="489661" cy="1179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/>
          <p:cNvSpPr/>
          <p:nvPr/>
        </p:nvSpPr>
        <p:spPr>
          <a:xfrm rot="20096470">
            <a:off x="400345" y="4485354"/>
            <a:ext cx="3607659" cy="65058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2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0" grpId="0" animBg="1"/>
      <p:bldP spid="4" grpId="0" animBg="1"/>
      <p:bldP spid="47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B5356B-A8E3-4981-9A42-70EA27902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67"/>
            <a:ext cx="12199679" cy="6857999"/>
          </a:xfrm>
          <a:prstGeom prst="rect">
            <a:avLst/>
          </a:prstGeom>
        </p:spPr>
      </p:pic>
      <p:sp>
        <p:nvSpPr>
          <p:cNvPr id="7" name="Shape 99"/>
          <p:cNvSpPr txBox="1">
            <a:spLocks/>
          </p:cNvSpPr>
          <p:nvPr/>
        </p:nvSpPr>
        <p:spPr>
          <a:xfrm>
            <a:off x="2351791" y="3551867"/>
            <a:ext cx="5137676" cy="487095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ora"/>
              </a:rPr>
              <a:t>Tercera parte.</a:t>
            </a:r>
            <a:endParaRPr lang="en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Lor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71057" y="4481536"/>
            <a:ext cx="6803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Caracterización fisicoquímica y evaluación de las propiedades superficiales, espumantes y emulsificantes del concentrado del suero de soja y su complejacion con polisacárido soluble de soja para la elaboración de emulsiones O/W estables a tratamiento de estrés tecnológico.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602556" y="118715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24712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4543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Obtención del  concentrado de suero de soja </a:t>
            </a: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8451091" y="386195"/>
            <a:ext cx="3560323" cy="3851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67871" y="438813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02" y="1118759"/>
            <a:ext cx="8901687" cy="518172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19202" y="1118759"/>
            <a:ext cx="1413366" cy="703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3190263" y="1195526"/>
            <a:ext cx="1349840" cy="603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4997799" y="1163629"/>
            <a:ext cx="1413634" cy="750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/>
          <p:cNvSpPr/>
          <p:nvPr/>
        </p:nvSpPr>
        <p:spPr>
          <a:xfrm>
            <a:off x="6869129" y="1210781"/>
            <a:ext cx="1445530" cy="703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/>
          <p:cNvSpPr/>
          <p:nvPr/>
        </p:nvSpPr>
        <p:spPr>
          <a:xfrm>
            <a:off x="8676663" y="1278208"/>
            <a:ext cx="1384179" cy="5210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/>
          <p:cNvSpPr/>
          <p:nvPr/>
        </p:nvSpPr>
        <p:spPr>
          <a:xfrm>
            <a:off x="8527807" y="1972254"/>
            <a:ext cx="1613057" cy="703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Rectángulo 44"/>
          <p:cNvSpPr/>
          <p:nvPr/>
        </p:nvSpPr>
        <p:spPr>
          <a:xfrm>
            <a:off x="8538171" y="3036203"/>
            <a:ext cx="1693081" cy="541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Rectángulo 46"/>
          <p:cNvSpPr/>
          <p:nvPr/>
        </p:nvSpPr>
        <p:spPr>
          <a:xfrm>
            <a:off x="8607829" y="3938802"/>
            <a:ext cx="1533035" cy="51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/>
          <p:cNvSpPr/>
          <p:nvPr/>
        </p:nvSpPr>
        <p:spPr>
          <a:xfrm>
            <a:off x="8687854" y="4853052"/>
            <a:ext cx="1372990" cy="49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/>
          <p:cNvSpPr/>
          <p:nvPr/>
        </p:nvSpPr>
        <p:spPr>
          <a:xfrm>
            <a:off x="9005777" y="5850663"/>
            <a:ext cx="808074" cy="449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92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39" grpId="0" animBg="1"/>
      <p:bldP spid="41" grpId="0" animBg="1"/>
      <p:bldP spid="42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5" y="843920"/>
            <a:ext cx="4498331" cy="3748610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564429" y="61289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8453" y="274269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05710" y="103407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Turbidez- potencial-</a:t>
            </a:r>
            <a:r>
              <a:rPr lang="el-GR" sz="2000" dirty="0">
                <a:latin typeface="Arial Black" panose="020B0A04020102020204" pitchFamily="34" charset="0"/>
                <a:cs typeface="Arial" panose="020B0604020202020204" pitchFamily="34" charset="0"/>
              </a:rPr>
              <a:t>ζ</a:t>
            </a:r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 y 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Dispersión dinámica de luz (DLS)  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9409814" y="240585"/>
            <a:ext cx="2623301" cy="877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13822" y="289524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1505710" y="1758620"/>
            <a:ext cx="405043" cy="1951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1" name="Tab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1828"/>
              </p:ext>
            </p:extLst>
          </p:nvPr>
        </p:nvGraphicFramePr>
        <p:xfrm>
          <a:off x="6734866" y="909510"/>
          <a:ext cx="4507776" cy="1170013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1502592">
                  <a:extLst>
                    <a:ext uri="{9D8B030D-6E8A-4147-A177-3AD203B41FA5}">
                      <a16:colId xmlns:a16="http://schemas.microsoft.com/office/drawing/2014/main" val="1290096286"/>
                    </a:ext>
                  </a:extLst>
                </a:gridCol>
                <a:gridCol w="1502592">
                  <a:extLst>
                    <a:ext uri="{9D8B030D-6E8A-4147-A177-3AD203B41FA5}">
                      <a16:colId xmlns:a16="http://schemas.microsoft.com/office/drawing/2014/main" val="217716084"/>
                    </a:ext>
                  </a:extLst>
                </a:gridCol>
                <a:gridCol w="1502592">
                  <a:extLst>
                    <a:ext uri="{9D8B030D-6E8A-4147-A177-3AD203B41FA5}">
                      <a16:colId xmlns:a16="http://schemas.microsoft.com/office/drawing/2014/main" val="4179330381"/>
                    </a:ext>
                  </a:extLst>
                </a:gridCol>
              </a:tblGrid>
              <a:tr h="517564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Potencial-ζ (mV)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831" marR="68831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38625"/>
                  </a:ext>
                </a:extLst>
              </a:tr>
              <a:tr h="2174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3,0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831" marR="68831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674210"/>
                  </a:ext>
                </a:extLst>
              </a:tr>
              <a:tr h="217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  <a:endParaRPr lang="es-CO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831" marR="68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SSPS</a:t>
                      </a:r>
                      <a:endParaRPr lang="es-CO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831" marR="68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CSS/SSPS</a:t>
                      </a:r>
                      <a:endParaRPr lang="es-CO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831" marR="68831" marT="0" marB="0"/>
                </a:tc>
                <a:extLst>
                  <a:ext uri="{0D108BD9-81ED-4DB2-BD59-A6C34878D82A}">
                    <a16:rowId xmlns:a16="http://schemas.microsoft.com/office/drawing/2014/main" val="1516699464"/>
                  </a:ext>
                </a:extLst>
              </a:tr>
              <a:tr h="217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1,53±0,12</a:t>
                      </a:r>
                      <a:r>
                        <a:rPr lang="es-CO" sz="12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endParaRPr lang="es-CO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831" marR="68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0,43±0,10</a:t>
                      </a:r>
                      <a:r>
                        <a:rPr lang="es-CO" sz="12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s-CO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831" marR="68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2,01±0,08</a:t>
                      </a:r>
                      <a:r>
                        <a:rPr lang="es-CO" sz="12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</a:t>
                      </a:r>
                      <a:endParaRPr lang="es-CO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831" marR="68831" marT="0" marB="0"/>
                </a:tc>
                <a:extLst>
                  <a:ext uri="{0D108BD9-81ED-4DB2-BD59-A6C34878D82A}">
                    <a16:rowId xmlns:a16="http://schemas.microsoft.com/office/drawing/2014/main" val="3854141410"/>
                  </a:ext>
                </a:extLst>
              </a:tr>
            </a:tbl>
          </a:graphicData>
        </a:graphic>
      </p:graphicFrame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3"/>
          <a:srcRect l="3441" t="6432" r="4560" b="2990"/>
          <a:stretch/>
        </p:blipFill>
        <p:spPr>
          <a:xfrm>
            <a:off x="6600303" y="2652177"/>
            <a:ext cx="4642339" cy="3758084"/>
          </a:xfrm>
          <a:prstGeom prst="rect">
            <a:avLst/>
          </a:prstGeom>
        </p:spPr>
      </p:pic>
      <p:sp>
        <p:nvSpPr>
          <p:cNvPr id="53" name="Elipse 52"/>
          <p:cNvSpPr/>
          <p:nvPr/>
        </p:nvSpPr>
        <p:spPr>
          <a:xfrm>
            <a:off x="1208724" y="2550895"/>
            <a:ext cx="2280970" cy="562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9979443" y="3211032"/>
            <a:ext cx="580022" cy="4273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Elipse 53"/>
          <p:cNvSpPr/>
          <p:nvPr/>
        </p:nvSpPr>
        <p:spPr>
          <a:xfrm>
            <a:off x="9707525" y="3742085"/>
            <a:ext cx="433499" cy="525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Elipse 55"/>
          <p:cNvSpPr/>
          <p:nvPr/>
        </p:nvSpPr>
        <p:spPr>
          <a:xfrm>
            <a:off x="10141025" y="3704995"/>
            <a:ext cx="550808" cy="4098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/>
          <p:cNvSpPr/>
          <p:nvPr/>
        </p:nvSpPr>
        <p:spPr>
          <a:xfrm>
            <a:off x="2079168" y="1724046"/>
            <a:ext cx="405043" cy="1951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/>
          <p:cNvSpPr/>
          <p:nvPr/>
        </p:nvSpPr>
        <p:spPr>
          <a:xfrm>
            <a:off x="1049566" y="3779176"/>
            <a:ext cx="2618082" cy="4511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9881917" y="1848716"/>
            <a:ext cx="1355093" cy="222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289124" y="4932933"/>
            <a:ext cx="438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Dispersiones acuosas (0,1%</a:t>
            </a:r>
            <a:r>
              <a:rPr lang="es-CO" baseline="30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O" baseline="-25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de CSS y SSPS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Dispersión CSS/SSPS (1:1, 0,1% </a:t>
            </a:r>
            <a:r>
              <a:rPr lang="es-CO" baseline="30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O" baseline="-25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baseline="-25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53" grpId="0" animBg="1"/>
      <p:bldP spid="3" grpId="0" animBg="1"/>
      <p:bldP spid="54" grpId="0" animBg="1"/>
      <p:bldP spid="56" grpId="0" animBg="1"/>
      <p:bldP spid="20" grpId="0" animBg="1"/>
      <p:bldP spid="39" grpId="0" animBg="1"/>
      <p:bldP spid="7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3986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 Propiedades interfaciales en la interfase aceite/agua</a:t>
            </a:r>
          </a:p>
        </p:txBody>
      </p:sp>
      <p:cxnSp>
        <p:nvCxnSpPr>
          <p:cNvPr id="44" name="Conector recto 43"/>
          <p:cNvCxnSpPr/>
          <p:nvPr/>
        </p:nvCxnSpPr>
        <p:spPr>
          <a:xfrm>
            <a:off x="9191625" y="420669"/>
            <a:ext cx="279485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9" name="Tab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75330"/>
              </p:ext>
            </p:extLst>
          </p:nvPr>
        </p:nvGraphicFramePr>
        <p:xfrm>
          <a:off x="1344210" y="2486402"/>
          <a:ext cx="3132455" cy="892707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1024890">
                  <a:extLst>
                    <a:ext uri="{9D8B030D-6E8A-4147-A177-3AD203B41FA5}">
                      <a16:colId xmlns:a16="http://schemas.microsoft.com/office/drawing/2014/main" val="2949078061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1866149547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991317227"/>
                    </a:ext>
                  </a:extLst>
                </a:gridCol>
              </a:tblGrid>
              <a:tr h="22666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 interfacial (π</a:t>
                      </a:r>
                      <a:r>
                        <a:rPr lang="es-CO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801999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SSPS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CSS/SSPS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9265431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8,4± 0,1</a:t>
                      </a:r>
                      <a:r>
                        <a:rPr lang="es-CO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r>
                        <a:rPr lang="es-CO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0,1</a:t>
                      </a:r>
                      <a:r>
                        <a:rPr lang="es-CO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</a:t>
                      </a:r>
                      <a:r>
                        <a:rPr lang="es-CO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0,1</a:t>
                      </a:r>
                      <a:r>
                        <a:rPr lang="es-CO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4756884"/>
                  </a:ext>
                </a:extLst>
              </a:tr>
            </a:tbl>
          </a:graphicData>
        </a:graphic>
      </p:graphicFrame>
      <p:pic>
        <p:nvPicPr>
          <p:cNvPr id="50" name="Imagen 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62" y="1056965"/>
            <a:ext cx="3638550" cy="53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ángulo 44"/>
          <p:cNvSpPr/>
          <p:nvPr/>
        </p:nvSpPr>
        <p:spPr>
          <a:xfrm>
            <a:off x="6406671" y="1124820"/>
            <a:ext cx="647338" cy="296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2,0%</a:t>
            </a:r>
            <a:endPara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6406671" y="3752540"/>
            <a:ext cx="647338" cy="296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3,0%</a:t>
            </a:r>
            <a:endPara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58291" y="3049860"/>
            <a:ext cx="1118374" cy="329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/>
          <p:cNvSpPr/>
          <p:nvPr/>
        </p:nvSpPr>
        <p:spPr>
          <a:xfrm>
            <a:off x="8423140" y="1786963"/>
            <a:ext cx="768485" cy="25291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Elipse 53"/>
          <p:cNvSpPr/>
          <p:nvPr/>
        </p:nvSpPr>
        <p:spPr>
          <a:xfrm>
            <a:off x="6094419" y="4727968"/>
            <a:ext cx="959589" cy="13818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8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  <p:bldP spid="4" grpId="0" animBg="1"/>
      <p:bldP spid="5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455651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749397"/>
            <a:ext cx="189762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3018502" y="503354"/>
            <a:ext cx="63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Emulsiones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5105400" y="721046"/>
            <a:ext cx="6939116" cy="1314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6246" y="721046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23A3D17-3EAC-4DA5-9EBF-F9EE6CD66F47}"/>
              </a:ext>
            </a:extLst>
          </p:cNvPr>
          <p:cNvSpPr txBox="1"/>
          <p:nvPr/>
        </p:nvSpPr>
        <p:spPr>
          <a:xfrm>
            <a:off x="6214600" y="1808296"/>
            <a:ext cx="2727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</a:t>
            </a:r>
            <a:r>
              <a:rPr lang="es-MX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desestabilización física</a:t>
            </a:r>
            <a:endParaRPr lang="es-AR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495" r="3089" b="16884"/>
          <a:stretch/>
        </p:blipFill>
        <p:spPr>
          <a:xfrm>
            <a:off x="565084" y="1926617"/>
            <a:ext cx="5215463" cy="2406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203" y="3374733"/>
            <a:ext cx="1228525" cy="323444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0C201839-978D-46B6-9CF9-BE62237BE7DA}"/>
              </a:ext>
            </a:extLst>
          </p:cNvPr>
          <p:cNvSpPr txBox="1"/>
          <p:nvPr/>
        </p:nvSpPr>
        <p:spPr>
          <a:xfrm>
            <a:off x="1590806" y="5247284"/>
            <a:ext cx="316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Inestable termodinámicamente</a:t>
            </a:r>
            <a:endParaRPr lang="es-AR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CFA6C64-3573-4A50-88AF-67C9B9E4DDA5}"/>
              </a:ext>
            </a:extLst>
          </p:cNvPr>
          <p:cNvSpPr txBox="1"/>
          <p:nvPr/>
        </p:nvSpPr>
        <p:spPr>
          <a:xfrm>
            <a:off x="2215813" y="4544159"/>
            <a:ext cx="191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G = .A</a:t>
            </a:r>
            <a:endParaRPr lang="es-AR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8212" y="992573"/>
            <a:ext cx="9904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i="1" dirty="0">
                <a:latin typeface="Arial" panose="020B0604020202020204" pitchFamily="34" charset="0"/>
                <a:cs typeface="Arial" panose="020B0604020202020204" pitchFamily="34" charset="0"/>
              </a:rPr>
              <a:t>Una emulsión es un sistema formado por dos líquidos inmiscibles entre sí, en el cual uno es dispersado en el seno del otro en forma de pequeñas partículas esféricas.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80625" y="1770223"/>
            <a:ext cx="198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Emulsión O/W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243" y="1208194"/>
            <a:ext cx="2343150" cy="5200650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223A3D17-3EAC-4DA5-9EBF-F9EE6CD66F47}"/>
              </a:ext>
            </a:extLst>
          </p:cNvPr>
          <p:cNvSpPr txBox="1"/>
          <p:nvPr/>
        </p:nvSpPr>
        <p:spPr>
          <a:xfrm>
            <a:off x="9640878" y="1758968"/>
            <a:ext cx="272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Cremado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23A3D17-3EAC-4DA5-9EBF-F9EE6CD66F47}"/>
              </a:ext>
            </a:extLst>
          </p:cNvPr>
          <p:cNvSpPr txBox="1"/>
          <p:nvPr/>
        </p:nvSpPr>
        <p:spPr>
          <a:xfrm>
            <a:off x="9640878" y="4007593"/>
            <a:ext cx="272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Floculación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23A3D17-3EAC-4DA5-9EBF-F9EE6CD66F47}"/>
              </a:ext>
            </a:extLst>
          </p:cNvPr>
          <p:cNvSpPr txBox="1"/>
          <p:nvPr/>
        </p:nvSpPr>
        <p:spPr>
          <a:xfrm>
            <a:off x="10134450" y="5262673"/>
            <a:ext cx="272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Coalescencia</a:t>
            </a:r>
          </a:p>
        </p:txBody>
      </p:sp>
    </p:spTree>
    <p:extLst>
      <p:ext uri="{BB962C8B-B14F-4D97-AF65-F5344CB8AC3E}">
        <p14:creationId xmlns:p14="http://schemas.microsoft.com/office/powerpoint/2010/main" val="37824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41" grpId="0"/>
      <p:bldP spid="7" grpId="0"/>
      <p:bldP spid="5" grpId="0"/>
      <p:bldP spid="42" grpId="0"/>
      <p:bldP spid="45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62596" y="17011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CuadroTexto 42"/>
          <p:cNvSpPr txBox="1"/>
          <p:nvPr/>
        </p:nvSpPr>
        <p:spPr>
          <a:xfrm>
            <a:off x="1803815" y="174713"/>
            <a:ext cx="914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prstClr val="black"/>
                </a:solidFill>
                <a:latin typeface="Arial Black" panose="020B0A04020102020204" pitchFamily="34" charset="0"/>
              </a:rPr>
              <a:t>Estrategias de complejación para la preparación de las emulsiones 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10450286" y="323009"/>
            <a:ext cx="1645417" cy="1636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27911" y="352707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V="1">
            <a:off x="1091587" y="359379"/>
            <a:ext cx="827648" cy="22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15" y="629872"/>
            <a:ext cx="8015288" cy="5943181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827181" y="2505740"/>
            <a:ext cx="2421650" cy="62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7655439" y="2505740"/>
            <a:ext cx="2330395" cy="62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 39"/>
          <p:cNvSpPr/>
          <p:nvPr/>
        </p:nvSpPr>
        <p:spPr>
          <a:xfrm>
            <a:off x="8923060" y="617578"/>
            <a:ext cx="1225297" cy="425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/>
          <p:cNvSpPr/>
          <p:nvPr/>
        </p:nvSpPr>
        <p:spPr>
          <a:xfrm>
            <a:off x="7464056" y="617579"/>
            <a:ext cx="1148140" cy="425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/>
          <p:cNvSpPr/>
          <p:nvPr/>
        </p:nvSpPr>
        <p:spPr>
          <a:xfrm>
            <a:off x="8207988" y="1750024"/>
            <a:ext cx="1225297" cy="522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Rectángulo 44"/>
          <p:cNvSpPr/>
          <p:nvPr/>
        </p:nvSpPr>
        <p:spPr>
          <a:xfrm>
            <a:off x="7878725" y="3326676"/>
            <a:ext cx="1885151" cy="615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/>
          <p:cNvSpPr/>
          <p:nvPr/>
        </p:nvSpPr>
        <p:spPr>
          <a:xfrm>
            <a:off x="7655441" y="4201743"/>
            <a:ext cx="2330394" cy="658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/>
          <p:cNvSpPr/>
          <p:nvPr/>
        </p:nvSpPr>
        <p:spPr>
          <a:xfrm>
            <a:off x="7655441" y="5163878"/>
            <a:ext cx="2330393" cy="588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Rectángulo 49"/>
          <p:cNvSpPr/>
          <p:nvPr/>
        </p:nvSpPr>
        <p:spPr>
          <a:xfrm>
            <a:off x="7655440" y="6089161"/>
            <a:ext cx="2330395" cy="4961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/>
          <p:cNvSpPr/>
          <p:nvPr/>
        </p:nvSpPr>
        <p:spPr>
          <a:xfrm>
            <a:off x="5401340" y="1740195"/>
            <a:ext cx="1201479" cy="4784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Rectángulo 51"/>
          <p:cNvSpPr/>
          <p:nvPr/>
        </p:nvSpPr>
        <p:spPr>
          <a:xfrm>
            <a:off x="4905434" y="5131982"/>
            <a:ext cx="2250278" cy="62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52"/>
          <p:cNvSpPr/>
          <p:nvPr/>
        </p:nvSpPr>
        <p:spPr>
          <a:xfrm>
            <a:off x="4905434" y="6085866"/>
            <a:ext cx="2421650" cy="4766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ángulo 53"/>
          <p:cNvSpPr/>
          <p:nvPr/>
        </p:nvSpPr>
        <p:spPr>
          <a:xfrm>
            <a:off x="2931721" y="1766775"/>
            <a:ext cx="1214978" cy="4784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Rectángulo 54"/>
          <p:cNvSpPr/>
          <p:nvPr/>
        </p:nvSpPr>
        <p:spPr>
          <a:xfrm>
            <a:off x="2084161" y="5128437"/>
            <a:ext cx="2402779" cy="588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Rectángulo 55"/>
          <p:cNvSpPr/>
          <p:nvPr/>
        </p:nvSpPr>
        <p:spPr>
          <a:xfrm>
            <a:off x="2228245" y="6085866"/>
            <a:ext cx="2365020" cy="4766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2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0" grpId="0" animBg="1"/>
      <p:bldP spid="41" grpId="0" animBg="1"/>
      <p:bldP spid="42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10922" y="198934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>
                <a:latin typeface="Arial Black" panose="020B0A04020102020204" pitchFamily="34" charset="0"/>
                <a:cs typeface="Arial" panose="020B0604020202020204" pitchFamily="34" charset="0"/>
              </a:rPr>
              <a:t>Distribución de tamaño de partícula de  emulsiones</a:t>
            </a:r>
            <a:endParaRPr lang="es-CO" sz="2000" baseline="-25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8824025" y="379959"/>
            <a:ext cx="3272985" cy="741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6" y="745362"/>
            <a:ext cx="5783006" cy="46591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0"/>
          <a:stretch/>
        </p:blipFill>
        <p:spPr>
          <a:xfrm>
            <a:off x="6160491" y="745362"/>
            <a:ext cx="5936519" cy="57064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64749" y="812551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GF%:51,9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779993" y="812551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GF%:43,9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064749" y="3108524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GF%:7,6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4779993" y="3101708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GF%:2,5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9128750" y="792423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GF%:6,8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10900706" y="803001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GF%:0,7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9049794" y="2637243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GF%:30,8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10900706" y="2641509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GF%:10,6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9049794" y="4544509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GF%:1,3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0900706" y="4544509"/>
            <a:ext cx="1135464" cy="262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GF%:0,1</a:t>
            </a:r>
          </a:p>
        </p:txBody>
      </p:sp>
      <p:sp>
        <p:nvSpPr>
          <p:cNvPr id="5" name="Elipse 4"/>
          <p:cNvSpPr/>
          <p:nvPr/>
        </p:nvSpPr>
        <p:spPr>
          <a:xfrm>
            <a:off x="1041990" y="3891775"/>
            <a:ext cx="793576" cy="5422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Elipse 49"/>
          <p:cNvSpPr/>
          <p:nvPr/>
        </p:nvSpPr>
        <p:spPr>
          <a:xfrm>
            <a:off x="838791" y="2405190"/>
            <a:ext cx="793576" cy="5422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50"/>
          <p:cNvSpPr/>
          <p:nvPr/>
        </p:nvSpPr>
        <p:spPr>
          <a:xfrm>
            <a:off x="1491867" y="943862"/>
            <a:ext cx="793576" cy="5422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Elipse 51"/>
          <p:cNvSpPr/>
          <p:nvPr/>
        </p:nvSpPr>
        <p:spPr>
          <a:xfrm>
            <a:off x="10760595" y="2899865"/>
            <a:ext cx="954094" cy="8067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Elipse 54"/>
          <p:cNvSpPr/>
          <p:nvPr/>
        </p:nvSpPr>
        <p:spPr>
          <a:xfrm>
            <a:off x="6641097" y="1227574"/>
            <a:ext cx="954094" cy="8067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Elipse 55"/>
          <p:cNvSpPr/>
          <p:nvPr/>
        </p:nvSpPr>
        <p:spPr>
          <a:xfrm>
            <a:off x="8967866" y="3067798"/>
            <a:ext cx="954094" cy="8067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Elipse 56"/>
          <p:cNvSpPr/>
          <p:nvPr/>
        </p:nvSpPr>
        <p:spPr>
          <a:xfrm>
            <a:off x="6630053" y="4798619"/>
            <a:ext cx="954094" cy="8067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77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39" grpId="0" animBg="1"/>
      <p:bldP spid="41" grpId="0" animBg="1"/>
      <p:bldP spid="42" grpId="0" animBg="1"/>
      <p:bldP spid="45" grpId="0" animBg="1"/>
      <p:bldP spid="47" grpId="0" animBg="1"/>
      <p:bldP spid="48" grpId="0" animBg="1"/>
      <p:bldP spid="49" grpId="0" animBg="1"/>
      <p:bldP spid="5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49229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Estabilidad estacionaria 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dispersión múltiple de luz</a:t>
            </a:r>
            <a:endParaRPr lang="es-CO" sz="2000" baseline="-25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9403080" y="420672"/>
            <a:ext cx="2583398" cy="2861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1" name="Imagen 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92" y="794657"/>
            <a:ext cx="3984171" cy="606334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ángulo 41"/>
          <p:cNvSpPr/>
          <p:nvPr/>
        </p:nvSpPr>
        <p:spPr>
          <a:xfrm>
            <a:off x="3379035" y="899907"/>
            <a:ext cx="696855" cy="228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2,0%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3379034" y="3826328"/>
            <a:ext cx="696855" cy="228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3,0%</a:t>
            </a:r>
          </a:p>
        </p:txBody>
      </p:sp>
      <p:sp>
        <p:nvSpPr>
          <p:cNvPr id="5" name="Elipse 4"/>
          <p:cNvSpPr/>
          <p:nvPr/>
        </p:nvSpPr>
        <p:spPr>
          <a:xfrm rot="5400000">
            <a:off x="4298937" y="1479347"/>
            <a:ext cx="1811395" cy="529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/>
          <p:cNvSpPr/>
          <p:nvPr/>
        </p:nvSpPr>
        <p:spPr>
          <a:xfrm>
            <a:off x="2131532" y="5958485"/>
            <a:ext cx="3888713" cy="63016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Elipse 47"/>
          <p:cNvSpPr/>
          <p:nvPr/>
        </p:nvSpPr>
        <p:spPr>
          <a:xfrm>
            <a:off x="1949378" y="3039078"/>
            <a:ext cx="3888713" cy="52966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Elipse 49"/>
          <p:cNvSpPr/>
          <p:nvPr/>
        </p:nvSpPr>
        <p:spPr>
          <a:xfrm rot="5400000">
            <a:off x="4186097" y="4695912"/>
            <a:ext cx="1903488" cy="630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7142324" y="1767818"/>
            <a:ext cx="4724441" cy="2780578"/>
            <a:chOff x="7142324" y="1767818"/>
            <a:chExt cx="4724441" cy="278057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4311" y="1767818"/>
              <a:ext cx="2380468" cy="2380468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7142324" y="4148286"/>
              <a:ext cx="4724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Turbiscan  Lab (Formulaction, Francia)</a:t>
              </a:r>
              <a:endParaRPr lang="es-CO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7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5" grpId="0" animBg="1"/>
      <p:bldP spid="39" grpId="0" animBg="1"/>
      <p:bldP spid="48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:\Users\sebas\OneDrive\Desktop\TESIS DOCTORAL\CAPITULO 3\Figuras\Seccion 3\fguras tipo tif\congelac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3" y="1025180"/>
            <a:ext cx="3639843" cy="57433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146429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Tratamiento de estrés 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tecnológico  </a:t>
            </a:r>
            <a:endParaRPr lang="es-CO" sz="2000" baseline="-25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6634263" y="341658"/>
            <a:ext cx="5313304" cy="2861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57132" y="688601"/>
            <a:ext cx="36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Congelación-descongelación</a:t>
            </a:r>
            <a:r>
              <a:rPr lang="es-CO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7089441" y="1307665"/>
            <a:ext cx="36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Agitación mecánica</a:t>
            </a:r>
            <a:r>
              <a:rPr lang="es-CO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1" name="Imagen 4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7409" r="9402" b="3033"/>
          <a:stretch/>
        </p:blipFill>
        <p:spPr bwMode="auto">
          <a:xfrm>
            <a:off x="4822847" y="1750958"/>
            <a:ext cx="7218156" cy="3314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1906328" y="1153290"/>
            <a:ext cx="696855" cy="228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2,0%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5397565" y="1809756"/>
            <a:ext cx="696855" cy="228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2,0%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1991816" y="3891592"/>
            <a:ext cx="696855" cy="228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3,0%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8929863" y="1866942"/>
            <a:ext cx="696855" cy="228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3,0%</a:t>
            </a:r>
          </a:p>
        </p:txBody>
      </p:sp>
      <p:sp>
        <p:nvSpPr>
          <p:cNvPr id="56" name="Elipse 55"/>
          <p:cNvSpPr/>
          <p:nvPr/>
        </p:nvSpPr>
        <p:spPr>
          <a:xfrm>
            <a:off x="1120877" y="2828260"/>
            <a:ext cx="3177548" cy="78576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 rot="20561340">
            <a:off x="1176087" y="4663841"/>
            <a:ext cx="3127071" cy="153743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Elipse 61"/>
          <p:cNvSpPr/>
          <p:nvPr/>
        </p:nvSpPr>
        <p:spPr>
          <a:xfrm>
            <a:off x="8755378" y="4412338"/>
            <a:ext cx="3285625" cy="386799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Elipse 56"/>
          <p:cNvSpPr/>
          <p:nvPr/>
        </p:nvSpPr>
        <p:spPr>
          <a:xfrm rot="5068783">
            <a:off x="2631189" y="644263"/>
            <a:ext cx="937210" cy="2261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 rot="19740489">
            <a:off x="746222" y="2850674"/>
            <a:ext cx="1944445" cy="399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Elipse 46"/>
          <p:cNvSpPr/>
          <p:nvPr/>
        </p:nvSpPr>
        <p:spPr>
          <a:xfrm rot="5400000">
            <a:off x="6694461" y="2512902"/>
            <a:ext cx="1180383" cy="428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Elipse 48"/>
          <p:cNvSpPr/>
          <p:nvPr/>
        </p:nvSpPr>
        <p:spPr>
          <a:xfrm rot="5400000">
            <a:off x="11184576" y="2741215"/>
            <a:ext cx="925938" cy="428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Elipse 49"/>
          <p:cNvSpPr/>
          <p:nvPr/>
        </p:nvSpPr>
        <p:spPr>
          <a:xfrm rot="5400000">
            <a:off x="8103324" y="3791660"/>
            <a:ext cx="228667" cy="428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50"/>
          <p:cNvSpPr/>
          <p:nvPr/>
        </p:nvSpPr>
        <p:spPr>
          <a:xfrm rot="5400000">
            <a:off x="11612912" y="4012320"/>
            <a:ext cx="212654" cy="428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9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2" grpId="0" animBg="1"/>
      <p:bldP spid="45" grpId="0" animBg="1"/>
      <p:bldP spid="52" grpId="0" animBg="1"/>
      <p:bldP spid="53" grpId="0" animBg="1"/>
      <p:bldP spid="56" grpId="0" animBg="1"/>
      <p:bldP spid="8" grpId="0" animBg="1"/>
      <p:bldP spid="62" grpId="0" animBg="1"/>
      <p:bldP spid="57" grpId="0" animBg="1"/>
      <p:bldP spid="7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62349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97477"/>
            <a:ext cx="888676" cy="114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940528" y="306895"/>
            <a:ext cx="597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>
                <a:solidFill>
                  <a:prstClr val="black"/>
                </a:solidFill>
                <a:latin typeface="Arial Black" panose="020B0A04020102020204" pitchFamily="34" charset="0"/>
              </a:rPr>
              <a:t>Conclusiones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4295553" y="494972"/>
            <a:ext cx="7820247" cy="234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-11650" y="502277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A8625B9A-00AC-493D-B0EA-7E811D15B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021267"/>
              </p:ext>
            </p:extLst>
          </p:nvPr>
        </p:nvGraphicFramePr>
        <p:xfrm>
          <a:off x="0" y="750784"/>
          <a:ext cx="11632019" cy="56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6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ABF6A82-EA13-4570-84C3-9596E3B29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9D1913C-86EE-4C55-879B-285D156BB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5EEB604-65AA-4745-A2C3-A86DA25D0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6BA10B3-0016-456E-8CEE-B9CDF97E3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ABBF938-2DDB-42FB-8E05-6A298DE9C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F9E2BBF-438A-460B-B17F-71F1D30BA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E3A1827-223E-4473-8B1E-7C8F40570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D16D72B-FDD7-4C0B-951F-C3369890A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2530317-BE59-4087-8F6D-BC882851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62349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97477"/>
            <a:ext cx="888676" cy="114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940528" y="306895"/>
            <a:ext cx="597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>
                <a:solidFill>
                  <a:prstClr val="black"/>
                </a:solidFill>
                <a:latin typeface="Arial Black" panose="020B0A04020102020204" pitchFamily="34" charset="0"/>
              </a:rPr>
              <a:t>Conclusiones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4412512" y="494972"/>
            <a:ext cx="7703288" cy="234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-11650" y="502277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A8625B9A-00AC-493D-B0EA-7E811D15B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51707"/>
              </p:ext>
            </p:extLst>
          </p:nvPr>
        </p:nvGraphicFramePr>
        <p:xfrm>
          <a:off x="212035" y="756391"/>
          <a:ext cx="11767930" cy="56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0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ABF6A82-EA13-4570-84C3-9596E3B29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4BE4563-9538-4E0E-8B06-0653E5D37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C6B3175-3E08-442B-ACD6-113B27AFA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A87579C-6A8B-472B-83D2-1C7AAE5AD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843B141-04C3-4AA9-8971-C22800887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7FC5F4C-6AF3-427E-84DE-4BAA8A93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A8EE1B6-D096-4F37-8795-B8A469BB0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B5356B-A8E3-4981-9A42-70EA27902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9" y="-1994"/>
            <a:ext cx="12199679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1F2ABB2-5EFD-43EC-BF8E-6FFAEE71F547}"/>
              </a:ext>
            </a:extLst>
          </p:cNvPr>
          <p:cNvSpPr txBox="1"/>
          <p:nvPr/>
        </p:nvSpPr>
        <p:spPr>
          <a:xfrm>
            <a:off x="2159541" y="2996118"/>
            <a:ext cx="71109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s-ES" sz="5000" dirty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Muchas gracias!!!</a:t>
            </a:r>
            <a:endParaRPr lang="es-AR" sz="5000" dirty="0">
              <a:solidFill>
                <a:schemeClr val="accent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B5356B-A8E3-4981-9A42-70EA27902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9" y="-1994"/>
            <a:ext cx="12199679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1F2ABB2-5EFD-43EC-BF8E-6FFAEE71F547}"/>
              </a:ext>
            </a:extLst>
          </p:cNvPr>
          <p:cNvSpPr txBox="1"/>
          <p:nvPr/>
        </p:nvSpPr>
        <p:spPr>
          <a:xfrm>
            <a:off x="2159541" y="2996118"/>
            <a:ext cx="71109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s-ES" sz="5000" dirty="0" smtClean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Anexos</a:t>
            </a:r>
            <a:endParaRPr lang="es-AR" sz="5000" dirty="0">
              <a:solidFill>
                <a:schemeClr val="accent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3986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Análisis termogravimétrico (TGA) 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6350000" y="420669"/>
            <a:ext cx="563647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Imagen 23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9649" r="26042" b="25000"/>
          <a:stretch/>
        </p:blipFill>
        <p:spPr bwMode="auto">
          <a:xfrm>
            <a:off x="608557" y="1510064"/>
            <a:ext cx="5277480" cy="4356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n 38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8073" r="26705" b="24479"/>
          <a:stretch/>
        </p:blipFill>
        <p:spPr bwMode="auto">
          <a:xfrm>
            <a:off x="6190113" y="1552847"/>
            <a:ext cx="5636249" cy="4410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981235" y="4412259"/>
            <a:ext cx="696685" cy="39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errar llave 1"/>
          <p:cNvSpPr/>
          <p:nvPr/>
        </p:nvSpPr>
        <p:spPr>
          <a:xfrm rot="5400000">
            <a:off x="4976313" y="5670972"/>
            <a:ext cx="477980" cy="925234"/>
          </a:xfrm>
          <a:prstGeom prst="rightBrace">
            <a:avLst>
              <a:gd name="adj1" fmla="val 8333"/>
              <a:gd name="adj2" fmla="val 6851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877724" y="6354754"/>
            <a:ext cx="310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de Nitrógeno</a:t>
            </a:r>
            <a:endParaRPr lang="es-CO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errar llave 40"/>
          <p:cNvSpPr/>
          <p:nvPr/>
        </p:nvSpPr>
        <p:spPr>
          <a:xfrm rot="5400000">
            <a:off x="2781114" y="4365364"/>
            <a:ext cx="477980" cy="3493653"/>
          </a:xfrm>
          <a:prstGeom prst="rightBrace">
            <a:avLst>
              <a:gd name="adj1" fmla="val 8333"/>
              <a:gd name="adj2" fmla="val 685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/>
          <p:cNvSpPr txBox="1"/>
          <p:nvPr/>
        </p:nvSpPr>
        <p:spPr>
          <a:xfrm>
            <a:off x="3777377" y="6347636"/>
            <a:ext cx="310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 oxidante</a:t>
            </a:r>
            <a:endParaRPr lang="es-CO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41" grpId="0" animBg="1"/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3986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DTP- Dispersiones 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4252953" y="417561"/>
            <a:ext cx="7886700" cy="278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6" name="Imagen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7199" r="26921" b="29930"/>
          <a:stretch>
            <a:fillRect/>
          </a:stretch>
        </p:blipFill>
        <p:spPr bwMode="auto">
          <a:xfrm>
            <a:off x="204694" y="751342"/>
            <a:ext cx="6331195" cy="58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1" descr="Project Path: C:\Users\sebas\OneDrive\Desktop\TESIS DOCTORAL\CAPITULO 2\graficos y tablas\Graficas\Seccion 2\DTP micro.opj&#10;PE Folder: /DTP micro/Folder1/&#10;Short Name: Graph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t="9164" r="9363" b="13666"/>
          <a:stretch>
            <a:fillRect/>
          </a:stretch>
        </p:blipFill>
        <p:spPr bwMode="auto">
          <a:xfrm>
            <a:off x="6581678" y="733950"/>
            <a:ext cx="5603764" cy="561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ipse 21"/>
          <p:cNvSpPr/>
          <p:nvPr/>
        </p:nvSpPr>
        <p:spPr>
          <a:xfrm>
            <a:off x="864717" y="2062371"/>
            <a:ext cx="512320" cy="397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/>
          <p:cNvSpPr/>
          <p:nvPr/>
        </p:nvSpPr>
        <p:spPr>
          <a:xfrm flipV="1">
            <a:off x="828212" y="3923854"/>
            <a:ext cx="512320" cy="436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/>
          <p:cNvSpPr/>
          <p:nvPr/>
        </p:nvSpPr>
        <p:spPr>
          <a:xfrm flipV="1">
            <a:off x="782123" y="5860755"/>
            <a:ext cx="512320" cy="493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/>
          <p:cNvSpPr/>
          <p:nvPr/>
        </p:nvSpPr>
        <p:spPr>
          <a:xfrm>
            <a:off x="7140785" y="1914818"/>
            <a:ext cx="512320" cy="573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/>
          <p:cNvSpPr/>
          <p:nvPr/>
        </p:nvSpPr>
        <p:spPr>
          <a:xfrm>
            <a:off x="7140785" y="3766719"/>
            <a:ext cx="512320" cy="573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Elipse 44"/>
          <p:cNvSpPr/>
          <p:nvPr/>
        </p:nvSpPr>
        <p:spPr>
          <a:xfrm>
            <a:off x="7140785" y="5632506"/>
            <a:ext cx="512320" cy="573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1344210" y="1006356"/>
            <a:ext cx="1033230" cy="30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222504" y="2956714"/>
            <a:ext cx="1033230" cy="30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1294443" y="4946352"/>
            <a:ext cx="1033230" cy="30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5001243" y="842501"/>
            <a:ext cx="1406194" cy="284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s0,9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36,2</a:t>
            </a:r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ector recto de flecha 53"/>
          <p:cNvCxnSpPr/>
          <p:nvPr/>
        </p:nvCxnSpPr>
        <p:spPr>
          <a:xfrm flipH="1">
            <a:off x="4305300" y="984552"/>
            <a:ext cx="620057" cy="498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10707458" y="3790466"/>
            <a:ext cx="512320" cy="445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8" name="Conector recto de flecha 57"/>
          <p:cNvCxnSpPr/>
          <p:nvPr/>
        </p:nvCxnSpPr>
        <p:spPr>
          <a:xfrm>
            <a:off x="7501128" y="799204"/>
            <a:ext cx="1033230" cy="30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>
            <a:off x="7396945" y="2735895"/>
            <a:ext cx="1033230" cy="30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>
            <a:off x="7396945" y="4569480"/>
            <a:ext cx="1033230" cy="30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/>
          <p:cNvSpPr/>
          <p:nvPr/>
        </p:nvSpPr>
        <p:spPr>
          <a:xfrm>
            <a:off x="10785806" y="842501"/>
            <a:ext cx="1291894" cy="2647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s0,9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33,3</a:t>
            </a:r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ector recto de flecha 61"/>
          <p:cNvCxnSpPr/>
          <p:nvPr/>
        </p:nvCxnSpPr>
        <p:spPr>
          <a:xfrm flipH="1">
            <a:off x="10651918" y="964962"/>
            <a:ext cx="58387" cy="329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/>
          <p:cNvSpPr/>
          <p:nvPr/>
        </p:nvSpPr>
        <p:spPr>
          <a:xfrm>
            <a:off x="5001243" y="2758057"/>
            <a:ext cx="1406194" cy="284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s0,9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14,2</a:t>
            </a:r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Conector recto de flecha 63"/>
          <p:cNvCxnSpPr/>
          <p:nvPr/>
        </p:nvCxnSpPr>
        <p:spPr>
          <a:xfrm flipH="1">
            <a:off x="4305300" y="2900108"/>
            <a:ext cx="620057" cy="498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ángulo 64"/>
          <p:cNvSpPr/>
          <p:nvPr/>
        </p:nvSpPr>
        <p:spPr>
          <a:xfrm>
            <a:off x="5001243" y="4735523"/>
            <a:ext cx="1406194" cy="284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s0,9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20,8</a:t>
            </a:r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ector recto de flecha 65"/>
          <p:cNvCxnSpPr/>
          <p:nvPr/>
        </p:nvCxnSpPr>
        <p:spPr>
          <a:xfrm flipH="1">
            <a:off x="4328839" y="4770518"/>
            <a:ext cx="620057" cy="498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ángulo 72"/>
          <p:cNvSpPr/>
          <p:nvPr/>
        </p:nvSpPr>
        <p:spPr>
          <a:xfrm>
            <a:off x="10900106" y="2691917"/>
            <a:ext cx="1291894" cy="2647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s0,9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12,1</a:t>
            </a:r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Conector recto de flecha 74"/>
          <p:cNvCxnSpPr/>
          <p:nvPr/>
        </p:nvCxnSpPr>
        <p:spPr>
          <a:xfrm flipH="1">
            <a:off x="10567158" y="2779369"/>
            <a:ext cx="280601" cy="2414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ángulo 75"/>
          <p:cNvSpPr/>
          <p:nvPr/>
        </p:nvSpPr>
        <p:spPr>
          <a:xfrm>
            <a:off x="11000231" y="4603124"/>
            <a:ext cx="1139421" cy="274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s0,9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:17,8</a:t>
            </a:r>
            <a:r>
              <a:rPr lang="el-G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Conector recto de flecha 76"/>
          <p:cNvCxnSpPr/>
          <p:nvPr/>
        </p:nvCxnSpPr>
        <p:spPr>
          <a:xfrm flipH="1">
            <a:off x="10489742" y="4681608"/>
            <a:ext cx="280601" cy="2414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e 77"/>
          <p:cNvSpPr/>
          <p:nvPr/>
        </p:nvSpPr>
        <p:spPr>
          <a:xfrm>
            <a:off x="4821597" y="4013147"/>
            <a:ext cx="512320" cy="445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91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9" grpId="0" animBg="1"/>
      <p:bldP spid="41" grpId="0" animBg="1"/>
      <p:bldP spid="42" grpId="0" animBg="1"/>
      <p:bldP spid="45" grpId="0" animBg="1"/>
      <p:bldP spid="53" grpId="0" animBg="1"/>
      <p:bldP spid="57" grpId="0" animBg="1"/>
      <p:bldP spid="61" grpId="0" animBg="1"/>
      <p:bldP spid="63" grpId="0" animBg="1"/>
      <p:bldP spid="65" grpId="0" animBg="1"/>
      <p:bldP spid="73" grpId="0" animBg="1"/>
      <p:bldP spid="76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455651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 flipV="1">
            <a:off x="1120877" y="721046"/>
            <a:ext cx="1707383" cy="2835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677681" y="430375"/>
            <a:ext cx="821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Tratamientos de estrés </a:t>
            </a:r>
            <a:r>
              <a:rPr lang="es-CO" sz="2400" noProof="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tecnológico (</a:t>
            </a:r>
            <a:r>
              <a:rPr lang="es-CO" sz="2400" i="1" noProof="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Environmental stresses</a:t>
            </a:r>
            <a:r>
              <a:rPr lang="es-CO" sz="2400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8846288" y="668631"/>
            <a:ext cx="3187595" cy="1525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6246" y="721046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8" y="1468472"/>
            <a:ext cx="7486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60270" y="3336587"/>
            <a:ext cx="4474015" cy="56420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3986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Composición  interfacial y comportamiento de flujo </a:t>
            </a:r>
            <a:endParaRPr lang="es-CO" sz="2000" baseline="-25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8869680" y="420669"/>
            <a:ext cx="311679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82123" y="1061834"/>
          <a:ext cx="5852163" cy="4504563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1320249">
                  <a:extLst>
                    <a:ext uri="{9D8B030D-6E8A-4147-A177-3AD203B41FA5}">
                      <a16:colId xmlns:a16="http://schemas.microsoft.com/office/drawing/2014/main" val="2051152414"/>
                    </a:ext>
                  </a:extLst>
                </a:gridCol>
                <a:gridCol w="1320249">
                  <a:extLst>
                    <a:ext uri="{9D8B030D-6E8A-4147-A177-3AD203B41FA5}">
                      <a16:colId xmlns:a16="http://schemas.microsoft.com/office/drawing/2014/main" val="1528624212"/>
                    </a:ext>
                  </a:extLst>
                </a:gridCol>
                <a:gridCol w="1736068">
                  <a:extLst>
                    <a:ext uri="{9D8B030D-6E8A-4147-A177-3AD203B41FA5}">
                      <a16:colId xmlns:a16="http://schemas.microsoft.com/office/drawing/2014/main" val="2905275170"/>
                    </a:ext>
                  </a:extLst>
                </a:gridCol>
                <a:gridCol w="1475597">
                  <a:extLst>
                    <a:ext uri="{9D8B030D-6E8A-4147-A177-3AD203B41FA5}">
                      <a16:colId xmlns:a16="http://schemas.microsoft.com/office/drawing/2014/main" val="3036655454"/>
                    </a:ext>
                  </a:extLst>
                </a:gridCol>
              </a:tblGrid>
              <a:tr h="9493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Muestra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pH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Proteína adsorbida (%P</a:t>
                      </a:r>
                      <a:r>
                        <a:rPr lang="es-CO" sz="1200" baseline="-25000" dirty="0">
                          <a:effectLst/>
                        </a:rPr>
                        <a:t>A</a:t>
                      </a:r>
                      <a:r>
                        <a:rPr lang="es-CO" sz="1200" dirty="0">
                          <a:effectLst/>
                        </a:rPr>
                        <a:t>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Concentración de proteína interfacial (</a:t>
                      </a: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es-CO" sz="1200" dirty="0">
                          <a:effectLst/>
                        </a:rPr>
                        <a:t>, mg/m</a:t>
                      </a:r>
                      <a:r>
                        <a:rPr lang="es-CO" sz="1200" baseline="30000" dirty="0">
                          <a:effectLst/>
                        </a:rPr>
                        <a:t>2</a:t>
                      </a:r>
                      <a:r>
                        <a:rPr lang="es-CO" sz="1200" dirty="0">
                          <a:effectLst/>
                        </a:rPr>
                        <a:t>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8364033"/>
                  </a:ext>
                </a:extLst>
              </a:tr>
              <a:tr h="169330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CST50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39,50±0,10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3,06±0,19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2374939"/>
                  </a:ext>
                </a:extLst>
              </a:tr>
              <a:tr h="1693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37,40±0,21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1,50±0,10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5440222"/>
                  </a:ext>
                </a:extLst>
              </a:tr>
              <a:tr h="1693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35,80±0,24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1,23±0,10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114606"/>
                  </a:ext>
                </a:extLst>
              </a:tr>
              <a:tr h="169330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CST65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47,00±0,51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3,96±0,21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024112"/>
                  </a:ext>
                </a:extLst>
              </a:tr>
              <a:tr h="1693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43,20±0,31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2,44±0,10</a:t>
                      </a:r>
                      <a:r>
                        <a:rPr lang="es-CO" sz="1200" baseline="30000">
                          <a:effectLst/>
                        </a:rPr>
                        <a:t>b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1550278"/>
                  </a:ext>
                </a:extLst>
              </a:tr>
              <a:tr h="1693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40,70±0,35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1,43±0,08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1675433"/>
                  </a:ext>
                </a:extLst>
              </a:tr>
              <a:tr h="169330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CST80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3,0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50,10±0,50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4,10±0,20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656764"/>
                  </a:ext>
                </a:extLst>
              </a:tr>
              <a:tr h="1693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4,0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46,40±0,39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2,59±0,15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4695150"/>
                  </a:ext>
                </a:extLst>
              </a:tr>
              <a:tr h="1693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5,0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41,10±0,21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1,71±0,09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140627"/>
                  </a:ext>
                </a:extLst>
              </a:tr>
              <a:tr h="237347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CST50</a:t>
                      </a:r>
                      <a:r>
                        <a:rPr lang="es-CO" sz="1200" baseline="-25000" dirty="0">
                          <a:effectLst/>
                        </a:rPr>
                        <a:t>aj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38,47 ± 0,11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2,09 ± 0,07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679196"/>
                  </a:ext>
                </a:extLst>
              </a:tr>
              <a:tr h="2373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36,61 ± 0,17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1,92 ± 0,10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227936"/>
                  </a:ext>
                </a:extLst>
              </a:tr>
              <a:tr h="2373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5,0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33,71 ± 0,20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1,70 ± 0,08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220731"/>
                  </a:ext>
                </a:extLst>
              </a:tr>
              <a:tr h="237347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CST80</a:t>
                      </a:r>
                      <a:r>
                        <a:rPr lang="es-CO" sz="1200" baseline="-25000">
                          <a:effectLst/>
                        </a:rPr>
                        <a:t>aj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3,0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44,07 ± 0,31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2,22 ± 0,04</a:t>
                      </a:r>
                      <a:r>
                        <a:rPr lang="es-CO" sz="1200" baseline="30000" dirty="0">
                          <a:effectLst/>
                        </a:rPr>
                        <a:t>c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618281"/>
                  </a:ext>
                </a:extLst>
              </a:tr>
              <a:tr h="2373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42,58 ± 0,23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2,18 ± 0,07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714813"/>
                  </a:ext>
                </a:extLst>
              </a:tr>
              <a:tr h="2373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5,0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41,74 ± 0,25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1,75 ± 0,08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986213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160270" y="4758508"/>
            <a:ext cx="4474016" cy="229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/>
          <p:cNvSpPr/>
          <p:nvPr/>
        </p:nvSpPr>
        <p:spPr>
          <a:xfrm>
            <a:off x="2160270" y="2136183"/>
            <a:ext cx="4474016" cy="229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7840986" y="612693"/>
          <a:ext cx="3597910" cy="5971540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789940">
                  <a:extLst>
                    <a:ext uri="{9D8B030D-6E8A-4147-A177-3AD203B41FA5}">
                      <a16:colId xmlns:a16="http://schemas.microsoft.com/office/drawing/2014/main" val="38504586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3848084270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3214113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772387118"/>
                    </a:ext>
                  </a:extLst>
                </a:gridCol>
              </a:tblGrid>
              <a:tr h="2870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CST50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38106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pH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3,0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4,0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5,0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7272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K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0,10±0,05</a:t>
                      </a:r>
                      <a:r>
                        <a:rPr lang="es-CO" sz="1200" baseline="30000" dirty="0">
                          <a:effectLst/>
                        </a:rPr>
                        <a:t>a,A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0,13±0,09</a:t>
                      </a:r>
                      <a:r>
                        <a:rPr lang="es-CO" sz="1200" baseline="30000">
                          <a:effectLst/>
                        </a:rPr>
                        <a:t>b,A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0,29±0,08</a:t>
                      </a:r>
                      <a:r>
                        <a:rPr lang="es-CO" sz="1200" baseline="30000">
                          <a:effectLst/>
                        </a:rPr>
                        <a:t>cA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747582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0,90±0,01</a:t>
                      </a:r>
                      <a:r>
                        <a:rPr lang="es-CO" sz="1200" baseline="30000">
                          <a:effectLst/>
                        </a:rPr>
                        <a:t>a,A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0,85±0,03</a:t>
                      </a:r>
                      <a:r>
                        <a:rPr lang="es-CO" sz="1200" baseline="30000">
                          <a:effectLst/>
                        </a:rPr>
                        <a:t>bA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0,71±0,09</a:t>
                      </a:r>
                      <a:r>
                        <a:rPr lang="es-CO" sz="1200" baseline="30000">
                          <a:effectLst/>
                        </a:rPr>
                        <a:t>c,A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6984125"/>
                  </a:ext>
                </a:extLst>
              </a:tr>
              <a:tr h="2870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CST65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864923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pH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4,0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5,0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043969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K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0,05±0,01</a:t>
                      </a:r>
                      <a:r>
                        <a:rPr lang="es-CO" sz="1200" baseline="30000" dirty="0">
                          <a:effectLst/>
                        </a:rPr>
                        <a:t>a,B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0,07±0,03</a:t>
                      </a:r>
                      <a:r>
                        <a:rPr lang="es-CO" sz="1200" baseline="30000">
                          <a:effectLst/>
                        </a:rPr>
                        <a:t>a,B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0,13±0,06</a:t>
                      </a:r>
                      <a:r>
                        <a:rPr lang="es-CO" sz="1200" baseline="30000">
                          <a:effectLst/>
                        </a:rPr>
                        <a:t>b,B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1780566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0,90±0,02</a:t>
                      </a:r>
                      <a:r>
                        <a:rPr lang="es-CO" sz="1200" baseline="30000" dirty="0">
                          <a:effectLst/>
                        </a:rPr>
                        <a:t>a,B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0,60±0,06</a:t>
                      </a:r>
                      <a:r>
                        <a:rPr lang="es-CO" sz="1200" baseline="30000" dirty="0">
                          <a:effectLst/>
                        </a:rPr>
                        <a:t>b,B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0,55±0,04</a:t>
                      </a:r>
                      <a:r>
                        <a:rPr lang="es-CO" sz="1200" baseline="30000" dirty="0">
                          <a:effectLst/>
                        </a:rPr>
                        <a:t>c,B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3620182"/>
                  </a:ext>
                </a:extLst>
              </a:tr>
              <a:tr h="2794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CST80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9368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pH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4,0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5,0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408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K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0,03±0,01</a:t>
                      </a:r>
                      <a:r>
                        <a:rPr lang="es-CO" sz="1200" baseline="30000" dirty="0">
                          <a:effectLst/>
                        </a:rPr>
                        <a:t>a,A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0,08±0,05</a:t>
                      </a:r>
                      <a:r>
                        <a:rPr lang="es-CO" sz="1200" baseline="30000" dirty="0">
                          <a:effectLst/>
                        </a:rPr>
                        <a:t>b,B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0,12±0,08</a:t>
                      </a:r>
                      <a:r>
                        <a:rPr lang="es-CO" sz="1200" baseline="30000">
                          <a:effectLst/>
                        </a:rPr>
                        <a:t>c,B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459007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n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0,91±0,03</a:t>
                      </a:r>
                      <a:r>
                        <a:rPr lang="es-CO" sz="1200" baseline="30000" dirty="0">
                          <a:effectLst/>
                        </a:rPr>
                        <a:t>a,A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0,66±0,06</a:t>
                      </a:r>
                      <a:r>
                        <a:rPr lang="es-CO" sz="1200" baseline="30000" dirty="0">
                          <a:effectLst/>
                        </a:rPr>
                        <a:t>b,C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0,51±0,06</a:t>
                      </a:r>
                      <a:r>
                        <a:rPr lang="es-CO" sz="1200" baseline="30000" dirty="0">
                          <a:effectLst/>
                        </a:rPr>
                        <a:t>c,C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8642262"/>
                  </a:ext>
                </a:extLst>
              </a:tr>
              <a:tr h="2794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 dirty="0" smtClean="0">
                          <a:effectLst/>
                        </a:rPr>
                        <a:t>CST50</a:t>
                      </a:r>
                      <a:r>
                        <a:rPr lang="es-CO" sz="1200" kern="1200" baseline="-25000" dirty="0" smtClean="0">
                          <a:effectLst/>
                        </a:rPr>
                        <a:t>aj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65642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pH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4,0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5,0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02854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K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0,16±0,01</a:t>
                      </a:r>
                      <a:r>
                        <a:rPr lang="es-CO" sz="1200" baseline="30000" dirty="0">
                          <a:effectLst/>
                        </a:rPr>
                        <a:t>bA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0,23±0,03</a:t>
                      </a:r>
                      <a:r>
                        <a:rPr lang="es-CO" sz="1200" baseline="30000" dirty="0">
                          <a:effectLst/>
                        </a:rPr>
                        <a:t>bB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0,33±0,04</a:t>
                      </a:r>
                      <a:r>
                        <a:rPr lang="es-CO" sz="1200" baseline="30000" dirty="0">
                          <a:effectLst/>
                        </a:rPr>
                        <a:t>bC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39327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0,84±0,02</a:t>
                      </a:r>
                      <a:r>
                        <a:rPr lang="es-CO" sz="1200" baseline="30000" dirty="0">
                          <a:effectLst/>
                        </a:rPr>
                        <a:t>aC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0,50±0,02</a:t>
                      </a:r>
                      <a:r>
                        <a:rPr lang="es-CO" sz="1200" baseline="30000" dirty="0">
                          <a:effectLst/>
                        </a:rPr>
                        <a:t>aA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0,43±0,03</a:t>
                      </a:r>
                      <a:r>
                        <a:rPr lang="es-CO" sz="1200" baseline="30000" dirty="0">
                          <a:effectLst/>
                        </a:rPr>
                        <a:t>aA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1442359"/>
                  </a:ext>
                </a:extLst>
              </a:tr>
              <a:tr h="2794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CST80</a:t>
                      </a:r>
                      <a:r>
                        <a:rPr lang="es-CO" sz="1200" baseline="-25000" dirty="0">
                          <a:effectLst/>
                        </a:rPr>
                        <a:t>aj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5173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pH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4,0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5,0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95333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K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0,05±0,01</a:t>
                      </a:r>
                      <a:r>
                        <a:rPr lang="es-CO" sz="1200" baseline="30000">
                          <a:effectLst/>
                        </a:rPr>
                        <a:t>aB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0,09±0,01</a:t>
                      </a:r>
                      <a:r>
                        <a:rPr lang="es-CO" sz="1200" baseline="30000">
                          <a:effectLst/>
                        </a:rPr>
                        <a:t>aA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0,14±0,02</a:t>
                      </a:r>
                      <a:r>
                        <a:rPr lang="es-CO" sz="1200" baseline="30000" dirty="0">
                          <a:effectLst/>
                        </a:rPr>
                        <a:t>aA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967391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n</a:t>
                      </a:r>
                      <a:endParaRPr lang="es-CO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0,92±0,09</a:t>
                      </a:r>
                      <a:r>
                        <a:rPr lang="es-CO" sz="1200" baseline="30000" dirty="0">
                          <a:effectLst/>
                        </a:rPr>
                        <a:t>bC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0,66±0,02</a:t>
                      </a:r>
                      <a:r>
                        <a:rPr lang="es-CO" sz="1200" baseline="30000" dirty="0">
                          <a:effectLst/>
                        </a:rPr>
                        <a:t>bB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0,52±0,07</a:t>
                      </a:r>
                      <a:r>
                        <a:rPr lang="es-CO" sz="1200" baseline="30000" dirty="0">
                          <a:effectLst/>
                        </a:rPr>
                        <a:t>bA</a:t>
                      </a:r>
                      <a:endParaRPr lang="es-CO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971191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8663939" y="3492898"/>
            <a:ext cx="840993" cy="53721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ángulo 56"/>
          <p:cNvSpPr/>
          <p:nvPr/>
        </p:nvSpPr>
        <p:spPr>
          <a:xfrm>
            <a:off x="8663939" y="2366120"/>
            <a:ext cx="840993" cy="537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Rectángulo 57"/>
          <p:cNvSpPr/>
          <p:nvPr/>
        </p:nvSpPr>
        <p:spPr>
          <a:xfrm>
            <a:off x="8680198" y="5825109"/>
            <a:ext cx="840993" cy="759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Rectángulo 67"/>
          <p:cNvSpPr/>
          <p:nvPr/>
        </p:nvSpPr>
        <p:spPr>
          <a:xfrm>
            <a:off x="8680198" y="4643137"/>
            <a:ext cx="808476" cy="647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Rectángulo 68"/>
          <p:cNvSpPr/>
          <p:nvPr/>
        </p:nvSpPr>
        <p:spPr>
          <a:xfrm>
            <a:off x="8663940" y="1234440"/>
            <a:ext cx="840993" cy="537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612502" y="5944238"/>
            <a:ext cx="593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relaciona con lo menores valores de D</a:t>
            </a:r>
            <a:r>
              <a:rPr lang="es-CO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con el aumento del área interfacial</a:t>
            </a:r>
            <a:endParaRPr lang="es-CO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8" grpId="0" animBg="1"/>
      <p:bldP spid="9" grpId="0" animBg="1"/>
      <p:bldP spid="57" grpId="0" animBg="1"/>
      <p:bldP spid="58" grpId="0" animBg="1"/>
      <p:bldP spid="68" grpId="0" animBg="1"/>
      <p:bldP spid="6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/>
          <p:cNvSpPr/>
          <p:nvPr/>
        </p:nvSpPr>
        <p:spPr>
          <a:xfrm>
            <a:off x="3752486" y="3853010"/>
            <a:ext cx="1048606" cy="2963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/>
          <p:cNvSpPr/>
          <p:nvPr/>
        </p:nvSpPr>
        <p:spPr>
          <a:xfrm>
            <a:off x="3754818" y="3536728"/>
            <a:ext cx="1048606" cy="2963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Rectángulo 46"/>
          <p:cNvSpPr/>
          <p:nvPr/>
        </p:nvSpPr>
        <p:spPr>
          <a:xfrm>
            <a:off x="3769922" y="2908260"/>
            <a:ext cx="1048606" cy="296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Rectángulo 44"/>
          <p:cNvSpPr/>
          <p:nvPr/>
        </p:nvSpPr>
        <p:spPr>
          <a:xfrm>
            <a:off x="3754818" y="2601189"/>
            <a:ext cx="1048606" cy="296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3785026" y="2020624"/>
            <a:ext cx="1048606" cy="296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8" name="Grupo 37"/>
          <p:cNvGrpSpPr/>
          <p:nvPr/>
        </p:nvGrpSpPr>
        <p:grpSpPr>
          <a:xfrm>
            <a:off x="556853" y="455651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778013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484490"/>
            <a:ext cx="905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Composición química (%</a:t>
            </a:r>
            <a:r>
              <a:rPr lang="es-CO" sz="2000" baseline="30000" dirty="0"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es-CO" sz="2000" baseline="-25000" dirty="0">
                <a:latin typeface="Arial Black" panose="020B0A04020102020204" pitchFamily="34" charset="0"/>
                <a:cs typeface="Arial" panose="020B0604020202020204" pitchFamily="34" charset="0"/>
              </a:rPr>
              <a:t>P </a:t>
            </a:r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, expresada en base seca) 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del CSS y TSDS-PAGE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10524067" y="736418"/>
            <a:ext cx="1526419" cy="1636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6246" y="721046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1" name="Tabla 40"/>
          <p:cNvGraphicFramePr>
            <a:graphicFrameLocks noGrp="1"/>
          </p:cNvGraphicFramePr>
          <p:nvPr>
            <p:extLst/>
          </p:nvPr>
        </p:nvGraphicFramePr>
        <p:xfrm>
          <a:off x="1060776" y="1713553"/>
          <a:ext cx="3772856" cy="2417889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2689331">
                  <a:extLst>
                    <a:ext uri="{9D8B030D-6E8A-4147-A177-3AD203B41FA5}">
                      <a16:colId xmlns:a16="http://schemas.microsoft.com/office/drawing/2014/main" val="582770924"/>
                    </a:ext>
                  </a:extLst>
                </a:gridCol>
                <a:gridCol w="1083525">
                  <a:extLst>
                    <a:ext uri="{9D8B030D-6E8A-4147-A177-3AD203B41FA5}">
                      <a16:colId xmlns:a16="http://schemas.microsoft.com/office/drawing/2014/main" val="1643149165"/>
                    </a:ext>
                  </a:extLst>
                </a:gridCol>
              </a:tblGrid>
              <a:tr h="3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 dirty="0">
                          <a:effectLst/>
                        </a:rPr>
                        <a:t>Composición química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CSS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491570"/>
                  </a:ext>
                </a:extLst>
              </a:tr>
              <a:tr h="300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Proteína cruda (N</a:t>
                      </a:r>
                      <a:r>
                        <a:rPr lang="es-CO" sz="12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s-CO" sz="1200">
                          <a:effectLst/>
                        </a:rPr>
                        <a:t>6.25)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51,4 </a:t>
                      </a: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 dirty="0">
                          <a:effectLst/>
                        </a:rPr>
                        <a:t> 0,3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534851"/>
                  </a:ext>
                </a:extLst>
              </a:tr>
              <a:tr h="3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Lisina total (L)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3,5 </a:t>
                      </a: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 dirty="0">
                          <a:effectLst/>
                        </a:rPr>
                        <a:t> 0,2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9125788"/>
                  </a:ext>
                </a:extLst>
              </a:tr>
              <a:tr h="3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Lisina no reactiva (LNR)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30,4 </a:t>
                      </a: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 dirty="0">
                          <a:effectLst/>
                        </a:rPr>
                        <a:t> 0,1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435482"/>
                  </a:ext>
                </a:extLst>
              </a:tr>
              <a:tr h="3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Carbohidratos totales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38,9 </a:t>
                      </a: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 dirty="0">
                          <a:effectLst/>
                        </a:rPr>
                        <a:t> 0,7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743870"/>
                  </a:ext>
                </a:extLst>
              </a:tr>
              <a:tr h="3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Fibra dietaría 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21,2 </a:t>
                      </a:r>
                      <a:r>
                        <a:rPr lang="es-CO" sz="12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>
                          <a:effectLst/>
                        </a:rPr>
                        <a:t> 0,4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068019"/>
                  </a:ext>
                </a:extLst>
              </a:tr>
              <a:tr h="3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Cenizas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7,9 </a:t>
                      </a:r>
                      <a:r>
                        <a:rPr lang="es-CO" sz="12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>
                          <a:effectLst/>
                        </a:rPr>
                        <a:t> 0,1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243528"/>
                  </a:ext>
                </a:extLst>
              </a:tr>
              <a:tr h="3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Calcio total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0,30 </a:t>
                      </a: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 dirty="0">
                          <a:effectLst/>
                        </a:rPr>
                        <a:t> 0,05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386492"/>
                  </a:ext>
                </a:extLst>
              </a:tr>
            </a:tbl>
          </a:graphicData>
        </a:graphic>
      </p:graphicFrame>
      <p:pic>
        <p:nvPicPr>
          <p:cNvPr id="42" name="Imagen 41" descr="C:\Users\sebas\OneDrive\Desktop\TESIS DOCTORAL\CAPITULO 3\Figuras\Seccion 1\Gel electroforesis (2)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14" y="1762809"/>
            <a:ext cx="3027408" cy="42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8564038" y="2426390"/>
            <a:ext cx="659384" cy="1807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/>
          <p:cNvSpPr/>
          <p:nvPr/>
        </p:nvSpPr>
        <p:spPr>
          <a:xfrm rot="5400000">
            <a:off x="8618713" y="2843922"/>
            <a:ext cx="497240" cy="308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Rectángulo 51"/>
          <p:cNvSpPr/>
          <p:nvPr/>
        </p:nvSpPr>
        <p:spPr>
          <a:xfrm rot="10800000" flipV="1">
            <a:off x="8569750" y="4883385"/>
            <a:ext cx="731084" cy="173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52"/>
          <p:cNvSpPr/>
          <p:nvPr/>
        </p:nvSpPr>
        <p:spPr>
          <a:xfrm>
            <a:off x="8614668" y="3656650"/>
            <a:ext cx="505332" cy="2792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CuadroTexto 38"/>
          <p:cNvSpPr txBox="1"/>
          <p:nvPr/>
        </p:nvSpPr>
        <p:spPr>
          <a:xfrm>
            <a:off x="9300834" y="1323215"/>
            <a:ext cx="1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Reductor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7673298" y="1318292"/>
            <a:ext cx="188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reductor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 rot="5400000">
            <a:off x="9541321" y="2882010"/>
            <a:ext cx="707056" cy="3577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ángulo 53"/>
          <p:cNvSpPr/>
          <p:nvPr/>
        </p:nvSpPr>
        <p:spPr>
          <a:xfrm>
            <a:off x="9568566" y="3656649"/>
            <a:ext cx="707056" cy="301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ángulo 56"/>
          <p:cNvSpPr/>
          <p:nvPr/>
        </p:nvSpPr>
        <p:spPr>
          <a:xfrm>
            <a:off x="9482681" y="2316957"/>
            <a:ext cx="707056" cy="262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Rectángulo 57"/>
          <p:cNvSpPr/>
          <p:nvPr/>
        </p:nvSpPr>
        <p:spPr>
          <a:xfrm>
            <a:off x="9510900" y="4930712"/>
            <a:ext cx="707056" cy="2528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51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 animBg="1"/>
      <p:bldP spid="45" grpId="0" animBg="1"/>
      <p:bldP spid="6" grpId="0" animBg="1"/>
      <p:bldP spid="8" grpId="0" animBg="1"/>
      <p:bldP spid="51" grpId="0" animBg="1"/>
      <p:bldP spid="52" grpId="0" animBg="1"/>
      <p:bldP spid="53" grpId="0" animBg="1"/>
      <p:bldP spid="39" grpId="0"/>
      <p:bldP spid="55" grpId="0"/>
      <p:bldP spid="50" grpId="0" animBg="1"/>
      <p:bldP spid="54" grpId="0" animBg="1"/>
      <p:bldP spid="57" grpId="0" animBg="1"/>
      <p:bldP spid="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7518" y="331421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1542" y="618996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465390" y="450745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FTIR-TGA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2930349" y="600468"/>
            <a:ext cx="8936033" cy="3392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-18941" y="643767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9" name="Imagen 38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8035" r="25625" b="51235"/>
          <a:stretch/>
        </p:blipFill>
        <p:spPr bwMode="auto">
          <a:xfrm>
            <a:off x="1121542" y="1410369"/>
            <a:ext cx="3132001" cy="3688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6" name="Tabla 55"/>
          <p:cNvGraphicFramePr>
            <a:graphicFrameLocks noGrp="1"/>
          </p:cNvGraphicFramePr>
          <p:nvPr>
            <p:extLst/>
          </p:nvPr>
        </p:nvGraphicFramePr>
        <p:xfrm>
          <a:off x="6445289" y="1036446"/>
          <a:ext cx="5318761" cy="2610104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1436694">
                  <a:extLst>
                    <a:ext uri="{9D8B030D-6E8A-4147-A177-3AD203B41FA5}">
                      <a16:colId xmlns:a16="http://schemas.microsoft.com/office/drawing/2014/main" val="250821111"/>
                    </a:ext>
                  </a:extLst>
                </a:gridCol>
                <a:gridCol w="1293623">
                  <a:extLst>
                    <a:ext uri="{9D8B030D-6E8A-4147-A177-3AD203B41FA5}">
                      <a16:colId xmlns:a16="http://schemas.microsoft.com/office/drawing/2014/main" val="3591622573"/>
                    </a:ext>
                  </a:extLst>
                </a:gridCol>
                <a:gridCol w="1294222">
                  <a:extLst>
                    <a:ext uri="{9D8B030D-6E8A-4147-A177-3AD203B41FA5}">
                      <a16:colId xmlns:a16="http://schemas.microsoft.com/office/drawing/2014/main" val="2623845721"/>
                    </a:ext>
                  </a:extLst>
                </a:gridCol>
                <a:gridCol w="1294222">
                  <a:extLst>
                    <a:ext uri="{9D8B030D-6E8A-4147-A177-3AD203B41FA5}">
                      <a16:colId xmlns:a16="http://schemas.microsoft.com/office/drawing/2014/main" val="2276849253"/>
                    </a:ext>
                  </a:extLst>
                </a:gridCol>
              </a:tblGrid>
              <a:tr h="29400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 dirty="0">
                          <a:effectLst/>
                        </a:rPr>
                        <a:t>Zona 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Parámetros 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Muestra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29669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CSS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CST80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129921"/>
                  </a:ext>
                </a:extLst>
              </a:tr>
              <a:tr h="2705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 dirty="0">
                          <a:effectLst/>
                        </a:rPr>
                        <a:t>Zona I (150</a:t>
                      </a: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s-CO" sz="1200" dirty="0">
                          <a:effectLst/>
                        </a:rPr>
                        <a:t>260 °C)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err="1">
                          <a:effectLst/>
                        </a:rPr>
                        <a:t>Tp</a:t>
                      </a:r>
                      <a:r>
                        <a:rPr lang="es-CO" sz="1200" dirty="0">
                          <a:effectLst/>
                        </a:rPr>
                        <a:t> 1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 dirty="0">
                          <a:effectLst/>
                        </a:rPr>
                        <a:t>220,8 ± 0,5 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 dirty="0">
                          <a:effectLst/>
                        </a:rPr>
                        <a:t>224,7 ± 0,6 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7777413"/>
                  </a:ext>
                </a:extLst>
              </a:tr>
              <a:tr h="2705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s-CO" sz="1200" dirty="0">
                          <a:effectLst/>
                        </a:rPr>
                        <a:t>m1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>
                          <a:effectLst/>
                        </a:rPr>
                        <a:t>32,5 </a:t>
                      </a:r>
                      <a:r>
                        <a:rPr lang="es-CO" sz="12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>
                          <a:effectLst/>
                        </a:rPr>
                        <a:t> 0,7 </a:t>
                      </a:r>
                      <a:r>
                        <a:rPr lang="es-CO" sz="1200" baseline="30000">
                          <a:effectLst/>
                        </a:rPr>
                        <a:t>b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>
                          <a:effectLst/>
                        </a:rPr>
                        <a:t>10,9 </a:t>
                      </a:r>
                      <a:r>
                        <a:rPr lang="es-CO" sz="12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>
                          <a:effectLst/>
                        </a:rPr>
                        <a:t> 0,5</a:t>
                      </a:r>
                      <a:r>
                        <a:rPr lang="es-CO" sz="1200" baseline="30000">
                          <a:effectLst/>
                        </a:rPr>
                        <a:t> a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6686918"/>
                  </a:ext>
                </a:extLst>
              </a:tr>
              <a:tr h="28892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 dirty="0">
                          <a:effectLst/>
                        </a:rPr>
                        <a:t>Zona II (260</a:t>
                      </a: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s-CO" sz="1200" dirty="0">
                          <a:effectLst/>
                        </a:rPr>
                        <a:t>430°C)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Tp 2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310,2 ± 0,4 </a:t>
                      </a:r>
                      <a:r>
                        <a:rPr lang="es-CO" sz="1200" baseline="30000">
                          <a:effectLst/>
                        </a:rPr>
                        <a:t>b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303,0 ± 0,6 </a:t>
                      </a:r>
                      <a:r>
                        <a:rPr lang="es-CO" sz="1200" baseline="30000">
                          <a:effectLst/>
                        </a:rPr>
                        <a:t>a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99866"/>
                  </a:ext>
                </a:extLst>
              </a:tr>
              <a:tr h="288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Tp 2´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Sin pico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339,8 ± 0,5 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3826402"/>
                  </a:ext>
                </a:extLst>
              </a:tr>
              <a:tr h="288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Tp2´´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Sin pico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380,2 ± 0,5 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26755"/>
                  </a:ext>
                </a:extLst>
              </a:tr>
              <a:tr h="2387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Δm2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30,50 ± 0,3 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38,1 </a:t>
                      </a:r>
                      <a:r>
                        <a:rPr lang="es-CO" sz="12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>
                          <a:effectLst/>
                        </a:rPr>
                        <a:t> 0,3 </a:t>
                      </a:r>
                      <a:r>
                        <a:rPr lang="es-CO" sz="1200" baseline="30000">
                          <a:effectLst/>
                        </a:rPr>
                        <a:t>b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31495"/>
                  </a:ext>
                </a:extLst>
              </a:tr>
              <a:tr h="1333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>
                          <a:effectLst/>
                        </a:rPr>
                        <a:t>Zona III (430</a:t>
                      </a:r>
                      <a:r>
                        <a:rPr lang="es-CO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s-CO" sz="1200">
                          <a:effectLst/>
                        </a:rPr>
                        <a:t>700ºC)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Tp 3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534,5 ± 0,5 </a:t>
                      </a:r>
                      <a:r>
                        <a:rPr lang="es-CO" sz="1200" baseline="30000">
                          <a:effectLst/>
                        </a:rPr>
                        <a:t>a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650,3 ± 0,5</a:t>
                      </a:r>
                      <a:r>
                        <a:rPr lang="es-CO" sz="1200" baseline="30000">
                          <a:effectLst/>
                        </a:rPr>
                        <a:t>b</a:t>
                      </a:r>
                      <a:endParaRPr lang="es-CO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1374346"/>
                  </a:ext>
                </a:extLst>
              </a:tr>
              <a:tr h="1384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s-CO" sz="1200" dirty="0">
                          <a:effectLst/>
                        </a:rPr>
                        <a:t>m3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 dirty="0">
                          <a:effectLst/>
                        </a:rPr>
                        <a:t>16,4 </a:t>
                      </a:r>
                      <a:r>
                        <a:rPr lang="es-CO" sz="12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s-CO" sz="1200" dirty="0">
                          <a:effectLst/>
                        </a:rPr>
                        <a:t> 0,6 </a:t>
                      </a:r>
                      <a:r>
                        <a:rPr lang="es-CO" sz="1200" baseline="30000" dirty="0">
                          <a:effectLst/>
                        </a:rPr>
                        <a:t>b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30120" algn="r"/>
                        </a:tabLst>
                      </a:pPr>
                      <a:r>
                        <a:rPr lang="es-CO" sz="1200" dirty="0">
                          <a:effectLst/>
                        </a:rPr>
                        <a:t>0,8 ± 0,1</a:t>
                      </a:r>
                      <a:r>
                        <a:rPr lang="es-CO" sz="1200" baseline="30000" dirty="0">
                          <a:effectLst/>
                        </a:rPr>
                        <a:t>a</a:t>
                      </a:r>
                      <a:endParaRPr lang="es-CO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8107180"/>
                  </a:ext>
                </a:extLst>
              </a:tr>
            </a:tbl>
          </a:graphicData>
        </a:graphic>
      </p:graphicFrame>
      <p:sp>
        <p:nvSpPr>
          <p:cNvPr id="57" name="Elipse 56"/>
          <p:cNvSpPr/>
          <p:nvPr/>
        </p:nvSpPr>
        <p:spPr>
          <a:xfrm>
            <a:off x="1217664" y="1125060"/>
            <a:ext cx="1500136" cy="11609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/>
          <p:cNvSpPr txBox="1"/>
          <p:nvPr/>
        </p:nvSpPr>
        <p:spPr>
          <a:xfrm>
            <a:off x="0" y="1225703"/>
            <a:ext cx="185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2768593" y="1263915"/>
            <a:ext cx="941271" cy="1139196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CuadroTexto 59"/>
          <p:cNvSpPr txBox="1"/>
          <p:nvPr/>
        </p:nvSpPr>
        <p:spPr>
          <a:xfrm>
            <a:off x="3281315" y="978020"/>
            <a:ext cx="176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Polisacáridos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207001" y="1822845"/>
            <a:ext cx="1201596" cy="2491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 63"/>
          <p:cNvSpPr/>
          <p:nvPr/>
        </p:nvSpPr>
        <p:spPr>
          <a:xfrm>
            <a:off x="10519144" y="2910975"/>
            <a:ext cx="1244905" cy="3058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Rectángulo 65"/>
          <p:cNvSpPr/>
          <p:nvPr/>
        </p:nvSpPr>
        <p:spPr>
          <a:xfrm>
            <a:off x="9207000" y="3402439"/>
            <a:ext cx="1201598" cy="2441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/>
          <p:cNvSpPr txBox="1"/>
          <p:nvPr/>
        </p:nvSpPr>
        <p:spPr>
          <a:xfrm>
            <a:off x="4761452" y="1833513"/>
            <a:ext cx="143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5900594" y="1930978"/>
            <a:ext cx="521086" cy="4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4617720" y="2726309"/>
            <a:ext cx="173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Polisacáridos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cto de flecha 47"/>
          <p:cNvCxnSpPr/>
          <p:nvPr/>
        </p:nvCxnSpPr>
        <p:spPr>
          <a:xfrm flipV="1">
            <a:off x="5790349" y="2534477"/>
            <a:ext cx="560039" cy="14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 flipV="1">
            <a:off x="5900594" y="3497012"/>
            <a:ext cx="449794" cy="30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5041911" y="3847525"/>
            <a:ext cx="252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de descomposición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0671773" y="2675995"/>
            <a:ext cx="952779" cy="2349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29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/>
      <p:bldP spid="14" grpId="0" animBg="1"/>
      <p:bldP spid="64" grpId="0" animBg="1"/>
      <p:bldP spid="66" grpId="0" animBg="1"/>
      <p:bldP spid="45" grpId="0"/>
      <p:bldP spid="47" grpId="0"/>
      <p:bldP spid="50" grpId="0"/>
      <p:bldP spid="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64429" y="61289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8453" y="274269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05710" y="-5168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Turbidez- potencial-</a:t>
            </a:r>
            <a:r>
              <a:rPr lang="el-GR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ζ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,S</a:t>
            </a:r>
            <a:r>
              <a:rPr lang="es-CO" sz="2000" baseline="-25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y S</a:t>
            </a:r>
            <a:r>
              <a:rPr lang="es-CO" sz="2000" baseline="-25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HC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5712184" y="223519"/>
            <a:ext cx="6479816" cy="507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13822" y="289524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7" name="Imagen 66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26852" b="28194"/>
          <a:stretch/>
        </p:blipFill>
        <p:spPr bwMode="auto">
          <a:xfrm>
            <a:off x="407489" y="689885"/>
            <a:ext cx="3703320" cy="5402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Imagen 6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9114" r="12872" b="3696"/>
          <a:stretch>
            <a:fillRect/>
          </a:stretch>
        </p:blipFill>
        <p:spPr bwMode="auto">
          <a:xfrm>
            <a:off x="4174740" y="1801123"/>
            <a:ext cx="3771900" cy="289115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lipse 19"/>
          <p:cNvSpPr/>
          <p:nvPr/>
        </p:nvSpPr>
        <p:spPr>
          <a:xfrm>
            <a:off x="1412316" y="930900"/>
            <a:ext cx="405043" cy="1951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Elipse 71"/>
          <p:cNvSpPr/>
          <p:nvPr/>
        </p:nvSpPr>
        <p:spPr>
          <a:xfrm>
            <a:off x="1793576" y="930900"/>
            <a:ext cx="405043" cy="1951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/>
          <p:cNvSpPr/>
          <p:nvPr/>
        </p:nvSpPr>
        <p:spPr>
          <a:xfrm>
            <a:off x="2140785" y="1007503"/>
            <a:ext cx="50928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Elipse 73"/>
          <p:cNvSpPr/>
          <p:nvPr/>
        </p:nvSpPr>
        <p:spPr>
          <a:xfrm>
            <a:off x="5743818" y="3094301"/>
            <a:ext cx="50928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6" name="Conector recto de flecha 75"/>
          <p:cNvCxnSpPr/>
          <p:nvPr/>
        </p:nvCxnSpPr>
        <p:spPr>
          <a:xfrm>
            <a:off x="1351785" y="2510618"/>
            <a:ext cx="405043" cy="477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/>
          <p:nvPr/>
        </p:nvCxnSpPr>
        <p:spPr>
          <a:xfrm>
            <a:off x="1793576" y="4335680"/>
            <a:ext cx="405043" cy="477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/>
          <p:cNvCxnSpPr/>
          <p:nvPr/>
        </p:nvCxnSpPr>
        <p:spPr>
          <a:xfrm flipH="1">
            <a:off x="3225800" y="1159903"/>
            <a:ext cx="321733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n 81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7693" r="27315" b="27083"/>
          <a:stretch/>
        </p:blipFill>
        <p:spPr bwMode="auto">
          <a:xfrm>
            <a:off x="7946640" y="513366"/>
            <a:ext cx="4062186" cy="5327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7" name="Conector recto 86"/>
          <p:cNvCxnSpPr/>
          <p:nvPr/>
        </p:nvCxnSpPr>
        <p:spPr>
          <a:xfrm>
            <a:off x="8577340" y="1530688"/>
            <a:ext cx="3438365" cy="3265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>
            <a:off x="8577340" y="5105399"/>
            <a:ext cx="3438365" cy="3265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1" name="Elipse 90"/>
          <p:cNvSpPr/>
          <p:nvPr/>
        </p:nvSpPr>
        <p:spPr>
          <a:xfrm>
            <a:off x="9781420" y="4947231"/>
            <a:ext cx="515102" cy="316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2" name="Elipse 91"/>
          <p:cNvSpPr/>
          <p:nvPr/>
        </p:nvSpPr>
        <p:spPr>
          <a:xfrm>
            <a:off x="9781420" y="1338594"/>
            <a:ext cx="515102" cy="316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3" name="Elipse 92"/>
          <p:cNvSpPr/>
          <p:nvPr/>
        </p:nvSpPr>
        <p:spPr>
          <a:xfrm>
            <a:off x="9222391" y="958286"/>
            <a:ext cx="454187" cy="301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/>
          <p:cNvSpPr/>
          <p:nvPr/>
        </p:nvSpPr>
        <p:spPr>
          <a:xfrm>
            <a:off x="3178552" y="719044"/>
            <a:ext cx="799745" cy="316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Agua</a:t>
            </a:r>
            <a:endParaRPr lang="es-CO" sz="1400" dirty="0"/>
          </a:p>
        </p:txBody>
      </p:sp>
      <p:sp>
        <p:nvSpPr>
          <p:cNvPr id="42" name="Rectángulo 41"/>
          <p:cNvSpPr/>
          <p:nvPr/>
        </p:nvSpPr>
        <p:spPr>
          <a:xfrm>
            <a:off x="3035807" y="2482951"/>
            <a:ext cx="952241" cy="316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Urea 6M</a:t>
            </a:r>
            <a:endParaRPr lang="es-CO" sz="1400" dirty="0"/>
          </a:p>
        </p:txBody>
      </p:sp>
      <p:sp>
        <p:nvSpPr>
          <p:cNvPr id="45" name="Rectángulo 44"/>
          <p:cNvSpPr/>
          <p:nvPr/>
        </p:nvSpPr>
        <p:spPr>
          <a:xfrm>
            <a:off x="3099816" y="4246858"/>
            <a:ext cx="878583" cy="2794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DTT</a:t>
            </a:r>
            <a:endParaRPr lang="es-CO" sz="1400" dirty="0"/>
          </a:p>
        </p:txBody>
      </p:sp>
      <p:sp>
        <p:nvSpPr>
          <p:cNvPr id="48" name="Rectángulo 47"/>
          <p:cNvSpPr/>
          <p:nvPr/>
        </p:nvSpPr>
        <p:spPr>
          <a:xfrm>
            <a:off x="8647020" y="2372928"/>
            <a:ext cx="610143" cy="316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8591723" y="5105113"/>
            <a:ext cx="835741" cy="316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CST80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2" grpId="0" animBg="1"/>
      <p:bldP spid="21" grpId="0" animBg="1"/>
      <p:bldP spid="74" grpId="0" animBg="1"/>
      <p:bldP spid="91" grpId="0" animBg="1"/>
      <p:bldP spid="92" grpId="0" animBg="1"/>
      <p:bldP spid="93" grpId="0" animBg="1"/>
      <p:bldP spid="41" grpId="0" animBg="1"/>
      <p:bldP spid="42" grpId="0" animBg="1"/>
      <p:bldP spid="45" grpId="0" animBg="1"/>
      <p:bldP spid="48" grpId="0" animBg="1"/>
      <p:bldP spid="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7030" r="27639" b="23178"/>
          <a:stretch/>
        </p:blipFill>
        <p:spPr bwMode="auto">
          <a:xfrm>
            <a:off x="289125" y="1016872"/>
            <a:ext cx="6090920" cy="3345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upo 37"/>
          <p:cNvGrpSpPr/>
          <p:nvPr/>
        </p:nvGrpSpPr>
        <p:grpSpPr>
          <a:xfrm>
            <a:off x="564429" y="61289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8453" y="274269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22832" y="82879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η* y propiedades espumantes 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5743818" y="223519"/>
            <a:ext cx="6448182" cy="660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13822" y="289524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977730" y="1088199"/>
            <a:ext cx="799745" cy="316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CSS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3864186" y="1058569"/>
            <a:ext cx="799745" cy="316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CST80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Imagen 50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r="26515" b="24093"/>
          <a:stretch/>
        </p:blipFill>
        <p:spPr bwMode="auto">
          <a:xfrm>
            <a:off x="7350144" y="1016872"/>
            <a:ext cx="3543300" cy="4405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Rectángulo 51"/>
          <p:cNvSpPr/>
          <p:nvPr/>
        </p:nvSpPr>
        <p:spPr>
          <a:xfrm>
            <a:off x="10129920" y="296196"/>
            <a:ext cx="1527047" cy="310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CO" sz="14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:31,02 </a:t>
            </a:r>
            <a:r>
              <a:rPr lang="es-CO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es-CO" sz="1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9121794" y="618361"/>
            <a:ext cx="1046334" cy="692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10336496" y="1816996"/>
            <a:ext cx="1527047" cy="310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CO" sz="14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:31,60 </a:t>
            </a:r>
            <a:r>
              <a:rPr lang="es-CO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es-CO" sz="1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ector recto de flecha 53"/>
          <p:cNvCxnSpPr/>
          <p:nvPr/>
        </p:nvCxnSpPr>
        <p:spPr>
          <a:xfrm flipV="1">
            <a:off x="8967909" y="1972186"/>
            <a:ext cx="1200219" cy="37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049566" y="2084339"/>
            <a:ext cx="2285019" cy="503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/>
          <p:cNvSpPr/>
          <p:nvPr/>
        </p:nvSpPr>
        <p:spPr>
          <a:xfrm>
            <a:off x="3864186" y="1581121"/>
            <a:ext cx="2285019" cy="503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8829964" y="4066161"/>
            <a:ext cx="583659" cy="4085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05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2" grpId="0" animBg="1"/>
      <p:bldP spid="53" grpId="0" animBg="1"/>
      <p:bldP spid="2" grpId="0" animBg="1"/>
      <p:bldP spid="39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712" r="26506" b="30799"/>
          <a:stretch/>
        </p:blipFill>
        <p:spPr bwMode="auto">
          <a:xfrm>
            <a:off x="109190" y="660219"/>
            <a:ext cx="6464493" cy="6171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151798" y="269807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DTP- Dispersiones- </a:t>
            </a:r>
            <a:r>
              <a:rPr lang="el-GR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η</a:t>
            </a:r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endParaRPr lang="es-CO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4675510" y="420347"/>
            <a:ext cx="7464143" cy="1281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621564" y="2184861"/>
            <a:ext cx="512320" cy="397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/>
          <p:cNvSpPr/>
          <p:nvPr/>
        </p:nvSpPr>
        <p:spPr>
          <a:xfrm flipV="1">
            <a:off x="713994" y="4168879"/>
            <a:ext cx="512320" cy="436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/>
          <p:cNvSpPr/>
          <p:nvPr/>
        </p:nvSpPr>
        <p:spPr>
          <a:xfrm flipV="1">
            <a:off x="621564" y="6238994"/>
            <a:ext cx="512320" cy="493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983749" y="839999"/>
            <a:ext cx="1033230" cy="30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889140" y="2913707"/>
            <a:ext cx="1033230" cy="30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1133884" y="4936459"/>
            <a:ext cx="1033230" cy="30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5174599" y="802432"/>
            <a:ext cx="1252859" cy="2688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s0,9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35,2</a:t>
            </a:r>
            <a:r>
              <a:rPr lang="el-G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ector recto de flecha 53"/>
          <p:cNvCxnSpPr/>
          <p:nvPr/>
        </p:nvCxnSpPr>
        <p:spPr>
          <a:xfrm flipH="1" flipV="1">
            <a:off x="11363281" y="3259708"/>
            <a:ext cx="20999" cy="11632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/>
          <p:cNvSpPr/>
          <p:nvPr/>
        </p:nvSpPr>
        <p:spPr>
          <a:xfrm>
            <a:off x="5214026" y="2832699"/>
            <a:ext cx="1213432" cy="2987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s0,9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13,7</a:t>
            </a:r>
            <a:r>
              <a:rPr lang="el-G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Conector recto de flecha 63"/>
          <p:cNvCxnSpPr/>
          <p:nvPr/>
        </p:nvCxnSpPr>
        <p:spPr>
          <a:xfrm flipH="1" flipV="1">
            <a:off x="4305301" y="3076570"/>
            <a:ext cx="739858" cy="549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ángulo 64"/>
          <p:cNvSpPr/>
          <p:nvPr/>
        </p:nvSpPr>
        <p:spPr>
          <a:xfrm>
            <a:off x="5005626" y="4957095"/>
            <a:ext cx="1406194" cy="284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s0,9</a:t>
            </a: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20,1 </a:t>
            </a:r>
            <a:r>
              <a:rPr lang="el-G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ector recto de flecha 65"/>
          <p:cNvCxnSpPr/>
          <p:nvPr/>
        </p:nvCxnSpPr>
        <p:spPr>
          <a:xfrm flipH="1" flipV="1">
            <a:off x="4299597" y="5199452"/>
            <a:ext cx="554113" cy="1908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e 77"/>
          <p:cNvSpPr/>
          <p:nvPr/>
        </p:nvSpPr>
        <p:spPr>
          <a:xfrm>
            <a:off x="4675510" y="3968993"/>
            <a:ext cx="1048851" cy="445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5" name="Imagen 54" descr="C:\Users\sebas\OneDrive\Desktop\TESIS DOCTORAL\CAPITULO 3\Figuras\Seccion 2\Reologia 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63" y="612693"/>
            <a:ext cx="3117409" cy="61716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ctángulo 55"/>
          <p:cNvSpPr/>
          <p:nvPr/>
        </p:nvSpPr>
        <p:spPr>
          <a:xfrm>
            <a:off x="10080929" y="639970"/>
            <a:ext cx="647338" cy="296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pH:3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10106522" y="2618851"/>
            <a:ext cx="647338" cy="296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pH:4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10080929" y="4701578"/>
            <a:ext cx="647338" cy="296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pH:5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de flecha 69"/>
          <p:cNvCxnSpPr/>
          <p:nvPr/>
        </p:nvCxnSpPr>
        <p:spPr>
          <a:xfrm flipH="1" flipV="1">
            <a:off x="4243439" y="1006549"/>
            <a:ext cx="610271" cy="360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/>
          <p:nvPr/>
        </p:nvCxnSpPr>
        <p:spPr>
          <a:xfrm>
            <a:off x="6469116" y="936854"/>
            <a:ext cx="2794480" cy="5763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9" grpId="0" animBg="1"/>
      <p:bldP spid="53" grpId="0" animBg="1"/>
      <p:bldP spid="63" grpId="0" animBg="1"/>
      <p:bldP spid="65" grpId="0" animBg="1"/>
      <p:bldP spid="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239860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DTP, composición interfacial y comportamiento de flujo </a:t>
            </a:r>
            <a:endParaRPr lang="es-CO" sz="2000" baseline="-25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9363456" y="420669"/>
            <a:ext cx="2623022" cy="2861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9" name="Imagen 38" descr="C:\Users\sebas\OneDrive\Desktop\DTP-micr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9" y="849590"/>
            <a:ext cx="4650027" cy="5834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" name="Tabla 40"/>
          <p:cNvGraphicFramePr>
            <a:graphicFrameLocks noGrp="1"/>
          </p:cNvGraphicFramePr>
          <p:nvPr>
            <p:extLst/>
          </p:nvPr>
        </p:nvGraphicFramePr>
        <p:xfrm>
          <a:off x="5871501" y="1584654"/>
          <a:ext cx="6063778" cy="2013006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1380116">
                  <a:extLst>
                    <a:ext uri="{9D8B030D-6E8A-4147-A177-3AD203B41FA5}">
                      <a16:colId xmlns:a16="http://schemas.microsoft.com/office/drawing/2014/main" val="1694190748"/>
                    </a:ext>
                  </a:extLst>
                </a:gridCol>
                <a:gridCol w="1309526">
                  <a:extLst>
                    <a:ext uri="{9D8B030D-6E8A-4147-A177-3AD203B41FA5}">
                      <a16:colId xmlns:a16="http://schemas.microsoft.com/office/drawing/2014/main" val="259262025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130744363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3604349930"/>
                    </a:ext>
                  </a:extLst>
                </a:gridCol>
              </a:tblGrid>
              <a:tr h="7062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Proteína adsorbida (%P</a:t>
                      </a:r>
                      <a:r>
                        <a:rPr lang="es-CO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Concentración de proteína interfacial (Γ, mg/m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2720675226"/>
                  </a:ext>
                </a:extLst>
              </a:tr>
              <a:tr h="396682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37,50 ± 0,20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 ± 0,11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3900850157"/>
                  </a:ext>
                </a:extLst>
              </a:tr>
              <a:tr h="396682">
                <a:tc vMerge="1"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87666" marR="87666" marT="43833" marB="438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36,10 ± 0,15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 ± 0,08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579816946"/>
                  </a:ext>
                </a:extLst>
              </a:tr>
              <a:tr h="396682">
                <a:tc vMerge="1"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87666" marR="87666" marT="43833" marB="438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35,90 ± 0,17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± 0,10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898085720"/>
                  </a:ext>
                </a:extLst>
              </a:tr>
            </a:tbl>
          </a:graphicData>
        </a:graphic>
      </p:graphicFrame>
      <p:sp>
        <p:nvSpPr>
          <p:cNvPr id="42" name="Rectángulo 41"/>
          <p:cNvSpPr/>
          <p:nvPr/>
        </p:nvSpPr>
        <p:spPr>
          <a:xfrm>
            <a:off x="2436545" y="935660"/>
            <a:ext cx="647338" cy="296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pH:3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2436545" y="2834564"/>
            <a:ext cx="647338" cy="296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pH:4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2457188" y="4733468"/>
            <a:ext cx="647338" cy="296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pH:5</a:t>
            </a:r>
            <a:endPara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4133088" y="941081"/>
            <a:ext cx="1043239" cy="291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GF%:38,8</a:t>
            </a:r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133088" y="2793954"/>
            <a:ext cx="1043239" cy="269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GF%:45,9</a:t>
            </a:r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4133088" y="4698279"/>
            <a:ext cx="1053206" cy="266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GF%:48,5</a:t>
            </a:r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606891" y="2415096"/>
            <a:ext cx="3172968" cy="3521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5568696" y="1584654"/>
            <a:ext cx="0" cy="17346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6322938" y="4014815"/>
          <a:ext cx="4234326" cy="1633840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687621">
                  <a:extLst>
                    <a:ext uri="{9D8B030D-6E8A-4147-A177-3AD203B41FA5}">
                      <a16:colId xmlns:a16="http://schemas.microsoft.com/office/drawing/2014/main" val="3042805312"/>
                    </a:ext>
                  </a:extLst>
                </a:gridCol>
                <a:gridCol w="1098283">
                  <a:extLst>
                    <a:ext uri="{9D8B030D-6E8A-4147-A177-3AD203B41FA5}">
                      <a16:colId xmlns:a16="http://schemas.microsoft.com/office/drawing/2014/main" val="3107001860"/>
                    </a:ext>
                  </a:extLst>
                </a:gridCol>
                <a:gridCol w="1224211">
                  <a:extLst>
                    <a:ext uri="{9D8B030D-6E8A-4147-A177-3AD203B41FA5}">
                      <a16:colId xmlns:a16="http://schemas.microsoft.com/office/drawing/2014/main" val="922126959"/>
                    </a:ext>
                  </a:extLst>
                </a:gridCol>
                <a:gridCol w="1224211">
                  <a:extLst>
                    <a:ext uri="{9D8B030D-6E8A-4147-A177-3AD203B41FA5}">
                      <a16:colId xmlns:a16="http://schemas.microsoft.com/office/drawing/2014/main" val="3503223489"/>
                    </a:ext>
                  </a:extLst>
                </a:gridCol>
              </a:tblGrid>
              <a:tr h="40569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CSS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157476"/>
                  </a:ext>
                </a:extLst>
              </a:tr>
              <a:tr h="416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9744179"/>
                  </a:ext>
                </a:extLst>
              </a:tr>
              <a:tr h="405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0,02±0,003</a:t>
                      </a:r>
                      <a:r>
                        <a:rPr lang="es-CO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0,10±0,01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0,13±0,05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0315146"/>
                  </a:ext>
                </a:extLst>
              </a:tr>
              <a:tr h="405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0,82±0,05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0,60±0,09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0,58±0,012</a:t>
                      </a:r>
                      <a:r>
                        <a:rPr lang="es-CO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258717"/>
                  </a:ext>
                </a:extLst>
              </a:tr>
            </a:tbl>
          </a:graphicData>
        </a:graphic>
      </p:graphicFrame>
      <p:sp>
        <p:nvSpPr>
          <p:cNvPr id="53" name="Rectángulo 52"/>
          <p:cNvSpPr/>
          <p:nvPr/>
        </p:nvSpPr>
        <p:spPr>
          <a:xfrm rot="5400000">
            <a:off x="7156870" y="4694799"/>
            <a:ext cx="810899" cy="1096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4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7" grpId="0" animBg="1"/>
      <p:bldP spid="8" grpId="0" animBg="1"/>
      <p:bldP spid="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7556" r="30275" b="24413"/>
          <a:stretch>
            <a:fillRect/>
          </a:stretch>
        </p:blipFill>
        <p:spPr bwMode="auto">
          <a:xfrm>
            <a:off x="381941" y="973463"/>
            <a:ext cx="4378779" cy="366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/>
          <p:cNvGrpSpPr/>
          <p:nvPr/>
        </p:nvGrpSpPr>
        <p:grpSpPr>
          <a:xfrm>
            <a:off x="556853" y="126921"/>
            <a:ext cx="564024" cy="557072"/>
            <a:chOff x="832156" y="3100528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8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2" y="5217476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405457"/>
            <a:ext cx="44666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567543" y="146429"/>
            <a:ext cx="905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Tratamiento de estrés  tecnológico  </a:t>
            </a:r>
            <a:endParaRPr lang="es-CO" sz="2000" baseline="-25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6617970" y="420669"/>
            <a:ext cx="5368508" cy="2861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0" y="402121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929332" y="2350008"/>
            <a:ext cx="489661" cy="5185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1658753" y="1655064"/>
            <a:ext cx="1678807" cy="402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079875" y="583239"/>
            <a:ext cx="36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Congelación-descongelación</a:t>
            </a:r>
            <a:r>
              <a:rPr lang="es-CO" dirty="0" smtClean="0">
                <a:solidFill>
                  <a:schemeClr val="accent1"/>
                </a:solidFill>
              </a:rPr>
              <a:t> 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7623042" y="421897"/>
            <a:ext cx="36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Agitación mecánica</a:t>
            </a:r>
            <a:r>
              <a:rPr lang="es-CO" dirty="0" smtClean="0">
                <a:solidFill>
                  <a:schemeClr val="accent1"/>
                </a:solidFill>
              </a:rPr>
              <a:t> </a:t>
            </a:r>
            <a:endParaRPr lang="es-CO" dirty="0">
              <a:solidFill>
                <a:schemeClr val="accent1"/>
              </a:solidFill>
            </a:endParaRPr>
          </a:p>
        </p:txBody>
      </p:sp>
      <p:pic>
        <p:nvPicPr>
          <p:cNvPr id="50" name="Imagen 4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63" y="767905"/>
            <a:ext cx="2550661" cy="60388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Conector recto de flecha 60"/>
          <p:cNvCxnSpPr/>
          <p:nvPr/>
        </p:nvCxnSpPr>
        <p:spPr>
          <a:xfrm flipV="1">
            <a:off x="8159319" y="1492414"/>
            <a:ext cx="927950" cy="58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8159318" y="5031124"/>
            <a:ext cx="927950" cy="58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V="1">
            <a:off x="8059701" y="3261769"/>
            <a:ext cx="927950" cy="58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455651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749397"/>
            <a:ext cx="189762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3018502" y="503354"/>
            <a:ext cx="63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>
                <a:solidFill>
                  <a:prstClr val="black"/>
                </a:solidFill>
                <a:latin typeface="Arial Black" panose="020B0A04020102020204" pitchFamily="34" charset="0"/>
              </a:rPr>
              <a:t>Ingeniería interfacial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6731000" y="721046"/>
            <a:ext cx="5313516" cy="1314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6246" y="721046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393567" y="1444547"/>
            <a:ext cx="10663091" cy="598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Estrategias más prometedoras para la estabilización de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emulsiones O/W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sometidas a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tratamientos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tecnológicos 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11" y="2716640"/>
            <a:ext cx="5570778" cy="35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B5356B-A8E3-4981-9A42-70EA27902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9" y="1"/>
            <a:ext cx="12199679" cy="6857999"/>
          </a:xfrm>
          <a:prstGeom prst="rect">
            <a:avLst/>
          </a:prstGeom>
        </p:spPr>
      </p:pic>
      <p:sp>
        <p:nvSpPr>
          <p:cNvPr id="4" name="Shape 98"/>
          <p:cNvSpPr txBox="1">
            <a:spLocks/>
          </p:cNvSpPr>
          <p:nvPr/>
        </p:nvSpPr>
        <p:spPr>
          <a:xfrm>
            <a:off x="1894591" y="2416969"/>
            <a:ext cx="2434097" cy="6453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latin typeface="Arial Black" panose="020B0A04020102020204" pitchFamily="34" charset="0"/>
              </a:rPr>
              <a:t>Objetivos</a:t>
            </a:r>
          </a:p>
        </p:txBody>
      </p:sp>
      <p:sp>
        <p:nvSpPr>
          <p:cNvPr id="6" name="Shape 99"/>
          <p:cNvSpPr txBox="1">
            <a:spLocks/>
          </p:cNvSpPr>
          <p:nvPr/>
        </p:nvSpPr>
        <p:spPr>
          <a:xfrm>
            <a:off x="1894591" y="3185452"/>
            <a:ext cx="5137676" cy="487095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ora"/>
              </a:rPr>
              <a:t>Objetivo general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89248" y="4241895"/>
            <a:ext cx="79134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Obtención de emulsiones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O/W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preparadas con concentrados de suero de soja (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CSS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) y de tofu (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) en el rango de pH de interés alimenticio con alta estabilidad frente a tratamientos de estrés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tecnológicos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como la congelación y la agitación mecánica.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2025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455651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749397"/>
            <a:ext cx="189762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3018503" y="503354"/>
            <a:ext cx="510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 Black" panose="020B0A04020102020204" pitchFamily="34" charset="0"/>
              </a:rPr>
              <a:t>Objetivos específicos</a:t>
            </a: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6795182" y="734187"/>
            <a:ext cx="5249334" cy="1521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6246" y="721046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Elipse 38"/>
          <p:cNvSpPr/>
          <p:nvPr/>
        </p:nvSpPr>
        <p:spPr>
          <a:xfrm>
            <a:off x="533795" y="1199136"/>
            <a:ext cx="518511" cy="54653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grpSp>
        <p:nvGrpSpPr>
          <p:cNvPr id="41" name="Shape 577"/>
          <p:cNvGrpSpPr/>
          <p:nvPr/>
        </p:nvGrpSpPr>
        <p:grpSpPr>
          <a:xfrm>
            <a:off x="672373" y="1304404"/>
            <a:ext cx="288000" cy="336000"/>
            <a:chOff x="3951850" y="2985350"/>
            <a:chExt cx="407950" cy="416500"/>
          </a:xfrm>
        </p:grpSpPr>
        <p:sp>
          <p:nvSpPr>
            <p:cNvPr id="42" name="Shape 57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Shape 57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Shape 58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Shape 58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9" name="Shape 111"/>
          <p:cNvSpPr txBox="1">
            <a:spLocks noGrp="1"/>
          </p:cNvSpPr>
          <p:nvPr/>
        </p:nvSpPr>
        <p:spPr>
          <a:xfrm>
            <a:off x="1370129" y="1139338"/>
            <a:ext cx="10571500" cy="9423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78" marR="0" lvl="0" indent="-38098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Quattrocento Sans" panose="020B0604020202020204" charset="0"/>
              <a:buChar char="◉"/>
              <a:def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354" marR="0" lvl="1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marR="0" lvl="2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marR="0" lvl="3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marR="0" lvl="4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marR="0" lvl="5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marR="0" lvl="6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marR="0" lvl="7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marR="0" lvl="8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01593" indent="0" algn="just">
              <a:buSzPct val="100000"/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Obtener concentrados de suero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soja (CSS)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tofu (CST)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partir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suero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soja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 tofu 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estudiar el efecto de las condiciones de procesamiento durante la obtención de los mismos.</a:t>
            </a:r>
          </a:p>
          <a:p>
            <a:pPr marL="101593" indent="0" algn="just">
              <a:buSzPct val="100000"/>
              <a:buNone/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33412" y="2495839"/>
            <a:ext cx="518511" cy="546537"/>
            <a:chOff x="533796" y="2316091"/>
            <a:chExt cx="518511" cy="546537"/>
          </a:xfrm>
        </p:grpSpPr>
        <p:sp>
          <p:nvSpPr>
            <p:cNvPr id="51" name="Elipse 50"/>
            <p:cNvSpPr/>
            <p:nvPr/>
          </p:nvSpPr>
          <p:spPr>
            <a:xfrm>
              <a:off x="533796" y="2316091"/>
              <a:ext cx="518511" cy="546537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grpSp>
          <p:nvGrpSpPr>
            <p:cNvPr id="52" name="Shape 522"/>
            <p:cNvGrpSpPr/>
            <p:nvPr/>
          </p:nvGrpSpPr>
          <p:grpSpPr>
            <a:xfrm>
              <a:off x="653338" y="2434969"/>
              <a:ext cx="336000" cy="288000"/>
              <a:chOff x="616425" y="2306759"/>
              <a:chExt cx="361700" cy="388475"/>
            </a:xfrm>
          </p:grpSpPr>
          <p:sp>
            <p:nvSpPr>
              <p:cNvPr id="54" name="Shape 523"/>
              <p:cNvSpPr/>
              <p:nvPr/>
            </p:nvSpPr>
            <p:spPr>
              <a:xfrm>
                <a:off x="616425" y="2306759"/>
                <a:ext cx="361700" cy="388475"/>
              </a:xfrm>
              <a:custGeom>
                <a:avLst/>
                <a:gdLst/>
                <a:ahLst/>
                <a:cxnLst/>
                <a:rect l="0" t="0" r="0" b="0"/>
                <a:pathLst>
                  <a:path w="14468" h="15539" fill="none" extrusionOk="0">
                    <a:moveTo>
                      <a:pt x="14273" y="13030"/>
                    </a:moveTo>
                    <a:lnTo>
                      <a:pt x="9621" y="6479"/>
                    </a:lnTo>
                    <a:lnTo>
                      <a:pt x="9621" y="2338"/>
                    </a:lnTo>
                    <a:lnTo>
                      <a:pt x="10303" y="1656"/>
                    </a:lnTo>
                    <a:lnTo>
                      <a:pt x="10303" y="1656"/>
                    </a:lnTo>
                    <a:lnTo>
                      <a:pt x="10400" y="1559"/>
                    </a:lnTo>
                    <a:lnTo>
                      <a:pt x="10474" y="1437"/>
                    </a:lnTo>
                    <a:lnTo>
                      <a:pt x="10522" y="1291"/>
                    </a:lnTo>
                    <a:lnTo>
                      <a:pt x="10571" y="1169"/>
                    </a:lnTo>
                    <a:lnTo>
                      <a:pt x="10571" y="1023"/>
                    </a:lnTo>
                    <a:lnTo>
                      <a:pt x="10571" y="877"/>
                    </a:lnTo>
                    <a:lnTo>
                      <a:pt x="10547" y="731"/>
                    </a:lnTo>
                    <a:lnTo>
                      <a:pt x="10498" y="609"/>
                    </a:lnTo>
                    <a:lnTo>
                      <a:pt x="10498" y="609"/>
                    </a:lnTo>
                    <a:lnTo>
                      <a:pt x="10449" y="463"/>
                    </a:lnTo>
                    <a:lnTo>
                      <a:pt x="10352" y="366"/>
                    </a:lnTo>
                    <a:lnTo>
                      <a:pt x="10254" y="244"/>
                    </a:lnTo>
                    <a:lnTo>
                      <a:pt x="10157" y="171"/>
                    </a:lnTo>
                    <a:lnTo>
                      <a:pt x="10035" y="98"/>
                    </a:lnTo>
                    <a:lnTo>
                      <a:pt x="9889" y="49"/>
                    </a:lnTo>
                    <a:lnTo>
                      <a:pt x="9767" y="25"/>
                    </a:lnTo>
                    <a:lnTo>
                      <a:pt x="9621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701" y="25"/>
                    </a:lnTo>
                    <a:lnTo>
                      <a:pt x="4580" y="49"/>
                    </a:lnTo>
                    <a:lnTo>
                      <a:pt x="4433" y="98"/>
                    </a:lnTo>
                    <a:lnTo>
                      <a:pt x="4312" y="171"/>
                    </a:lnTo>
                    <a:lnTo>
                      <a:pt x="4214" y="244"/>
                    </a:lnTo>
                    <a:lnTo>
                      <a:pt x="4117" y="366"/>
                    </a:lnTo>
                    <a:lnTo>
                      <a:pt x="4019" y="463"/>
                    </a:lnTo>
                    <a:lnTo>
                      <a:pt x="3971" y="609"/>
                    </a:lnTo>
                    <a:lnTo>
                      <a:pt x="3971" y="609"/>
                    </a:lnTo>
                    <a:lnTo>
                      <a:pt x="3922" y="731"/>
                    </a:lnTo>
                    <a:lnTo>
                      <a:pt x="3898" y="877"/>
                    </a:lnTo>
                    <a:lnTo>
                      <a:pt x="3898" y="1023"/>
                    </a:lnTo>
                    <a:lnTo>
                      <a:pt x="3898" y="1169"/>
                    </a:lnTo>
                    <a:lnTo>
                      <a:pt x="3946" y="1291"/>
                    </a:lnTo>
                    <a:lnTo>
                      <a:pt x="3995" y="1437"/>
                    </a:lnTo>
                    <a:lnTo>
                      <a:pt x="4068" y="1559"/>
                    </a:lnTo>
                    <a:lnTo>
                      <a:pt x="4166" y="1656"/>
                    </a:lnTo>
                    <a:lnTo>
                      <a:pt x="4848" y="2338"/>
                    </a:lnTo>
                    <a:lnTo>
                      <a:pt x="4848" y="6479"/>
                    </a:lnTo>
                    <a:lnTo>
                      <a:pt x="196" y="13030"/>
                    </a:lnTo>
                    <a:lnTo>
                      <a:pt x="196" y="13030"/>
                    </a:lnTo>
                    <a:lnTo>
                      <a:pt x="123" y="13152"/>
                    </a:lnTo>
                    <a:lnTo>
                      <a:pt x="50" y="13274"/>
                    </a:lnTo>
                    <a:lnTo>
                      <a:pt x="25" y="13395"/>
                    </a:lnTo>
                    <a:lnTo>
                      <a:pt x="1" y="13517"/>
                    </a:lnTo>
                    <a:lnTo>
                      <a:pt x="1" y="13639"/>
                    </a:lnTo>
                    <a:lnTo>
                      <a:pt x="25" y="13785"/>
                    </a:lnTo>
                    <a:lnTo>
                      <a:pt x="50" y="13907"/>
                    </a:lnTo>
                    <a:lnTo>
                      <a:pt x="98" y="14029"/>
                    </a:lnTo>
                    <a:lnTo>
                      <a:pt x="585" y="15003"/>
                    </a:lnTo>
                    <a:lnTo>
                      <a:pt x="585" y="15003"/>
                    </a:lnTo>
                    <a:lnTo>
                      <a:pt x="658" y="15125"/>
                    </a:lnTo>
                    <a:lnTo>
                      <a:pt x="756" y="15222"/>
                    </a:lnTo>
                    <a:lnTo>
                      <a:pt x="829" y="15320"/>
                    </a:lnTo>
                    <a:lnTo>
                      <a:pt x="951" y="15393"/>
                    </a:lnTo>
                    <a:lnTo>
                      <a:pt x="1073" y="15441"/>
                    </a:lnTo>
                    <a:lnTo>
                      <a:pt x="1194" y="15490"/>
                    </a:lnTo>
                    <a:lnTo>
                      <a:pt x="1316" y="15539"/>
                    </a:lnTo>
                    <a:lnTo>
                      <a:pt x="1462" y="15539"/>
                    </a:lnTo>
                    <a:lnTo>
                      <a:pt x="13006" y="15539"/>
                    </a:lnTo>
                    <a:lnTo>
                      <a:pt x="13006" y="15539"/>
                    </a:lnTo>
                    <a:lnTo>
                      <a:pt x="13153" y="15539"/>
                    </a:lnTo>
                    <a:lnTo>
                      <a:pt x="13274" y="15490"/>
                    </a:lnTo>
                    <a:lnTo>
                      <a:pt x="13396" y="15441"/>
                    </a:lnTo>
                    <a:lnTo>
                      <a:pt x="13518" y="15393"/>
                    </a:lnTo>
                    <a:lnTo>
                      <a:pt x="13640" y="15320"/>
                    </a:lnTo>
                    <a:lnTo>
                      <a:pt x="13713" y="15222"/>
                    </a:lnTo>
                    <a:lnTo>
                      <a:pt x="13810" y="15125"/>
                    </a:lnTo>
                    <a:lnTo>
                      <a:pt x="13883" y="15003"/>
                    </a:lnTo>
                    <a:lnTo>
                      <a:pt x="14370" y="14029"/>
                    </a:lnTo>
                    <a:lnTo>
                      <a:pt x="14370" y="14029"/>
                    </a:lnTo>
                    <a:lnTo>
                      <a:pt x="14419" y="13907"/>
                    </a:lnTo>
                    <a:lnTo>
                      <a:pt x="14443" y="13785"/>
                    </a:lnTo>
                    <a:lnTo>
                      <a:pt x="14468" y="13639"/>
                    </a:lnTo>
                    <a:lnTo>
                      <a:pt x="14468" y="13517"/>
                    </a:lnTo>
                    <a:lnTo>
                      <a:pt x="14443" y="13395"/>
                    </a:lnTo>
                    <a:lnTo>
                      <a:pt x="14419" y="13274"/>
                    </a:lnTo>
                    <a:lnTo>
                      <a:pt x="14346" y="13152"/>
                    </a:lnTo>
                    <a:lnTo>
                      <a:pt x="14273" y="13030"/>
                    </a:lnTo>
                    <a:lnTo>
                      <a:pt x="14273" y="1303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Shape 524"/>
              <p:cNvSpPr/>
              <p:nvPr/>
            </p:nvSpPr>
            <p:spPr>
              <a:xfrm>
                <a:off x="704725" y="2545750"/>
                <a:ext cx="18512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7405" h="1" fill="none" extrusionOk="0">
                    <a:moveTo>
                      <a:pt x="7404" y="0"/>
                    </a:moveTo>
                    <a:lnTo>
                      <a:pt x="0" y="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Shape 525"/>
              <p:cNvSpPr/>
              <p:nvPr/>
            </p:nvSpPr>
            <p:spPr>
              <a:xfrm>
                <a:off x="811875" y="2626125"/>
                <a:ext cx="31075" cy="31075"/>
              </a:xfrm>
              <a:custGeom>
                <a:avLst/>
                <a:gdLst/>
                <a:ahLst/>
                <a:cxnLst/>
                <a:rect l="0" t="0" r="0" b="0"/>
                <a:pathLst>
                  <a:path w="1243" h="1243" fill="none" extrusionOk="0">
                    <a:moveTo>
                      <a:pt x="1" y="633"/>
                    </a:moveTo>
                    <a:lnTo>
                      <a:pt x="1" y="633"/>
                    </a:lnTo>
                    <a:lnTo>
                      <a:pt x="25" y="487"/>
                    </a:lnTo>
                    <a:lnTo>
                      <a:pt x="50" y="390"/>
                    </a:lnTo>
                    <a:lnTo>
                      <a:pt x="98" y="268"/>
                    </a:lnTo>
                    <a:lnTo>
                      <a:pt x="171" y="171"/>
                    </a:lnTo>
                    <a:lnTo>
                      <a:pt x="269" y="98"/>
                    </a:lnTo>
                    <a:lnTo>
                      <a:pt x="390" y="49"/>
                    </a:lnTo>
                    <a:lnTo>
                      <a:pt x="488" y="24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756" y="24"/>
                    </a:lnTo>
                    <a:lnTo>
                      <a:pt x="853" y="49"/>
                    </a:lnTo>
                    <a:lnTo>
                      <a:pt x="975" y="98"/>
                    </a:lnTo>
                    <a:lnTo>
                      <a:pt x="1072" y="171"/>
                    </a:lnTo>
                    <a:lnTo>
                      <a:pt x="1146" y="268"/>
                    </a:lnTo>
                    <a:lnTo>
                      <a:pt x="1194" y="390"/>
                    </a:lnTo>
                    <a:lnTo>
                      <a:pt x="1243" y="487"/>
                    </a:lnTo>
                    <a:lnTo>
                      <a:pt x="1243" y="633"/>
                    </a:lnTo>
                    <a:lnTo>
                      <a:pt x="1243" y="633"/>
                    </a:lnTo>
                    <a:lnTo>
                      <a:pt x="1243" y="755"/>
                    </a:lnTo>
                    <a:lnTo>
                      <a:pt x="1194" y="853"/>
                    </a:lnTo>
                    <a:lnTo>
                      <a:pt x="1146" y="974"/>
                    </a:lnTo>
                    <a:lnTo>
                      <a:pt x="1072" y="1072"/>
                    </a:lnTo>
                    <a:lnTo>
                      <a:pt x="975" y="1145"/>
                    </a:lnTo>
                    <a:lnTo>
                      <a:pt x="853" y="1194"/>
                    </a:lnTo>
                    <a:lnTo>
                      <a:pt x="756" y="1242"/>
                    </a:lnTo>
                    <a:lnTo>
                      <a:pt x="634" y="1242"/>
                    </a:lnTo>
                    <a:lnTo>
                      <a:pt x="634" y="1242"/>
                    </a:lnTo>
                    <a:lnTo>
                      <a:pt x="488" y="1242"/>
                    </a:lnTo>
                    <a:lnTo>
                      <a:pt x="390" y="1194"/>
                    </a:lnTo>
                    <a:lnTo>
                      <a:pt x="269" y="1145"/>
                    </a:lnTo>
                    <a:lnTo>
                      <a:pt x="171" y="1072"/>
                    </a:lnTo>
                    <a:lnTo>
                      <a:pt x="98" y="974"/>
                    </a:lnTo>
                    <a:lnTo>
                      <a:pt x="50" y="853"/>
                    </a:lnTo>
                    <a:lnTo>
                      <a:pt x="25" y="755"/>
                    </a:lnTo>
                    <a:lnTo>
                      <a:pt x="1" y="633"/>
                    </a:lnTo>
                    <a:lnTo>
                      <a:pt x="1" y="633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Shape 526"/>
              <p:cNvSpPr/>
              <p:nvPr/>
            </p:nvSpPr>
            <p:spPr>
              <a:xfrm>
                <a:off x="751000" y="2568275"/>
                <a:ext cx="54200" cy="53600"/>
              </a:xfrm>
              <a:custGeom>
                <a:avLst/>
                <a:gdLst/>
                <a:ahLst/>
                <a:cxnLst/>
                <a:rect l="0" t="0" r="0" b="0"/>
                <a:pathLst>
                  <a:path w="2168" h="2144" fill="none" extrusionOk="0">
                    <a:moveTo>
                      <a:pt x="1096" y="2144"/>
                    </a:moveTo>
                    <a:lnTo>
                      <a:pt x="1096" y="2144"/>
                    </a:lnTo>
                    <a:lnTo>
                      <a:pt x="877" y="2119"/>
                    </a:lnTo>
                    <a:lnTo>
                      <a:pt x="658" y="2071"/>
                    </a:lnTo>
                    <a:lnTo>
                      <a:pt x="487" y="1973"/>
                    </a:lnTo>
                    <a:lnTo>
                      <a:pt x="317" y="1827"/>
                    </a:lnTo>
                    <a:lnTo>
                      <a:pt x="195" y="1681"/>
                    </a:lnTo>
                    <a:lnTo>
                      <a:pt x="98" y="1486"/>
                    </a:lnTo>
                    <a:lnTo>
                      <a:pt x="25" y="1291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25" y="853"/>
                    </a:lnTo>
                    <a:lnTo>
                      <a:pt x="98" y="658"/>
                    </a:lnTo>
                    <a:lnTo>
                      <a:pt x="195" y="463"/>
                    </a:lnTo>
                    <a:lnTo>
                      <a:pt x="317" y="317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77" y="0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315" y="0"/>
                    </a:lnTo>
                    <a:lnTo>
                      <a:pt x="1510" y="73"/>
                    </a:lnTo>
                    <a:lnTo>
                      <a:pt x="1681" y="171"/>
                    </a:lnTo>
                    <a:lnTo>
                      <a:pt x="1851" y="317"/>
                    </a:lnTo>
                    <a:lnTo>
                      <a:pt x="1973" y="463"/>
                    </a:lnTo>
                    <a:lnTo>
                      <a:pt x="2070" y="658"/>
                    </a:lnTo>
                    <a:lnTo>
                      <a:pt x="2144" y="853"/>
                    </a:lnTo>
                    <a:lnTo>
                      <a:pt x="2168" y="1072"/>
                    </a:lnTo>
                    <a:lnTo>
                      <a:pt x="2168" y="1072"/>
                    </a:lnTo>
                    <a:lnTo>
                      <a:pt x="2144" y="1291"/>
                    </a:lnTo>
                    <a:lnTo>
                      <a:pt x="2070" y="1486"/>
                    </a:lnTo>
                    <a:lnTo>
                      <a:pt x="1973" y="1681"/>
                    </a:lnTo>
                    <a:lnTo>
                      <a:pt x="1851" y="1827"/>
                    </a:lnTo>
                    <a:lnTo>
                      <a:pt x="1681" y="1973"/>
                    </a:lnTo>
                    <a:lnTo>
                      <a:pt x="1510" y="2071"/>
                    </a:lnTo>
                    <a:lnTo>
                      <a:pt x="1315" y="2119"/>
                    </a:lnTo>
                    <a:lnTo>
                      <a:pt x="1096" y="2144"/>
                    </a:lnTo>
                    <a:lnTo>
                      <a:pt x="1096" y="2144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Shape 527"/>
              <p:cNvSpPr/>
              <p:nvPr/>
            </p:nvSpPr>
            <p:spPr>
              <a:xfrm>
                <a:off x="769875" y="2662650"/>
                <a:ext cx="23775" cy="23775"/>
              </a:xfrm>
              <a:custGeom>
                <a:avLst/>
                <a:gdLst/>
                <a:ahLst/>
                <a:cxnLst/>
                <a:rect l="0" t="0" r="0" b="0"/>
                <a:pathLst>
                  <a:path w="951" h="951" fill="none" extrusionOk="0">
                    <a:moveTo>
                      <a:pt x="0" y="463"/>
                    </a:moveTo>
                    <a:lnTo>
                      <a:pt x="0" y="463"/>
                    </a:lnTo>
                    <a:lnTo>
                      <a:pt x="0" y="366"/>
                    </a:lnTo>
                    <a:lnTo>
                      <a:pt x="25" y="293"/>
                    </a:lnTo>
                    <a:lnTo>
                      <a:pt x="73" y="195"/>
                    </a:lnTo>
                    <a:lnTo>
                      <a:pt x="146" y="122"/>
                    </a:lnTo>
                    <a:lnTo>
                      <a:pt x="220" y="73"/>
                    </a:lnTo>
                    <a:lnTo>
                      <a:pt x="293" y="25"/>
                    </a:lnTo>
                    <a:lnTo>
                      <a:pt x="390" y="0"/>
                    </a:lnTo>
                    <a:lnTo>
                      <a:pt x="487" y="0"/>
                    </a:lnTo>
                    <a:lnTo>
                      <a:pt x="487" y="0"/>
                    </a:lnTo>
                    <a:lnTo>
                      <a:pt x="585" y="0"/>
                    </a:lnTo>
                    <a:lnTo>
                      <a:pt x="658" y="25"/>
                    </a:lnTo>
                    <a:lnTo>
                      <a:pt x="755" y="73"/>
                    </a:lnTo>
                    <a:lnTo>
                      <a:pt x="828" y="122"/>
                    </a:lnTo>
                    <a:lnTo>
                      <a:pt x="877" y="195"/>
                    </a:lnTo>
                    <a:lnTo>
                      <a:pt x="926" y="293"/>
                    </a:lnTo>
                    <a:lnTo>
                      <a:pt x="950" y="366"/>
                    </a:lnTo>
                    <a:lnTo>
                      <a:pt x="950" y="463"/>
                    </a:lnTo>
                    <a:lnTo>
                      <a:pt x="950" y="463"/>
                    </a:lnTo>
                    <a:lnTo>
                      <a:pt x="950" y="561"/>
                    </a:lnTo>
                    <a:lnTo>
                      <a:pt x="926" y="658"/>
                    </a:lnTo>
                    <a:lnTo>
                      <a:pt x="877" y="755"/>
                    </a:lnTo>
                    <a:lnTo>
                      <a:pt x="828" y="804"/>
                    </a:lnTo>
                    <a:lnTo>
                      <a:pt x="755" y="877"/>
                    </a:lnTo>
                    <a:lnTo>
                      <a:pt x="658" y="926"/>
                    </a:lnTo>
                    <a:lnTo>
                      <a:pt x="585" y="950"/>
                    </a:lnTo>
                    <a:lnTo>
                      <a:pt x="487" y="950"/>
                    </a:lnTo>
                    <a:lnTo>
                      <a:pt x="487" y="950"/>
                    </a:lnTo>
                    <a:lnTo>
                      <a:pt x="390" y="950"/>
                    </a:lnTo>
                    <a:lnTo>
                      <a:pt x="293" y="926"/>
                    </a:lnTo>
                    <a:lnTo>
                      <a:pt x="220" y="877"/>
                    </a:lnTo>
                    <a:lnTo>
                      <a:pt x="146" y="804"/>
                    </a:lnTo>
                    <a:lnTo>
                      <a:pt x="73" y="755"/>
                    </a:lnTo>
                    <a:lnTo>
                      <a:pt x="25" y="658"/>
                    </a:lnTo>
                    <a:lnTo>
                      <a:pt x="0" y="561"/>
                    </a:lnTo>
                    <a:lnTo>
                      <a:pt x="0" y="463"/>
                    </a:lnTo>
                    <a:lnTo>
                      <a:pt x="0" y="463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Shape 528"/>
              <p:cNvSpPr/>
              <p:nvPr/>
            </p:nvSpPr>
            <p:spPr>
              <a:xfrm>
                <a:off x="799700" y="2503125"/>
                <a:ext cx="24375" cy="23775"/>
              </a:xfrm>
              <a:custGeom>
                <a:avLst/>
                <a:gdLst/>
                <a:ahLst/>
                <a:cxnLst/>
                <a:rect l="0" t="0" r="0" b="0"/>
                <a:pathLst>
                  <a:path w="975" h="951" fill="none" extrusionOk="0">
                    <a:moveTo>
                      <a:pt x="1" y="463"/>
                    </a:moveTo>
                    <a:lnTo>
                      <a:pt x="1" y="463"/>
                    </a:lnTo>
                    <a:lnTo>
                      <a:pt x="25" y="366"/>
                    </a:lnTo>
                    <a:lnTo>
                      <a:pt x="49" y="293"/>
                    </a:lnTo>
                    <a:lnTo>
                      <a:pt x="98" y="195"/>
                    </a:lnTo>
                    <a:lnTo>
                      <a:pt x="147" y="122"/>
                    </a:lnTo>
                    <a:lnTo>
                      <a:pt x="220" y="73"/>
                    </a:lnTo>
                    <a:lnTo>
                      <a:pt x="293" y="25"/>
                    </a:lnTo>
                    <a:lnTo>
                      <a:pt x="390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585" y="0"/>
                    </a:lnTo>
                    <a:lnTo>
                      <a:pt x="683" y="25"/>
                    </a:lnTo>
                    <a:lnTo>
                      <a:pt x="756" y="73"/>
                    </a:lnTo>
                    <a:lnTo>
                      <a:pt x="829" y="122"/>
                    </a:lnTo>
                    <a:lnTo>
                      <a:pt x="877" y="195"/>
                    </a:lnTo>
                    <a:lnTo>
                      <a:pt x="926" y="293"/>
                    </a:lnTo>
                    <a:lnTo>
                      <a:pt x="951" y="366"/>
                    </a:lnTo>
                    <a:lnTo>
                      <a:pt x="975" y="463"/>
                    </a:lnTo>
                    <a:lnTo>
                      <a:pt x="975" y="463"/>
                    </a:lnTo>
                    <a:lnTo>
                      <a:pt x="951" y="561"/>
                    </a:lnTo>
                    <a:lnTo>
                      <a:pt x="926" y="658"/>
                    </a:lnTo>
                    <a:lnTo>
                      <a:pt x="877" y="731"/>
                    </a:lnTo>
                    <a:lnTo>
                      <a:pt x="829" y="804"/>
                    </a:lnTo>
                    <a:lnTo>
                      <a:pt x="756" y="877"/>
                    </a:lnTo>
                    <a:lnTo>
                      <a:pt x="683" y="902"/>
                    </a:lnTo>
                    <a:lnTo>
                      <a:pt x="585" y="950"/>
                    </a:lnTo>
                    <a:lnTo>
                      <a:pt x="488" y="950"/>
                    </a:lnTo>
                    <a:lnTo>
                      <a:pt x="488" y="950"/>
                    </a:lnTo>
                    <a:lnTo>
                      <a:pt x="390" y="950"/>
                    </a:lnTo>
                    <a:lnTo>
                      <a:pt x="293" y="902"/>
                    </a:lnTo>
                    <a:lnTo>
                      <a:pt x="220" y="877"/>
                    </a:lnTo>
                    <a:lnTo>
                      <a:pt x="147" y="804"/>
                    </a:lnTo>
                    <a:lnTo>
                      <a:pt x="98" y="731"/>
                    </a:lnTo>
                    <a:lnTo>
                      <a:pt x="49" y="658"/>
                    </a:lnTo>
                    <a:lnTo>
                      <a:pt x="25" y="561"/>
                    </a:lnTo>
                    <a:lnTo>
                      <a:pt x="1" y="463"/>
                    </a:lnTo>
                    <a:lnTo>
                      <a:pt x="1" y="463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Shape 529"/>
              <p:cNvSpPr/>
              <p:nvPr/>
            </p:nvSpPr>
            <p:spPr>
              <a:xfrm>
                <a:off x="766825" y="2388050"/>
                <a:ext cx="6092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2437" h="1" fill="none" extrusionOk="0">
                    <a:moveTo>
                      <a:pt x="2436" y="0"/>
                    </a:moveTo>
                    <a:lnTo>
                      <a:pt x="1" y="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" name="Shape 530"/>
              <p:cNvSpPr/>
              <p:nvPr/>
            </p:nvSpPr>
            <p:spPr>
              <a:xfrm>
                <a:off x="769875" y="2456250"/>
                <a:ext cx="31075" cy="31075"/>
              </a:xfrm>
              <a:custGeom>
                <a:avLst/>
                <a:gdLst/>
                <a:ahLst/>
                <a:cxnLst/>
                <a:rect l="0" t="0" r="0" b="0"/>
                <a:pathLst>
                  <a:path w="1243" h="1243" fill="none" extrusionOk="0">
                    <a:moveTo>
                      <a:pt x="0" y="633"/>
                    </a:moveTo>
                    <a:lnTo>
                      <a:pt x="0" y="633"/>
                    </a:lnTo>
                    <a:lnTo>
                      <a:pt x="0" y="512"/>
                    </a:lnTo>
                    <a:lnTo>
                      <a:pt x="49" y="390"/>
                    </a:lnTo>
                    <a:lnTo>
                      <a:pt x="98" y="268"/>
                    </a:lnTo>
                    <a:lnTo>
                      <a:pt x="171" y="195"/>
                    </a:lnTo>
                    <a:lnTo>
                      <a:pt x="268" y="122"/>
                    </a:lnTo>
                    <a:lnTo>
                      <a:pt x="366" y="49"/>
                    </a:lnTo>
                    <a:lnTo>
                      <a:pt x="487" y="24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731" y="24"/>
                    </a:lnTo>
                    <a:lnTo>
                      <a:pt x="853" y="49"/>
                    </a:lnTo>
                    <a:lnTo>
                      <a:pt x="975" y="122"/>
                    </a:lnTo>
                    <a:lnTo>
                      <a:pt x="1048" y="195"/>
                    </a:lnTo>
                    <a:lnTo>
                      <a:pt x="1145" y="268"/>
                    </a:lnTo>
                    <a:lnTo>
                      <a:pt x="1194" y="390"/>
                    </a:lnTo>
                    <a:lnTo>
                      <a:pt x="1218" y="512"/>
                    </a:lnTo>
                    <a:lnTo>
                      <a:pt x="1242" y="633"/>
                    </a:lnTo>
                    <a:lnTo>
                      <a:pt x="1242" y="633"/>
                    </a:lnTo>
                    <a:lnTo>
                      <a:pt x="1218" y="755"/>
                    </a:lnTo>
                    <a:lnTo>
                      <a:pt x="1194" y="877"/>
                    </a:lnTo>
                    <a:lnTo>
                      <a:pt x="1145" y="974"/>
                    </a:lnTo>
                    <a:lnTo>
                      <a:pt x="1048" y="1072"/>
                    </a:lnTo>
                    <a:lnTo>
                      <a:pt x="975" y="1145"/>
                    </a:lnTo>
                    <a:lnTo>
                      <a:pt x="853" y="1193"/>
                    </a:lnTo>
                    <a:lnTo>
                      <a:pt x="731" y="1242"/>
                    </a:lnTo>
                    <a:lnTo>
                      <a:pt x="609" y="1242"/>
                    </a:lnTo>
                    <a:lnTo>
                      <a:pt x="609" y="1242"/>
                    </a:lnTo>
                    <a:lnTo>
                      <a:pt x="487" y="1242"/>
                    </a:lnTo>
                    <a:lnTo>
                      <a:pt x="366" y="1193"/>
                    </a:lnTo>
                    <a:lnTo>
                      <a:pt x="268" y="1145"/>
                    </a:lnTo>
                    <a:lnTo>
                      <a:pt x="171" y="1072"/>
                    </a:lnTo>
                    <a:lnTo>
                      <a:pt x="98" y="974"/>
                    </a:lnTo>
                    <a:lnTo>
                      <a:pt x="49" y="877"/>
                    </a:lnTo>
                    <a:lnTo>
                      <a:pt x="0" y="755"/>
                    </a:lnTo>
                    <a:lnTo>
                      <a:pt x="0" y="633"/>
                    </a:lnTo>
                    <a:lnTo>
                      <a:pt x="0" y="633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556853" y="4977761"/>
            <a:ext cx="518511" cy="546537"/>
            <a:chOff x="533795" y="4123143"/>
            <a:chExt cx="518511" cy="546537"/>
          </a:xfrm>
        </p:grpSpPr>
        <p:sp>
          <p:nvSpPr>
            <p:cNvPr id="66" name="Elipse 65"/>
            <p:cNvSpPr/>
            <p:nvPr/>
          </p:nvSpPr>
          <p:spPr>
            <a:xfrm>
              <a:off x="533795" y="4123143"/>
              <a:ext cx="518511" cy="546537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grpSp>
          <p:nvGrpSpPr>
            <p:cNvPr id="68" name="Shape 822"/>
            <p:cNvGrpSpPr/>
            <p:nvPr/>
          </p:nvGrpSpPr>
          <p:grpSpPr>
            <a:xfrm>
              <a:off x="611089" y="4194136"/>
              <a:ext cx="398457" cy="384000"/>
              <a:chOff x="5233525" y="4954450"/>
              <a:chExt cx="538275" cy="516350"/>
            </a:xfrm>
          </p:grpSpPr>
          <p:sp>
            <p:nvSpPr>
              <p:cNvPr id="69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6" name="Grupo 5"/>
          <p:cNvGrpSpPr/>
          <p:nvPr/>
        </p:nvGrpSpPr>
        <p:grpSpPr>
          <a:xfrm>
            <a:off x="572637" y="3752896"/>
            <a:ext cx="518511" cy="546537"/>
            <a:chOff x="533795" y="3310164"/>
            <a:chExt cx="518511" cy="546537"/>
          </a:xfrm>
        </p:grpSpPr>
        <p:sp>
          <p:nvSpPr>
            <p:cNvPr id="64" name="Elipse 63"/>
            <p:cNvSpPr/>
            <p:nvPr/>
          </p:nvSpPr>
          <p:spPr>
            <a:xfrm>
              <a:off x="533795" y="3310164"/>
              <a:ext cx="518511" cy="546537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923" y="3427723"/>
              <a:ext cx="330161" cy="393359"/>
            </a:xfrm>
            <a:prstGeom prst="rect">
              <a:avLst/>
            </a:prstGeom>
          </p:spPr>
        </p:pic>
      </p:grpSp>
      <p:sp>
        <p:nvSpPr>
          <p:cNvPr id="90" name="Shape 111"/>
          <p:cNvSpPr txBox="1">
            <a:spLocks noGrp="1"/>
          </p:cNvSpPr>
          <p:nvPr/>
        </p:nvSpPr>
        <p:spPr>
          <a:xfrm>
            <a:off x="1415943" y="2373300"/>
            <a:ext cx="10525686" cy="8371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78" marR="0" lvl="0" indent="-38098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Quattrocento Sans" panose="020B0604020202020204" charset="0"/>
              <a:buChar char="◉"/>
              <a:def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354" marR="0" lvl="1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marR="0" lvl="2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marR="0" lvl="3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marR="0" lvl="4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marR="0" lvl="5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marR="0" lvl="6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marR="0" lvl="7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marR="0" lvl="8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01593" indent="0" algn="just">
              <a:buSzPct val="100000"/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Evaluar la composición química y las propiedades estructurales de los concentrados por distintas técnicas complementarias.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Shape 111"/>
          <p:cNvSpPr txBox="1">
            <a:spLocks noGrp="1"/>
          </p:cNvSpPr>
          <p:nvPr/>
        </p:nvSpPr>
        <p:spPr>
          <a:xfrm>
            <a:off x="1415943" y="3524767"/>
            <a:ext cx="10525686" cy="108473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78" marR="0" lvl="0" indent="-38098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Quattrocento Sans" panose="020B0604020202020204" charset="0"/>
              <a:buChar char="◉"/>
              <a:def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354" marR="0" lvl="1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marR="0" lvl="2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marR="0" lvl="3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marR="0" lvl="4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marR="0" lvl="5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marR="0" lvl="6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marR="0" lvl="7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marR="0" lvl="8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01593" indent="0" algn="just">
              <a:buSzPct val="100000"/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Estudiar las propiedades interfaciales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(tensión interfacial/superficial de equilibrio y reología interfacial/superficial) 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las propiedades funcionales de superficie (emulsificación y espumado) de los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concentrados,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evaluando la influencia del pH (2,0 a 7,0)</a:t>
            </a:r>
          </a:p>
        </p:txBody>
      </p:sp>
      <p:sp>
        <p:nvSpPr>
          <p:cNvPr id="92" name="Shape 111"/>
          <p:cNvSpPr txBox="1">
            <a:spLocks noGrp="1"/>
          </p:cNvSpPr>
          <p:nvPr/>
        </p:nvSpPr>
        <p:spPr>
          <a:xfrm>
            <a:off x="1415943" y="4830962"/>
            <a:ext cx="10525686" cy="104732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78" marR="0" lvl="0" indent="-38098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Quattrocento Sans" panose="020B0604020202020204" charset="0"/>
              <a:buChar char="◉"/>
              <a:def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354" marR="0" lvl="1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marR="0" lvl="2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marR="0" lvl="3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marR="0" lvl="4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marR="0" lvl="5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marR="0" lvl="6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marR="0" lvl="7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marR="0" lvl="8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01593" indent="0" algn="just">
              <a:buSzPct val="100000"/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Analizar la formación y estabilización de las emulsiones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O/W,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empleando las dispersiones acuosas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concentrados (pH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3,0 a 5,0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y la estabilidad de las emulsiones frente a los tratamientos tecnológicos (Congelación-descongelación y agitación mecánica)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9" grpId="0" animBg="1"/>
      <p:bldP spid="90" grpId="0" animBg="1"/>
      <p:bldP spid="91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556853" y="455651"/>
            <a:ext cx="564024" cy="557072"/>
            <a:chOff x="832156" y="3100529"/>
            <a:chExt cx="388883" cy="409903"/>
          </a:xfrm>
        </p:grpSpPr>
        <p:sp>
          <p:nvSpPr>
            <p:cNvPr id="25" name="Elipse 24"/>
            <p:cNvSpPr/>
            <p:nvPr/>
          </p:nvSpPr>
          <p:spPr>
            <a:xfrm>
              <a:off x="832156" y="3100529"/>
              <a:ext cx="388883" cy="4099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6" name="Shape 822"/>
            <p:cNvGrpSpPr/>
            <p:nvPr/>
          </p:nvGrpSpPr>
          <p:grpSpPr>
            <a:xfrm>
              <a:off x="867805" y="3169967"/>
              <a:ext cx="298843" cy="288000"/>
              <a:chOff x="5233525" y="4954450"/>
              <a:chExt cx="538275" cy="516350"/>
            </a:xfrm>
          </p:grpSpPr>
          <p:sp>
            <p:nvSpPr>
              <p:cNvPr id="27" name="Shape 823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824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825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82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82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828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82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83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831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8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833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40" name="Conector recto 39"/>
          <p:cNvCxnSpPr/>
          <p:nvPr/>
        </p:nvCxnSpPr>
        <p:spPr>
          <a:xfrm>
            <a:off x="1120877" y="749397"/>
            <a:ext cx="189762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3018503" y="503354"/>
            <a:ext cx="510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 Black" panose="020B0A04020102020204" pitchFamily="34" charset="0"/>
              </a:rPr>
              <a:t>Objetivos específicos</a:t>
            </a:r>
          </a:p>
        </p:txBody>
      </p:sp>
      <p:cxnSp>
        <p:nvCxnSpPr>
          <p:cNvPr id="44" name="Conector recto 43"/>
          <p:cNvCxnSpPr/>
          <p:nvPr/>
        </p:nvCxnSpPr>
        <p:spPr>
          <a:xfrm flipV="1">
            <a:off x="6795182" y="734187"/>
            <a:ext cx="5249334" cy="1521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6246" y="721046"/>
            <a:ext cx="550607" cy="667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9" name="Shape 111"/>
          <p:cNvSpPr txBox="1">
            <a:spLocks noGrp="1"/>
          </p:cNvSpPr>
          <p:nvPr/>
        </p:nvSpPr>
        <p:spPr>
          <a:xfrm>
            <a:off x="1229729" y="1182488"/>
            <a:ext cx="10525686" cy="74446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78" marR="0" lvl="0" indent="-38098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Quattrocento Sans" panose="020B0604020202020204" charset="0"/>
              <a:buChar char="◉"/>
              <a:def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354" marR="0" lvl="1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marR="0" lvl="2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marR="0" lvl="3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marR="0" lvl="4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marR="0" lvl="5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marR="0" lvl="6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marR="0" lvl="7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marR="0" lvl="8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01593" indent="0" algn="just">
              <a:buSzPct val="100000"/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Evaluar la interacción de los concentrados de suero de soja con polisacáridos solubles de soja (SSPS) mediante técnicas espectrofotométricas, dispersión dinámica de luz y su comportamiento interfacial.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10146" y="1324927"/>
            <a:ext cx="585703" cy="568994"/>
            <a:chOff x="525119" y="5020918"/>
            <a:chExt cx="585703" cy="568994"/>
          </a:xfrm>
        </p:grpSpPr>
        <p:sp>
          <p:nvSpPr>
            <p:cNvPr id="81" name="Elipse 80"/>
            <p:cNvSpPr/>
            <p:nvPr/>
          </p:nvSpPr>
          <p:spPr>
            <a:xfrm>
              <a:off x="525119" y="5020918"/>
              <a:ext cx="585703" cy="56899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grpSp>
          <p:nvGrpSpPr>
            <p:cNvPr id="83" name="Shape 618"/>
            <p:cNvGrpSpPr/>
            <p:nvPr/>
          </p:nvGrpSpPr>
          <p:grpSpPr>
            <a:xfrm>
              <a:off x="658999" y="5164368"/>
              <a:ext cx="288000" cy="288000"/>
              <a:chOff x="4604550" y="3714775"/>
              <a:chExt cx="439625" cy="319075"/>
            </a:xfrm>
          </p:grpSpPr>
          <p:sp>
            <p:nvSpPr>
              <p:cNvPr id="84" name="Shape 619"/>
              <p:cNvSpPr/>
              <p:nvPr/>
            </p:nvSpPr>
            <p:spPr>
              <a:xfrm>
                <a:off x="4604550" y="3714775"/>
                <a:ext cx="439625" cy="319075"/>
              </a:xfrm>
              <a:custGeom>
                <a:avLst/>
                <a:gdLst/>
                <a:ahLst/>
                <a:cxnLst/>
                <a:rect l="0" t="0" r="0" b="0"/>
                <a:pathLst>
                  <a:path w="17585" h="12763" fill="none" extrusionOk="0">
                    <a:moveTo>
                      <a:pt x="1" y="1"/>
                    </a:moveTo>
                    <a:lnTo>
                      <a:pt x="1" y="12276"/>
                    </a:lnTo>
                    <a:lnTo>
                      <a:pt x="1" y="12276"/>
                    </a:lnTo>
                    <a:lnTo>
                      <a:pt x="1" y="12373"/>
                    </a:lnTo>
                    <a:lnTo>
                      <a:pt x="25" y="12471"/>
                    </a:lnTo>
                    <a:lnTo>
                      <a:pt x="74" y="12544"/>
                    </a:lnTo>
                    <a:lnTo>
                      <a:pt x="122" y="12617"/>
                    </a:lnTo>
                    <a:lnTo>
                      <a:pt x="196" y="12690"/>
                    </a:lnTo>
                    <a:lnTo>
                      <a:pt x="293" y="12714"/>
                    </a:lnTo>
                    <a:lnTo>
                      <a:pt x="366" y="12763"/>
                    </a:lnTo>
                    <a:lnTo>
                      <a:pt x="488" y="12763"/>
                    </a:lnTo>
                    <a:lnTo>
                      <a:pt x="17585" y="1276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Shape 620"/>
              <p:cNvSpPr/>
              <p:nvPr/>
            </p:nvSpPr>
            <p:spPr>
              <a:xfrm>
                <a:off x="4647175" y="3761675"/>
                <a:ext cx="354400" cy="213725"/>
              </a:xfrm>
              <a:custGeom>
                <a:avLst/>
                <a:gdLst/>
                <a:ahLst/>
                <a:cxnLst/>
                <a:rect l="0" t="0" r="0" b="0"/>
                <a:pathLst>
                  <a:path w="14176" h="8549" fill="none" extrusionOk="0">
                    <a:moveTo>
                      <a:pt x="1" y="8549"/>
                    </a:moveTo>
                    <a:lnTo>
                      <a:pt x="3654" y="4408"/>
                    </a:lnTo>
                    <a:lnTo>
                      <a:pt x="5821" y="5699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61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61" y="1924"/>
                    </a:lnTo>
                    <a:lnTo>
                      <a:pt x="9085" y="1924"/>
                    </a:lnTo>
                    <a:lnTo>
                      <a:pt x="10571" y="3337"/>
                    </a:lnTo>
                    <a:lnTo>
                      <a:pt x="14175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556853" y="2764398"/>
            <a:ext cx="518511" cy="546537"/>
            <a:chOff x="498573" y="5844079"/>
            <a:chExt cx="518511" cy="546537"/>
          </a:xfrm>
        </p:grpSpPr>
        <p:sp>
          <p:nvSpPr>
            <p:cNvPr id="82" name="Elipse 81"/>
            <p:cNvSpPr/>
            <p:nvPr/>
          </p:nvSpPr>
          <p:spPr>
            <a:xfrm>
              <a:off x="498573" y="5844079"/>
              <a:ext cx="518511" cy="546537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grpSp>
          <p:nvGrpSpPr>
            <p:cNvPr id="87" name="Grupo 86"/>
            <p:cNvGrpSpPr/>
            <p:nvPr/>
          </p:nvGrpSpPr>
          <p:grpSpPr>
            <a:xfrm>
              <a:off x="608557" y="5928560"/>
              <a:ext cx="311691" cy="342395"/>
              <a:chOff x="6059938" y="2433327"/>
              <a:chExt cx="798062" cy="794719"/>
            </a:xfrm>
          </p:grpSpPr>
          <p:pic>
            <p:nvPicPr>
              <p:cNvPr id="88" name="Imagen 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59938" y="2433327"/>
                <a:ext cx="798062" cy="79471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89" name="Rectángulo 88"/>
              <p:cNvSpPr/>
              <p:nvPr/>
            </p:nvSpPr>
            <p:spPr>
              <a:xfrm>
                <a:off x="6146628" y="2886075"/>
                <a:ext cx="612000" cy="22565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90" name="Shape 111"/>
          <p:cNvSpPr txBox="1">
            <a:spLocks noGrp="1"/>
          </p:cNvSpPr>
          <p:nvPr/>
        </p:nvSpPr>
        <p:spPr>
          <a:xfrm>
            <a:off x="1229729" y="2652305"/>
            <a:ext cx="10525686" cy="107793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78" marR="0" lvl="0" indent="-38098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Quattrocento Sans" panose="020B0604020202020204" charset="0"/>
              <a:buChar char="◉"/>
              <a:def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354" marR="0" lvl="1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marR="0" lvl="2" indent="-355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marR="0" lvl="3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marR="0" lvl="4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marR="0" lvl="5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marR="0" lvl="6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marR="0" lvl="7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marR="0" lvl="8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01593" indent="0" algn="just">
              <a:buSzPct val="100000"/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Obtener emulsiones O/W ácidas con sistemas mixtos CSS/SSPS empleando distintas estrategias de complejación a pH 3,0 y evaluar la estabilidad frente al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almacenamiento y tratamientos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tecnologícos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B5356B-A8E3-4981-9A42-70EA27902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67"/>
            <a:ext cx="12199679" cy="6857999"/>
          </a:xfrm>
          <a:prstGeom prst="rect">
            <a:avLst/>
          </a:prstGeom>
        </p:spPr>
      </p:pic>
      <p:sp>
        <p:nvSpPr>
          <p:cNvPr id="7" name="Shape 99"/>
          <p:cNvSpPr txBox="1">
            <a:spLocks/>
          </p:cNvSpPr>
          <p:nvPr/>
        </p:nvSpPr>
        <p:spPr>
          <a:xfrm>
            <a:off x="2351791" y="3551867"/>
            <a:ext cx="5137676" cy="487095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ora"/>
              </a:rPr>
              <a:t>Primera parte.</a:t>
            </a:r>
            <a:endParaRPr lang="en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Lora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61656" y="4481536"/>
            <a:ext cx="6302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Caracterización fisicoquímica y evaluación de las propiedades superficiales y espumantes de los concentrados de suero de tofu.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</TotalTime>
  <Words>1916</Words>
  <Application>Microsoft Office PowerPoint</Application>
  <PresentationFormat>Panorámica</PresentationFormat>
  <Paragraphs>557</Paragraphs>
  <Slides>47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Lora</vt:lpstr>
      <vt:lpstr>MS Mincho</vt:lpstr>
      <vt:lpstr>Quattrocento Sans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J.Sebastian Henao O.</cp:lastModifiedBy>
  <cp:revision>372</cp:revision>
  <dcterms:created xsi:type="dcterms:W3CDTF">2021-03-05T03:44:25Z</dcterms:created>
  <dcterms:modified xsi:type="dcterms:W3CDTF">2021-03-28T05:27:19Z</dcterms:modified>
</cp:coreProperties>
</file>