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0" r:id="rId3"/>
    <p:sldId id="273" r:id="rId4"/>
    <p:sldId id="272" r:id="rId5"/>
    <p:sldId id="271" r:id="rId6"/>
    <p:sldId id="275" r:id="rId7"/>
    <p:sldId id="276" r:id="rId8"/>
    <p:sldId id="256" r:id="rId9"/>
    <p:sldId id="257" r:id="rId10"/>
    <p:sldId id="258" r:id="rId11"/>
    <p:sldId id="259" r:id="rId12"/>
    <p:sldId id="260" r:id="rId13"/>
    <p:sldId id="261" r:id="rId14"/>
    <p:sldId id="262" r:id="rId15"/>
    <p:sldId id="263" r:id="rId16"/>
    <p:sldId id="264" r:id="rId17"/>
    <p:sldId id="265" r:id="rId18"/>
    <p:sldId id="266" r:id="rId19"/>
    <p:sldId id="268" r:id="rId20"/>
    <p:sldId id="278" r:id="rId21"/>
    <p:sldId id="279" r:id="rId22"/>
    <p:sldId id="280" r:id="rId23"/>
    <p:sldId id="281" r:id="rId24"/>
    <p:sldId id="288" r:id="rId25"/>
    <p:sldId id="289" r:id="rId26"/>
    <p:sldId id="282" r:id="rId27"/>
    <p:sldId id="283" r:id="rId28"/>
    <p:sldId id="284" r:id="rId29"/>
    <p:sldId id="285" r:id="rId30"/>
    <p:sldId id="286" r:id="rId31"/>
    <p:sldId id="287"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576" autoAdjust="0"/>
  </p:normalViewPr>
  <p:slideViewPr>
    <p:cSldViewPr>
      <p:cViewPr varScale="1">
        <p:scale>
          <a:sx n="47" d="100"/>
          <a:sy n="47" d="100"/>
        </p:scale>
        <p:origin x="-11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5CFEB2F-05D5-49DE-A578-FC040789F18C}" type="datetimeFigureOut">
              <a:rPr lang="es-ES" smtClean="0"/>
              <a:pPr/>
              <a:t>02/06/2015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5799F67-A5EA-415D-9613-085AD4A08E23}"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FEB2F-05D5-49DE-A578-FC040789F18C}" type="datetimeFigureOut">
              <a:rPr lang="es-ES" smtClean="0"/>
              <a:pPr/>
              <a:t>02/06/2015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799F67-A5EA-415D-9613-085AD4A08E2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5.xml.rels><?xml version="1.0" encoding="UTF-8" standalone="yes"?>
<Relationships xmlns="http://schemas.openxmlformats.org/package/2006/relationships"><Relationship Id="rId3" Type="http://schemas.openxmlformats.org/officeDocument/2006/relationships/package" Target="../embeddings/Hoja_de_c_lculo_de_Microsoft_Office_Excel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NAT - PAT</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NAT(Network </a:t>
            </a:r>
            <a:r>
              <a:rPr lang="es-AR" dirty="0" err="1" smtClean="0"/>
              <a:t>Address</a:t>
            </a:r>
            <a:r>
              <a:rPr lang="es-AR" dirty="0" smtClean="0"/>
              <a:t> </a:t>
            </a:r>
            <a:r>
              <a:rPr lang="es-AR" dirty="0" err="1" smtClean="0"/>
              <a:t>Translation</a:t>
            </a:r>
            <a:r>
              <a:rPr lang="es-AR" dirty="0" smtClean="0"/>
              <a:t> – Traducción de dirección de red)</a:t>
            </a:r>
          </a:p>
          <a:p>
            <a:r>
              <a:rPr lang="es-AR" dirty="0" smtClean="0"/>
              <a:t>Utilizado por </a:t>
            </a:r>
            <a:r>
              <a:rPr lang="es-AR" dirty="0" err="1" smtClean="0"/>
              <a:t>routers</a:t>
            </a:r>
            <a:r>
              <a:rPr lang="es-AR" dirty="0" smtClean="0"/>
              <a:t> IP para intercambiar paquetes entre dos redes que asignan mutuamente direcciones incompatibles.</a:t>
            </a:r>
          </a:p>
          <a:p>
            <a:r>
              <a:rPr lang="es-AR" dirty="0" smtClean="0"/>
              <a:t>Desarrollado por Cisco.</a:t>
            </a:r>
          </a:p>
          <a:p>
            <a:r>
              <a:rPr lang="es-AR" dirty="0" smtClean="0"/>
              <a:t>Convierte, en tiempo real, las direcciones utilizadas en los paquetes transportados.</a:t>
            </a:r>
            <a:endParaRPr lang="es-A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a:t>Primera generación: </a:t>
            </a:r>
            <a:r>
              <a:rPr lang="es-ES" i="1" dirty="0" err="1"/>
              <a:t>packet</a:t>
            </a:r>
            <a:r>
              <a:rPr lang="es-ES" i="1" dirty="0"/>
              <a:t> </a:t>
            </a:r>
            <a:r>
              <a:rPr lang="es-ES" i="1" dirty="0" err="1"/>
              <a:t>filters</a:t>
            </a:r>
            <a:r>
              <a:rPr lang="es-ES" i="1" dirty="0"/>
              <a:t> - filtrado de paquetes</a:t>
            </a:r>
            <a:endParaRPr lang="es-ES" dirty="0"/>
          </a:p>
        </p:txBody>
      </p:sp>
      <p:sp>
        <p:nvSpPr>
          <p:cNvPr id="3" name="2 Marcador de contenido"/>
          <p:cNvSpPr>
            <a:spLocks noGrp="1"/>
          </p:cNvSpPr>
          <p:nvPr>
            <p:ph idx="1"/>
          </p:nvPr>
        </p:nvSpPr>
        <p:spPr/>
        <p:txBody>
          <a:bodyPr>
            <a:normAutofit/>
          </a:bodyPr>
          <a:lstStyle/>
          <a:p>
            <a:r>
              <a:rPr lang="es-ES" sz="1800" dirty="0" smtClean="0"/>
              <a:t> </a:t>
            </a:r>
            <a:r>
              <a:rPr lang="es-ES" sz="1800" dirty="0"/>
              <a:t>La dirección de origen desde donde, supuestamente, viene el </a:t>
            </a:r>
            <a:r>
              <a:rPr lang="es-ES" sz="1800" dirty="0" smtClean="0"/>
              <a:t>paquete.</a:t>
            </a:r>
            <a:endParaRPr lang="es-ES" sz="1800" dirty="0"/>
          </a:p>
          <a:p>
            <a:r>
              <a:rPr lang="es-ES" sz="1800" dirty="0" smtClean="0"/>
              <a:t>La </a:t>
            </a:r>
            <a:r>
              <a:rPr lang="es-ES" sz="1800" dirty="0"/>
              <a:t>dirección del host de destino del </a:t>
            </a:r>
            <a:r>
              <a:rPr lang="es-ES" sz="1800" dirty="0" smtClean="0"/>
              <a:t>paquete.</a:t>
            </a:r>
            <a:endParaRPr lang="es-ES" sz="1800" dirty="0"/>
          </a:p>
          <a:p>
            <a:r>
              <a:rPr lang="es-ES" sz="1800" dirty="0" smtClean="0"/>
              <a:t>El </a:t>
            </a:r>
            <a:r>
              <a:rPr lang="es-ES" sz="1800" dirty="0"/>
              <a:t>protocolo específico que está </a:t>
            </a:r>
            <a:r>
              <a:rPr lang="es-ES" sz="1800" dirty="0" smtClean="0"/>
              <a:t>usando para la comunicación, frecuentemente Ethernet o IP aunque </a:t>
            </a:r>
            <a:r>
              <a:rPr lang="es-ES" sz="1800" dirty="0" err="1" smtClean="0"/>
              <a:t>existeniendo</a:t>
            </a:r>
            <a:r>
              <a:rPr lang="es-ES" sz="1800" dirty="0" smtClean="0"/>
              <a:t> cortafuegos </a:t>
            </a:r>
            <a:r>
              <a:rPr lang="es-ES" sz="1800" dirty="0"/>
              <a:t>capas </a:t>
            </a:r>
            <a:r>
              <a:rPr lang="es-ES" sz="1800" dirty="0" smtClean="0"/>
              <a:t>de desenvolverse </a:t>
            </a:r>
            <a:r>
              <a:rPr lang="es-ES" sz="1800" dirty="0"/>
              <a:t>con otros protocolos como IPX, </a:t>
            </a:r>
            <a:r>
              <a:rPr lang="es-ES" sz="1800" dirty="0" err="1"/>
              <a:t>NetBios</a:t>
            </a:r>
            <a:r>
              <a:rPr lang="es-ES" sz="1800" dirty="0"/>
              <a:t>, </a:t>
            </a:r>
            <a:r>
              <a:rPr lang="es-ES" sz="1800" dirty="0" err="1"/>
              <a:t>etc</a:t>
            </a:r>
            <a:r>
              <a:rPr lang="es-ES" sz="1800" dirty="0"/>
              <a:t> (capas 2 y 3</a:t>
            </a:r>
            <a:r>
              <a:rPr lang="es-ES" sz="1800" dirty="0" smtClean="0"/>
              <a:t>).</a:t>
            </a:r>
          </a:p>
          <a:p>
            <a:r>
              <a:rPr lang="es-ES" sz="1800" dirty="0" smtClean="0"/>
              <a:t>El </a:t>
            </a:r>
            <a:r>
              <a:rPr lang="es-ES" sz="1800" dirty="0"/>
              <a:t>tipo de tráfico: TCP, UDP o ICMP (capas 3 y 4).</a:t>
            </a:r>
          </a:p>
          <a:p>
            <a:r>
              <a:rPr lang="es-ES" sz="1800" dirty="0" smtClean="0"/>
              <a:t>Los puertos </a:t>
            </a:r>
            <a:r>
              <a:rPr lang="es-ES" sz="1800" dirty="0"/>
              <a:t>de origen y destino de la sesión (capa 4).</a:t>
            </a:r>
          </a:p>
        </p:txBody>
      </p:sp>
      <p:pic>
        <p:nvPicPr>
          <p:cNvPr id="2051" name="Picture 3"/>
          <p:cNvPicPr>
            <a:picLocks noChangeAspect="1" noChangeArrowheads="1"/>
          </p:cNvPicPr>
          <p:nvPr/>
        </p:nvPicPr>
        <p:blipFill>
          <a:blip r:embed="rId2" cstate="print"/>
          <a:srcRect/>
          <a:stretch>
            <a:fillRect/>
          </a:stretch>
        </p:blipFill>
        <p:spPr bwMode="auto">
          <a:xfrm>
            <a:off x="1571604" y="4071942"/>
            <a:ext cx="5686425" cy="1971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a:t>Primera generación: </a:t>
            </a:r>
            <a:r>
              <a:rPr lang="es-ES" i="1" dirty="0" err="1"/>
              <a:t>packet</a:t>
            </a:r>
            <a:r>
              <a:rPr lang="es-ES" i="1" dirty="0"/>
              <a:t> </a:t>
            </a:r>
            <a:r>
              <a:rPr lang="es-ES" i="1" dirty="0" err="1"/>
              <a:t>filters</a:t>
            </a:r>
            <a:r>
              <a:rPr lang="es-ES" i="1" dirty="0"/>
              <a:t> - filtrado de paquetes</a:t>
            </a:r>
            <a:endParaRPr lang="es-ES" dirty="0"/>
          </a:p>
        </p:txBody>
      </p:sp>
      <p:sp>
        <p:nvSpPr>
          <p:cNvPr id="3" name="2 Marcador de contenido"/>
          <p:cNvSpPr>
            <a:spLocks noGrp="1"/>
          </p:cNvSpPr>
          <p:nvPr>
            <p:ph idx="1"/>
          </p:nvPr>
        </p:nvSpPr>
        <p:spPr>
          <a:xfrm>
            <a:off x="457200" y="1600201"/>
            <a:ext cx="8329642" cy="328601"/>
          </a:xfrm>
        </p:spPr>
        <p:txBody>
          <a:bodyPr>
            <a:normAutofit lnSpcReduction="10000"/>
          </a:bodyPr>
          <a:lstStyle/>
          <a:p>
            <a:pPr algn="ctr">
              <a:buNone/>
            </a:pPr>
            <a:r>
              <a:rPr lang="es-ES" sz="1600" b="1" dirty="0"/>
              <a:t>Ejemplo de Lista de Reglas de un Cortafuegos por Filtrado de </a:t>
            </a:r>
            <a:r>
              <a:rPr lang="es-ES" sz="1600" b="1" dirty="0" smtClean="0"/>
              <a:t>Paquetes</a:t>
            </a:r>
            <a:r>
              <a:rPr lang="es-ES" sz="1600" dirty="0" smtClean="0"/>
              <a:t>.</a:t>
            </a:r>
            <a:endParaRPr lang="es-ES" sz="1600" dirty="0"/>
          </a:p>
        </p:txBody>
      </p:sp>
      <p:pic>
        <p:nvPicPr>
          <p:cNvPr id="3074" name="Picture 2"/>
          <p:cNvPicPr>
            <a:picLocks noChangeAspect="1" noChangeArrowheads="1"/>
          </p:cNvPicPr>
          <p:nvPr/>
        </p:nvPicPr>
        <p:blipFill>
          <a:blip r:embed="rId2" cstate="print"/>
          <a:srcRect/>
          <a:stretch>
            <a:fillRect/>
          </a:stretch>
        </p:blipFill>
        <p:spPr bwMode="auto">
          <a:xfrm>
            <a:off x="1071538" y="1928802"/>
            <a:ext cx="7274838" cy="4071966"/>
          </a:xfrm>
          <a:prstGeom prst="rect">
            <a:avLst/>
          </a:prstGeom>
          <a:noFill/>
          <a:ln w="9525">
            <a:noFill/>
            <a:miter lim="800000"/>
            <a:headEnd/>
            <a:tailEnd/>
          </a:ln>
          <a:effectLst/>
        </p:spPr>
      </p:pic>
      <p:sp>
        <p:nvSpPr>
          <p:cNvPr id="6" name="2 Marcador de contenido"/>
          <p:cNvSpPr txBox="1">
            <a:spLocks/>
          </p:cNvSpPr>
          <p:nvPr/>
        </p:nvSpPr>
        <p:spPr>
          <a:xfrm>
            <a:off x="500034" y="6072206"/>
            <a:ext cx="8358246" cy="785794"/>
          </a:xfrm>
          <a:prstGeom prst="rect">
            <a:avLst/>
          </a:prstGeom>
        </p:spPr>
        <p:txBody>
          <a:bodyPr vert="horz" lIns="91440" tIns="45720" rIns="91440" bIns="45720" rtlCol="0">
            <a:normAutofit/>
          </a:bodyPr>
          <a:lstStyle/>
          <a:p>
            <a:pPr algn="ctr"/>
            <a:r>
              <a:rPr lang="es-ES" sz="1600" dirty="0" smtClean="0"/>
              <a:t>cortafuegos </a:t>
            </a:r>
            <a:r>
              <a:rPr lang="es-ES" sz="1600" dirty="0"/>
              <a:t>posee la dirección IP 192.168.1.1:</a:t>
            </a:r>
            <a:endParaRPr kumimoji="0" lang="es-ES" sz="1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a:t>Primera generación: </a:t>
            </a:r>
            <a:r>
              <a:rPr lang="es-ES" i="1" dirty="0" err="1"/>
              <a:t>packet</a:t>
            </a:r>
            <a:r>
              <a:rPr lang="es-ES" i="1" dirty="0"/>
              <a:t> </a:t>
            </a:r>
            <a:r>
              <a:rPr lang="es-ES" i="1" dirty="0" err="1"/>
              <a:t>filters</a:t>
            </a:r>
            <a:r>
              <a:rPr lang="es-ES" i="1" dirty="0"/>
              <a:t> - filtrado de paquetes</a:t>
            </a:r>
            <a:endParaRPr lang="es-ES" dirty="0"/>
          </a:p>
        </p:txBody>
      </p:sp>
      <p:sp>
        <p:nvSpPr>
          <p:cNvPr id="3" name="2 Marcador de contenido"/>
          <p:cNvSpPr>
            <a:spLocks noGrp="1"/>
          </p:cNvSpPr>
          <p:nvPr>
            <p:ph idx="1"/>
          </p:nvPr>
        </p:nvSpPr>
        <p:spPr>
          <a:xfrm>
            <a:off x="457200" y="1600200"/>
            <a:ext cx="8229600" cy="4829196"/>
          </a:xfrm>
        </p:spPr>
        <p:txBody>
          <a:bodyPr>
            <a:normAutofit fontScale="70000" lnSpcReduction="20000"/>
          </a:bodyPr>
          <a:lstStyle/>
          <a:p>
            <a:pPr>
              <a:buNone/>
            </a:pPr>
            <a:endParaRPr lang="es-ES" sz="2400" b="1" dirty="0" smtClean="0"/>
          </a:p>
          <a:p>
            <a:pPr>
              <a:buNone/>
            </a:pPr>
            <a:r>
              <a:rPr lang="es-ES" sz="2400" b="1" dirty="0" smtClean="0"/>
              <a:t>Ventajas</a:t>
            </a:r>
          </a:p>
          <a:p>
            <a:r>
              <a:rPr lang="es-ES" sz="2400" dirty="0" smtClean="0"/>
              <a:t>Rapidez, transparencia y flexibilidad.</a:t>
            </a:r>
          </a:p>
          <a:p>
            <a:endParaRPr lang="es-ES" sz="2400" dirty="0" smtClean="0"/>
          </a:p>
          <a:p>
            <a:r>
              <a:rPr lang="es-ES" sz="2400" dirty="0" smtClean="0"/>
              <a:t> Alto rendimiento ,escalabilidad  y muy bajo costo.</a:t>
            </a:r>
          </a:p>
          <a:p>
            <a:endParaRPr lang="es-ES" sz="2400" dirty="0" smtClean="0"/>
          </a:p>
          <a:p>
            <a:r>
              <a:rPr lang="es-ES" sz="2400" dirty="0" smtClean="0"/>
              <a:t>Son muy útiles para bloquear la mayoría de los ataques de Denegación de Servicio, por lo que  se siguen implementando como servicios integrados en algunos </a:t>
            </a:r>
            <a:r>
              <a:rPr lang="es-ES" sz="2400" dirty="0" err="1" smtClean="0"/>
              <a:t>routers</a:t>
            </a:r>
            <a:r>
              <a:rPr lang="es-ES" sz="2400" dirty="0" smtClean="0"/>
              <a:t> y dispositivos hardware.</a:t>
            </a:r>
          </a:p>
          <a:p>
            <a:endParaRPr lang="es-ES" sz="2400" b="1" dirty="0" smtClean="0"/>
          </a:p>
          <a:p>
            <a:pPr>
              <a:buNone/>
            </a:pPr>
            <a:r>
              <a:rPr lang="es-ES" sz="2400" b="1" dirty="0" smtClean="0"/>
              <a:t>Desventajas</a:t>
            </a:r>
            <a:r>
              <a:rPr lang="es-ES" sz="2400" i="1" dirty="0" smtClean="0"/>
              <a:t> </a:t>
            </a:r>
            <a:endParaRPr lang="es-ES" sz="2400" dirty="0" smtClean="0"/>
          </a:p>
          <a:p>
            <a:r>
              <a:rPr lang="es-ES" sz="2400" i="1" dirty="0" smtClean="0"/>
              <a:t> N</a:t>
            </a:r>
            <a:r>
              <a:rPr lang="es-ES" sz="2400" dirty="0" smtClean="0"/>
              <a:t>o pueden prevenir contra ataques que exploten vulnerabilidades específicas de determinadas aplicaciones, puesto que no examinan las capas altas del modelo OSI. </a:t>
            </a:r>
          </a:p>
          <a:p>
            <a:pPr>
              <a:buNone/>
            </a:pPr>
            <a:r>
              <a:rPr lang="es-ES" sz="2400" dirty="0" smtClean="0"/>
              <a:t> </a:t>
            </a:r>
          </a:p>
          <a:p>
            <a:r>
              <a:rPr lang="es-ES" sz="2400" dirty="0" smtClean="0"/>
              <a:t>La complejidad en la construcción de reglas hace que deban de ser configurados por expertos conocedores el protocolo y que sean muy susceptibles a los errores.</a:t>
            </a:r>
          </a:p>
          <a:p>
            <a:pPr>
              <a:buNone/>
            </a:pPr>
            <a:endParaRPr lang="es-ES" sz="2400" b="1" dirty="0" smtClean="0"/>
          </a:p>
          <a:p>
            <a:r>
              <a:rPr lang="es-ES" sz="2400" dirty="0" smtClean="0"/>
              <a:t>Son vulnerables a técnicas de </a:t>
            </a:r>
            <a:r>
              <a:rPr lang="es-ES" sz="2400" i="1" dirty="0" err="1" smtClean="0"/>
              <a:t>spoofing</a:t>
            </a:r>
            <a:r>
              <a:rPr lang="es-ES" sz="2400" i="1" dirty="0" smtClean="0"/>
              <a:t>.</a:t>
            </a:r>
            <a:endParaRPr lang="es-ES" sz="2400" dirty="0" smtClean="0"/>
          </a:p>
          <a:p>
            <a:pPr>
              <a:buNone/>
            </a:pPr>
            <a:endParaRPr lang="es-E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ES" i="1" dirty="0"/>
              <a:t>Segunda generación: "</a:t>
            </a:r>
            <a:r>
              <a:rPr lang="es-ES" i="1" dirty="0" err="1"/>
              <a:t>stateful</a:t>
            </a:r>
            <a:r>
              <a:rPr lang="es-ES" i="1" dirty="0"/>
              <a:t>" </a:t>
            </a:r>
            <a:r>
              <a:rPr lang="es-ES" i="1" dirty="0" err="1"/>
              <a:t>filters</a:t>
            </a:r>
            <a:r>
              <a:rPr lang="es-ES" i="1" dirty="0"/>
              <a:t> - cortafuegos de estado</a:t>
            </a:r>
            <a:endParaRPr lang="es-ES" dirty="0"/>
          </a:p>
        </p:txBody>
      </p:sp>
      <p:sp>
        <p:nvSpPr>
          <p:cNvPr id="3" name="2 Marcador de contenido"/>
          <p:cNvSpPr>
            <a:spLocks noGrp="1"/>
          </p:cNvSpPr>
          <p:nvPr>
            <p:ph idx="1"/>
          </p:nvPr>
        </p:nvSpPr>
        <p:spPr>
          <a:xfrm>
            <a:off x="500034" y="2143116"/>
            <a:ext cx="8229600" cy="3328998"/>
          </a:xfrm>
        </p:spPr>
        <p:txBody>
          <a:bodyPr>
            <a:normAutofit/>
          </a:bodyPr>
          <a:lstStyle/>
          <a:p>
            <a:pPr>
              <a:buNone/>
            </a:pPr>
            <a:r>
              <a:rPr lang="es-ES" sz="2000" dirty="0" smtClean="0"/>
              <a:t>     Durante </a:t>
            </a:r>
            <a:r>
              <a:rPr lang="es-ES" sz="2000" dirty="0"/>
              <a:t>1989 y 1990 se desarrolló la segunda generación de servidores </a:t>
            </a:r>
            <a:r>
              <a:rPr lang="es-ES" sz="2000" dirty="0" smtClean="0"/>
              <a:t>de seguridad</a:t>
            </a:r>
            <a:r>
              <a:rPr lang="es-ES" sz="2000" dirty="0"/>
              <a:t>. Esta versión tiene en cuenta la colocación de cada paquete </a:t>
            </a:r>
            <a:r>
              <a:rPr lang="es-ES" sz="2000" dirty="0" smtClean="0"/>
              <a:t>individual dentro </a:t>
            </a:r>
            <a:r>
              <a:rPr lang="es-ES" sz="2000" dirty="0"/>
              <a:t>de una serie de paquetes. Esta tecnología se conoce generalmente como </a:t>
            </a:r>
            <a:r>
              <a:rPr lang="es-ES" sz="2000" dirty="0" smtClean="0"/>
              <a:t>la inspección </a:t>
            </a:r>
            <a:r>
              <a:rPr lang="es-ES" sz="2000" dirty="0"/>
              <a:t>de estado de paquetes, ya que mantiene registros de </a:t>
            </a:r>
            <a:r>
              <a:rPr lang="es-ES" sz="2000" dirty="0" smtClean="0"/>
              <a:t>todas las conexiones </a:t>
            </a:r>
            <a:r>
              <a:rPr lang="es-ES" sz="2000" dirty="0"/>
              <a:t>que pasan por el cortafuegos, siendo capaz de determinar si </a:t>
            </a:r>
            <a:r>
              <a:rPr lang="es-ES" sz="2000" dirty="0" smtClean="0"/>
              <a:t>un paquete </a:t>
            </a:r>
            <a:r>
              <a:rPr lang="es-ES" sz="2000" dirty="0"/>
              <a:t>indica el inicio de una nueva conexión, es parte de </a:t>
            </a:r>
            <a:r>
              <a:rPr lang="es-ES" sz="2000" dirty="0" smtClean="0"/>
              <a:t>una existente</a:t>
            </a:r>
            <a:r>
              <a:rPr lang="es-ES" sz="2000" dirty="0"/>
              <a:t>, o es </a:t>
            </a:r>
            <a:r>
              <a:rPr lang="es-ES" sz="2000" dirty="0" smtClean="0"/>
              <a:t>un paquete </a:t>
            </a:r>
            <a:r>
              <a:rPr lang="es-ES" sz="2000" dirty="0"/>
              <a:t>erróneo. Este tipo de cortafuegos pueden ayudar a prevenir </a:t>
            </a:r>
            <a:r>
              <a:rPr lang="es-ES" sz="2000" dirty="0" smtClean="0"/>
              <a:t>ataques contra </a:t>
            </a:r>
            <a:r>
              <a:rPr lang="es-ES" sz="2000" dirty="0"/>
              <a:t>conexiones en curso o ciertos ataques de denegación de servicio.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ES" i="1" dirty="0"/>
              <a:t>Segunda generación: "</a:t>
            </a:r>
            <a:r>
              <a:rPr lang="es-ES" i="1" dirty="0" err="1"/>
              <a:t>stateful</a:t>
            </a:r>
            <a:r>
              <a:rPr lang="es-ES" i="1" dirty="0"/>
              <a:t>" </a:t>
            </a:r>
            <a:r>
              <a:rPr lang="es-ES" i="1" dirty="0" err="1"/>
              <a:t>filters</a:t>
            </a:r>
            <a:r>
              <a:rPr lang="es-ES" i="1" dirty="0"/>
              <a:t> - cortafuegos de estado</a:t>
            </a:r>
            <a:endParaRPr lang="es-ES" dirty="0"/>
          </a:p>
        </p:txBody>
      </p:sp>
      <p:sp>
        <p:nvSpPr>
          <p:cNvPr id="3" name="2 Marcador de contenido"/>
          <p:cNvSpPr>
            <a:spLocks noGrp="1"/>
          </p:cNvSpPr>
          <p:nvPr>
            <p:ph idx="1"/>
          </p:nvPr>
        </p:nvSpPr>
        <p:spPr>
          <a:xfrm>
            <a:off x="500034" y="1643050"/>
            <a:ext cx="8229600" cy="2857520"/>
          </a:xfrm>
        </p:spPr>
        <p:txBody>
          <a:bodyPr>
            <a:normAutofit fontScale="92500" lnSpcReduction="10000"/>
          </a:bodyPr>
          <a:lstStyle/>
          <a:p>
            <a:r>
              <a:rPr lang="es-ES" sz="1800" dirty="0"/>
              <a:t>Un identificador de sesión único asignado por el cortafuegos a cada </a:t>
            </a:r>
            <a:r>
              <a:rPr lang="es-ES" sz="1800" dirty="0" smtClean="0"/>
              <a:t>conexión establecida.</a:t>
            </a:r>
          </a:p>
          <a:p>
            <a:r>
              <a:rPr lang="es-ES" sz="1800" dirty="0"/>
              <a:t>El estado de la conexión: negociándose (</a:t>
            </a:r>
            <a:r>
              <a:rPr lang="es-ES" sz="1800" i="1" dirty="0" err="1"/>
              <a:t>handshake</a:t>
            </a:r>
            <a:r>
              <a:rPr lang="es-ES" sz="1800" i="1" dirty="0"/>
              <a:t>), establecida o cerrándose</a:t>
            </a:r>
            <a:r>
              <a:rPr lang="es-ES" sz="1800" i="1" dirty="0" smtClean="0"/>
              <a:t>. </a:t>
            </a:r>
            <a:r>
              <a:rPr lang="es-ES" sz="1800" dirty="0" smtClean="0"/>
              <a:t>(</a:t>
            </a:r>
            <a:r>
              <a:rPr lang="es-ES" sz="1800" dirty="0"/>
              <a:t>capa 4)</a:t>
            </a:r>
            <a:r>
              <a:rPr lang="es-ES" sz="1800" dirty="0" smtClean="0"/>
              <a:t> </a:t>
            </a:r>
          </a:p>
          <a:p>
            <a:r>
              <a:rPr lang="es-ES" sz="1800" dirty="0"/>
              <a:t>El número de secuencia del último paquete (capa 4</a:t>
            </a:r>
            <a:r>
              <a:rPr lang="es-ES" sz="1800" dirty="0" smtClean="0"/>
              <a:t>).</a:t>
            </a:r>
          </a:p>
          <a:p>
            <a:r>
              <a:rPr lang="es-ES" sz="1800" dirty="0"/>
              <a:t>La dirección IP origen de los datos (capa 3</a:t>
            </a:r>
            <a:r>
              <a:rPr lang="es-ES" sz="1800" dirty="0" smtClean="0"/>
              <a:t>).</a:t>
            </a:r>
          </a:p>
          <a:p>
            <a:r>
              <a:rPr lang="es-ES" sz="1800" dirty="0"/>
              <a:t>La dirección IP destino de los datos (capa 3</a:t>
            </a:r>
            <a:r>
              <a:rPr lang="es-ES" sz="1800" dirty="0" smtClean="0"/>
              <a:t>).</a:t>
            </a:r>
          </a:p>
          <a:p>
            <a:r>
              <a:rPr lang="es-ES" sz="1800" dirty="0"/>
              <a:t>La </a:t>
            </a:r>
            <a:r>
              <a:rPr lang="es-ES" sz="1800" dirty="0" err="1"/>
              <a:t>interfase</a:t>
            </a:r>
            <a:r>
              <a:rPr lang="es-ES" sz="1800" dirty="0"/>
              <a:t> física de red, si procede, a través de la que los paquetes </a:t>
            </a:r>
            <a:r>
              <a:rPr lang="es-ES" sz="1800" dirty="0" smtClean="0"/>
              <a:t>llegan</a:t>
            </a:r>
          </a:p>
          <a:p>
            <a:pPr>
              <a:buNone/>
            </a:pPr>
            <a:r>
              <a:rPr lang="es-ES" sz="1800" dirty="0" smtClean="0"/>
              <a:t>       capa </a:t>
            </a:r>
            <a:r>
              <a:rPr lang="es-ES" sz="1800" dirty="0"/>
              <a:t>1</a:t>
            </a:r>
            <a:r>
              <a:rPr lang="es-ES" sz="1800" dirty="0" smtClean="0"/>
              <a:t>).</a:t>
            </a:r>
          </a:p>
          <a:p>
            <a:r>
              <a:rPr lang="es-ES" sz="1800" dirty="0"/>
              <a:t>La </a:t>
            </a:r>
            <a:r>
              <a:rPr lang="es-ES" sz="1800" dirty="0" err="1"/>
              <a:t>interfase</a:t>
            </a:r>
            <a:r>
              <a:rPr lang="es-ES" sz="1800" dirty="0"/>
              <a:t> física de red, si procede, a través de la que los paquetes salen</a:t>
            </a:r>
          </a:p>
          <a:p>
            <a:r>
              <a:rPr lang="es-ES" sz="1800" dirty="0"/>
              <a:t>(capa 1).</a:t>
            </a:r>
            <a:r>
              <a:rPr lang="es-ES" sz="1800" dirty="0" smtClean="0"/>
              <a:t>    </a:t>
            </a:r>
            <a:endParaRPr lang="es-ES" sz="1800" dirty="0"/>
          </a:p>
        </p:txBody>
      </p:sp>
      <p:pic>
        <p:nvPicPr>
          <p:cNvPr id="4098" name="Picture 2"/>
          <p:cNvPicPr>
            <a:picLocks noChangeAspect="1" noChangeArrowheads="1"/>
          </p:cNvPicPr>
          <p:nvPr/>
        </p:nvPicPr>
        <p:blipFill>
          <a:blip r:embed="rId2" cstate="print"/>
          <a:srcRect/>
          <a:stretch>
            <a:fillRect/>
          </a:stretch>
        </p:blipFill>
        <p:spPr bwMode="auto">
          <a:xfrm>
            <a:off x="1500166" y="4429132"/>
            <a:ext cx="5572125" cy="1924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smtClean="0"/>
              <a:t>Segunda generación: "</a:t>
            </a:r>
            <a:r>
              <a:rPr lang="es-ES" i="1" dirty="0" err="1" smtClean="0"/>
              <a:t>stateful</a:t>
            </a:r>
            <a:r>
              <a:rPr lang="es-ES" i="1" dirty="0" smtClean="0"/>
              <a:t>" </a:t>
            </a:r>
            <a:r>
              <a:rPr lang="es-ES" i="1" dirty="0" err="1" smtClean="0"/>
              <a:t>filters</a:t>
            </a:r>
            <a:r>
              <a:rPr lang="es-ES" i="1" dirty="0" smtClean="0"/>
              <a:t> - cortafuegos de estado</a:t>
            </a:r>
            <a:endParaRPr lang="es-ES" dirty="0"/>
          </a:p>
        </p:txBody>
      </p:sp>
      <p:sp>
        <p:nvSpPr>
          <p:cNvPr id="3" name="2 Marcador de contenido"/>
          <p:cNvSpPr>
            <a:spLocks noGrp="1"/>
          </p:cNvSpPr>
          <p:nvPr>
            <p:ph idx="1"/>
          </p:nvPr>
        </p:nvSpPr>
        <p:spPr/>
        <p:txBody>
          <a:bodyPr>
            <a:normAutofit lnSpcReduction="10000"/>
          </a:bodyPr>
          <a:lstStyle/>
          <a:p>
            <a:pPr>
              <a:buNone/>
            </a:pPr>
            <a:r>
              <a:rPr lang="es-ES" sz="2400" b="1" dirty="0" smtClean="0"/>
              <a:t>Ventajas</a:t>
            </a:r>
          </a:p>
          <a:p>
            <a:r>
              <a:rPr lang="es-ES" sz="2400" dirty="0" smtClean="0"/>
              <a:t>Velocidad de filtrado</a:t>
            </a:r>
          </a:p>
          <a:p>
            <a:r>
              <a:rPr lang="es-ES" sz="2400" dirty="0" smtClean="0"/>
              <a:t>la solidez de sus principios de cara a establecer una política de seguridad </a:t>
            </a:r>
          </a:p>
          <a:p>
            <a:r>
              <a:rPr lang="es-ES" sz="2400" dirty="0" smtClean="0"/>
              <a:t>Esquema de traslación de direcciones.</a:t>
            </a:r>
          </a:p>
          <a:p>
            <a:pPr>
              <a:buNone/>
            </a:pPr>
            <a:r>
              <a:rPr lang="es-ES" sz="2400" b="1" dirty="0" smtClean="0"/>
              <a:t>Desventajas</a:t>
            </a:r>
          </a:p>
          <a:p>
            <a:pPr lvl="0"/>
            <a:r>
              <a:rPr lang="es-ES" sz="2400" dirty="0" smtClean="0"/>
              <a:t>Limitación estrictamente al escrutinio del protocolo TCP. </a:t>
            </a:r>
          </a:p>
          <a:p>
            <a:pPr lvl="0"/>
            <a:r>
              <a:rPr lang="es-ES" sz="2400" dirty="0" smtClean="0"/>
              <a:t>Imposibilidad de chequear protocolos de niveles altos. </a:t>
            </a:r>
          </a:p>
          <a:p>
            <a:pPr lvl="0"/>
            <a:r>
              <a:rPr lang="es-ES" sz="2400" dirty="0" smtClean="0"/>
              <a:t>Limitaciones a la hora de llevar un registro de sucesos. </a:t>
            </a:r>
          </a:p>
          <a:p>
            <a:r>
              <a:rPr lang="es-ES" sz="2400" dirty="0" smtClean="0"/>
              <a:t>Imposibilidad de implementar algunos servicios de valor añadido.</a:t>
            </a:r>
            <a:endParaRPr lang="es-ES"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ES" i="1" dirty="0"/>
              <a:t>Tercera generación: </a:t>
            </a:r>
            <a:r>
              <a:rPr lang="es-ES" i="1" dirty="0" err="1"/>
              <a:t>application</a:t>
            </a:r>
            <a:r>
              <a:rPr lang="es-ES" i="1" dirty="0"/>
              <a:t> </a:t>
            </a:r>
            <a:r>
              <a:rPr lang="es-ES" i="1" dirty="0" err="1"/>
              <a:t>layer</a:t>
            </a:r>
            <a:r>
              <a:rPr lang="es-ES" i="1" dirty="0"/>
              <a:t> - cortafuegos de aplicación</a:t>
            </a:r>
            <a:endParaRPr lang="es-ES" dirty="0"/>
          </a:p>
        </p:txBody>
      </p:sp>
      <p:sp>
        <p:nvSpPr>
          <p:cNvPr id="6" name="5 CuadroTexto"/>
          <p:cNvSpPr txBox="1"/>
          <p:nvPr/>
        </p:nvSpPr>
        <p:spPr>
          <a:xfrm>
            <a:off x="571472" y="1714488"/>
            <a:ext cx="7929618" cy="3693319"/>
          </a:xfrm>
          <a:prstGeom prst="rect">
            <a:avLst/>
          </a:prstGeom>
          <a:noFill/>
        </p:spPr>
        <p:txBody>
          <a:bodyPr wrap="square" rtlCol="0">
            <a:spAutoFit/>
          </a:bodyPr>
          <a:lstStyle/>
          <a:p>
            <a:r>
              <a:rPr lang="es-ES" dirty="0"/>
              <a:t>Actúa sobre la capa de aplicación del modelo OSI, entendiendo ciertas aplicaciones y protocolos (</a:t>
            </a:r>
            <a:r>
              <a:rPr lang="es-ES" dirty="0" smtClean="0"/>
              <a:t>por ejemplo</a:t>
            </a:r>
            <a:r>
              <a:rPr lang="es-ES" dirty="0"/>
              <a:t>: protocolo de transferencia de ficheros, DNS </a:t>
            </a:r>
            <a:r>
              <a:rPr lang="es-ES" dirty="0" smtClean="0"/>
              <a:t>o navegación </a:t>
            </a:r>
            <a:r>
              <a:rPr lang="es-ES" dirty="0"/>
              <a:t>web), y permite detectar si </a:t>
            </a:r>
            <a:r>
              <a:rPr lang="es-ES" dirty="0" err="1" smtClean="0"/>
              <a:t>unprotocolo</a:t>
            </a:r>
            <a:r>
              <a:rPr lang="es-ES" dirty="0" smtClean="0"/>
              <a:t> </a:t>
            </a:r>
            <a:r>
              <a:rPr lang="es-ES" dirty="0"/>
              <a:t>no deseado se coló a través de un puerto no estándar o si se está abusando de un protocolo </a:t>
            </a:r>
            <a:r>
              <a:rPr lang="es-ES" dirty="0" smtClean="0"/>
              <a:t>de forma </a:t>
            </a:r>
            <a:r>
              <a:rPr lang="es-ES" dirty="0"/>
              <a:t>perjudicial.</a:t>
            </a:r>
          </a:p>
          <a:p>
            <a:r>
              <a:rPr lang="es-ES" dirty="0"/>
              <a:t>Un cortafuegos de aplicación es mucho más seguro y fiable cuando se compara con un cortafuegos </a:t>
            </a:r>
            <a:r>
              <a:rPr lang="es-ES" dirty="0" smtClean="0"/>
              <a:t>de filtrado </a:t>
            </a:r>
            <a:r>
              <a:rPr lang="es-ES" dirty="0"/>
              <a:t>de paquetes, ya que repercute en las siete capas del modelo OSI. En esencia es similar a </a:t>
            </a:r>
            <a:r>
              <a:rPr lang="es-ES" dirty="0" smtClean="0"/>
              <a:t>un cortafuegos </a:t>
            </a:r>
            <a:r>
              <a:rPr lang="es-ES" dirty="0"/>
              <a:t>de filtrado de paquetes, con la diferencia de que también podemos filtrar el contenido </a:t>
            </a:r>
            <a:r>
              <a:rPr lang="es-ES" dirty="0" smtClean="0"/>
              <a:t>del paquete</a:t>
            </a:r>
            <a:r>
              <a:rPr lang="es-ES" dirty="0"/>
              <a:t>.</a:t>
            </a:r>
          </a:p>
          <a:p>
            <a:r>
              <a:rPr lang="es-ES" dirty="0"/>
              <a:t>Un cortafuegos de aplicación puede filtrar protocolos de capas superiores tales como FTP, TELNET, </a:t>
            </a:r>
            <a:r>
              <a:rPr lang="es-ES" dirty="0" smtClean="0"/>
              <a:t>DNS, DHCP</a:t>
            </a:r>
            <a:r>
              <a:rPr lang="es-ES" dirty="0"/>
              <a:t>, HTTP, TCP, UDP y TFTP. Por ejemplo, si </a:t>
            </a:r>
            <a:r>
              <a:rPr lang="es-ES" dirty="0" smtClean="0"/>
              <a:t>una organización </a:t>
            </a:r>
            <a:r>
              <a:rPr lang="es-ES" dirty="0"/>
              <a:t>quiere bloquear toda la </a:t>
            </a:r>
            <a:r>
              <a:rPr lang="es-ES" dirty="0" smtClean="0"/>
              <a:t>información relacionada </a:t>
            </a:r>
            <a:r>
              <a:rPr lang="es-ES" dirty="0"/>
              <a:t>con una palabra en concreto, puede habilitarse el filtrado de contenido para bloquear </a:t>
            </a:r>
            <a:r>
              <a:rPr lang="es-ES" dirty="0" smtClean="0"/>
              <a:t>esa palabra </a:t>
            </a:r>
            <a:r>
              <a:rPr lang="es-ES" dirty="0"/>
              <a:t>en particular.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fontScale="90000"/>
          </a:bodyPr>
          <a:lstStyle/>
          <a:p>
            <a:r>
              <a:rPr lang="es-ES" i="1" dirty="0"/>
              <a:t>Tercera generación: </a:t>
            </a:r>
            <a:r>
              <a:rPr lang="es-ES" i="1" dirty="0" err="1"/>
              <a:t>application</a:t>
            </a:r>
            <a:r>
              <a:rPr lang="es-ES" i="1" dirty="0"/>
              <a:t> </a:t>
            </a:r>
            <a:r>
              <a:rPr lang="es-ES" i="1" dirty="0" err="1"/>
              <a:t>layer</a:t>
            </a:r>
            <a:r>
              <a:rPr lang="es-ES" i="1" dirty="0"/>
              <a:t> - cortafuegos de aplicación</a:t>
            </a:r>
            <a:endParaRPr lang="es-ES" dirty="0"/>
          </a:p>
        </p:txBody>
      </p:sp>
      <p:pic>
        <p:nvPicPr>
          <p:cNvPr id="5122" name="Picture 2"/>
          <p:cNvPicPr>
            <a:picLocks noChangeAspect="1" noChangeArrowheads="1"/>
          </p:cNvPicPr>
          <p:nvPr/>
        </p:nvPicPr>
        <p:blipFill>
          <a:blip r:embed="rId2" cstate="print"/>
          <a:srcRect/>
          <a:stretch>
            <a:fillRect/>
          </a:stretch>
        </p:blipFill>
        <p:spPr bwMode="auto">
          <a:xfrm>
            <a:off x="2285984" y="1714488"/>
            <a:ext cx="4667250" cy="434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smtClean="0"/>
              <a:t>Tercera generación: </a:t>
            </a:r>
            <a:r>
              <a:rPr lang="es-ES" i="1" dirty="0" err="1" smtClean="0"/>
              <a:t>application</a:t>
            </a:r>
            <a:r>
              <a:rPr lang="es-ES" i="1" dirty="0" smtClean="0"/>
              <a:t> </a:t>
            </a:r>
            <a:r>
              <a:rPr lang="es-ES" i="1" dirty="0" err="1" smtClean="0"/>
              <a:t>layer</a:t>
            </a:r>
            <a:r>
              <a:rPr lang="es-ES" i="1" dirty="0" smtClean="0"/>
              <a:t> - cortafuegos de aplicación</a:t>
            </a:r>
            <a:endParaRPr lang="es-ES" dirty="0"/>
          </a:p>
        </p:txBody>
      </p:sp>
      <p:sp>
        <p:nvSpPr>
          <p:cNvPr id="3" name="2 Marcador de contenido"/>
          <p:cNvSpPr>
            <a:spLocks noGrp="1"/>
          </p:cNvSpPr>
          <p:nvPr>
            <p:ph idx="1"/>
          </p:nvPr>
        </p:nvSpPr>
        <p:spPr/>
        <p:txBody>
          <a:bodyPr>
            <a:normAutofit fontScale="25000" lnSpcReduction="20000"/>
          </a:bodyPr>
          <a:lstStyle/>
          <a:p>
            <a:pPr>
              <a:buNone/>
            </a:pPr>
            <a:r>
              <a:rPr lang="es-ES" sz="7200" b="1" dirty="0" smtClean="0"/>
              <a:t>Ventajas</a:t>
            </a:r>
          </a:p>
          <a:p>
            <a:r>
              <a:rPr lang="es-ES" sz="7200" dirty="0" smtClean="0"/>
              <a:t>Detallados registros de tráfico (ya que pueden examinar la totalidad del paquete de datos).</a:t>
            </a:r>
          </a:p>
          <a:p>
            <a:r>
              <a:rPr lang="es-ES" sz="7200" dirty="0" smtClean="0"/>
              <a:t>Servicio de autenticación de cara a seguridad de red.</a:t>
            </a:r>
          </a:p>
          <a:p>
            <a:r>
              <a:rPr lang="es-ES" sz="7200" dirty="0" smtClean="0"/>
              <a:t>Casi nula vulnerabilidad que presentan ante ataques de suplantación (</a:t>
            </a:r>
            <a:r>
              <a:rPr lang="es-ES" sz="7200" i="1" dirty="0" err="1" smtClean="0"/>
              <a:t>spoofing</a:t>
            </a:r>
            <a:r>
              <a:rPr lang="es-ES" sz="7200" dirty="0" smtClean="0"/>
              <a:t>),</a:t>
            </a:r>
          </a:p>
          <a:p>
            <a:r>
              <a:rPr lang="es-ES" sz="7200" dirty="0" smtClean="0"/>
              <a:t>Aislamiento de red.</a:t>
            </a:r>
          </a:p>
          <a:p>
            <a:r>
              <a:rPr lang="es-ES" sz="7200" dirty="0" smtClean="0"/>
              <a:t>Comprensión  a alto nivel de los protocolos que inspeccionan </a:t>
            </a:r>
          </a:p>
          <a:p>
            <a:r>
              <a:rPr lang="es-ES" sz="7200" dirty="0" smtClean="0"/>
              <a:t>Servicios añadidos, como caché y filtro de </a:t>
            </a:r>
            <a:r>
              <a:rPr lang="es-ES" sz="7200" dirty="0" err="1" smtClean="0"/>
              <a:t>URL’s</a:t>
            </a:r>
            <a:r>
              <a:rPr lang="es-ES" sz="7200" smtClean="0"/>
              <a:t>.</a:t>
            </a:r>
            <a:endParaRPr lang="es-ES" sz="7200" dirty="0" smtClean="0"/>
          </a:p>
          <a:p>
            <a:pPr>
              <a:buNone/>
            </a:pPr>
            <a:r>
              <a:rPr lang="es-ES" sz="7200" b="1" dirty="0" smtClean="0"/>
              <a:t>Desventajas</a:t>
            </a:r>
          </a:p>
          <a:p>
            <a:r>
              <a:rPr lang="es-ES" sz="7200" dirty="0" smtClean="0"/>
              <a:t>Menor velocidad de inspección frente a los otros modelos.</a:t>
            </a:r>
          </a:p>
          <a:p>
            <a:r>
              <a:rPr lang="es-ES" sz="7200" dirty="0" smtClean="0"/>
              <a:t>Servicios específicos para cada tipo distinto de tráfico.</a:t>
            </a:r>
          </a:p>
          <a:p>
            <a:r>
              <a:rPr lang="es-ES" sz="7200" dirty="0" smtClean="0"/>
              <a:t>Imposibilidad de ejecutar muchos otros servicios a la vez (puesto que escucha en los mismos puertos).</a:t>
            </a:r>
          </a:p>
          <a:p>
            <a:r>
              <a:rPr lang="es-ES" sz="7200" dirty="0" smtClean="0"/>
              <a:t>Imposibilidad de inspeccionar protocolos como UDP, RPC y otros servicios comunes.</a:t>
            </a:r>
          </a:p>
          <a:p>
            <a:r>
              <a:rPr lang="es-ES" sz="7200" dirty="0" smtClean="0"/>
              <a:t>Vulnerable ante ataques directos al sistema operativo sobre el que se suelen se ejecutar.</a:t>
            </a:r>
          </a:p>
          <a:p>
            <a:pPr>
              <a:buNone/>
            </a:pPr>
            <a:endParaRPr lang="es-ES" sz="2400" b="1" dirty="0" smtClean="0"/>
          </a:p>
          <a:p>
            <a:pPr>
              <a:buNone/>
            </a:pPr>
            <a:endParaRPr lang="es-ES" sz="24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s-ES" dirty="0" smtClean="0"/>
              <a:t>Posteriores</a:t>
            </a:r>
            <a:endParaRPr lang="es-ES" dirty="0"/>
          </a:p>
        </p:txBody>
      </p:sp>
      <p:sp>
        <p:nvSpPr>
          <p:cNvPr id="4" name="2 Marcador de contenido"/>
          <p:cNvSpPr txBox="1">
            <a:spLocks/>
          </p:cNvSpPr>
          <p:nvPr/>
        </p:nvSpPr>
        <p:spPr>
          <a:xfrm>
            <a:off x="457200" y="1600200"/>
            <a:ext cx="8229600"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4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609600" y="1752600"/>
            <a:ext cx="8229600" cy="4525963"/>
          </a:xfrm>
          <a:prstGeom prst="rect">
            <a:avLst/>
          </a:prstGeom>
        </p:spPr>
        <p:txBody>
          <a:bodyPr>
            <a:normAutofit fontScale="85000" lnSpcReduction="20000"/>
          </a:bodyPr>
          <a:lstStyle/>
          <a:p>
            <a:pPr marL="342900" lvl="0" indent="-342900" algn="ctr">
              <a:spcBef>
                <a:spcPct val="20000"/>
              </a:spcBef>
            </a:pPr>
            <a:r>
              <a:rPr lang="es-ES" sz="2400" b="1" dirty="0" smtClean="0"/>
              <a:t>Cortafuegos Híbridos</a:t>
            </a:r>
          </a:p>
          <a:p>
            <a:pPr marL="342900" lvl="0" indent="-342900" algn="ctr">
              <a:spcBef>
                <a:spcPct val="20000"/>
              </a:spcBef>
            </a:pPr>
            <a:endParaRPr lang="es-ES" sz="2400" b="1" dirty="0" smtClean="0"/>
          </a:p>
          <a:p>
            <a:pPr marL="342900" lvl="0" indent="-342900">
              <a:spcBef>
                <a:spcPct val="20000"/>
              </a:spcBef>
            </a:pPr>
            <a:r>
              <a:rPr lang="es-ES" sz="2400" b="1" dirty="0" smtClean="0"/>
              <a:t>1994-FireWall-1</a:t>
            </a:r>
          </a:p>
          <a:p>
            <a:pPr marL="342900" lvl="0" indent="-342900">
              <a:spcBef>
                <a:spcPct val="20000"/>
              </a:spcBef>
            </a:pPr>
            <a:endParaRPr lang="es-ES" sz="2400" b="1" dirty="0" smtClean="0"/>
          </a:p>
          <a:p>
            <a:pPr lvl="0">
              <a:buFont typeface="Arial" pitchFamily="34" charset="0"/>
              <a:buChar char="•"/>
            </a:pPr>
            <a:r>
              <a:rPr lang="es-ES" sz="2400" dirty="0" smtClean="0"/>
              <a:t> No se limita a la inspección de algunos datos de las cabeceras, sino que analiza información específica referente a todas las capas situadas por encima suyo, así como la información contenida en los datos del paquete.</a:t>
            </a:r>
          </a:p>
          <a:p>
            <a:r>
              <a:rPr lang="es-ES" sz="2400" dirty="0" smtClean="0"/>
              <a:t> </a:t>
            </a:r>
          </a:p>
          <a:p>
            <a:pPr lvl="0">
              <a:buFont typeface="Arial" pitchFamily="34" charset="0"/>
              <a:buChar char="•"/>
            </a:pPr>
            <a:r>
              <a:rPr lang="es-ES" sz="2400" dirty="0" smtClean="0"/>
              <a:t>Para protocolos sin estado (como UDP y RPC) crea y almacena datos de contexto sobre una conexión virtual.</a:t>
            </a:r>
          </a:p>
          <a:p>
            <a:r>
              <a:rPr lang="es-ES" sz="2400" dirty="0" smtClean="0"/>
              <a:t> </a:t>
            </a:r>
          </a:p>
          <a:p>
            <a:pPr lvl="0">
              <a:buFont typeface="Arial" pitchFamily="34" charset="0"/>
              <a:buChar char="•"/>
            </a:pPr>
            <a:r>
              <a:rPr lang="es-ES" sz="2400" dirty="0" smtClean="0"/>
              <a:t> Permitir ciertos comandos mientras que deshabilita otros para una determinada aplicación.</a:t>
            </a:r>
          </a:p>
          <a:p>
            <a:r>
              <a:rPr lang="es-ES" sz="2400" dirty="0" smtClean="0"/>
              <a:t> </a:t>
            </a:r>
          </a:p>
          <a:p>
            <a:pPr lvl="0">
              <a:buFont typeface="Arial" pitchFamily="34" charset="0"/>
              <a:buChar char="•"/>
            </a:pPr>
            <a:r>
              <a:rPr lang="es-ES" sz="2400" dirty="0" smtClean="0"/>
              <a:t> Posee, adicionalmente, módulos específicos para realizar inspecciones ‘a medida’ sobre cientos de aplicaciones, servicios y protocolos, tales como Oracle, My SQL, </a:t>
            </a:r>
            <a:r>
              <a:rPr lang="es-ES" sz="2400" dirty="0" err="1" smtClean="0"/>
              <a:t>RealAudio</a:t>
            </a:r>
            <a:r>
              <a:rPr lang="es-ES" sz="2400" dirty="0" smtClean="0"/>
              <a:t>, etc.</a:t>
            </a:r>
          </a:p>
          <a:p>
            <a:pPr marL="342900" lvl="0" indent="-342900">
              <a:spcBef>
                <a:spcPct val="20000"/>
              </a:spcBef>
            </a:pPr>
            <a:endParaRPr lang="es-ES" sz="2400" b="1" dirty="0" smtClean="0"/>
          </a:p>
          <a:p>
            <a:pPr marL="342900" lvl="0" indent="-342900">
              <a:spcBef>
                <a:spcPct val="20000"/>
              </a:spcBef>
              <a:buFont typeface="Arial" pitchFamily="34" charset="0"/>
              <a:buChar char="•"/>
            </a:pPr>
            <a:endParaRPr kumimoji="0" lang="es-ES" sz="24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Funcionamiento</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Asigna varias máquinas - hosts – privadas a una dirección IP expuesta públicamente.</a:t>
            </a:r>
          </a:p>
          <a:p>
            <a:r>
              <a:rPr lang="es-AR" dirty="0" smtClean="0"/>
              <a:t>Dirección privada a dirección publica.</a:t>
            </a:r>
          </a:p>
          <a:p>
            <a:r>
              <a:rPr lang="es-AR" dirty="0" smtClean="0"/>
              <a:t>Dirección IP modificada.</a:t>
            </a:r>
          </a:p>
          <a:p>
            <a:r>
              <a:rPr lang="es-AR" dirty="0" smtClean="0"/>
              <a:t>Tabla para saber donde deben regresar los paquetes de respuesta.</a:t>
            </a:r>
            <a:endParaRPr lang="es-A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Tipos de Firewall</a:t>
            </a:r>
            <a:endParaRPr lang="es-AR" dirty="0">
              <a:solidFill>
                <a:schemeClr val="bg1"/>
              </a:solidFill>
            </a:endParaRPr>
          </a:p>
        </p:txBody>
      </p:sp>
      <p:sp>
        <p:nvSpPr>
          <p:cNvPr id="4" name="3 Marcador de contenido"/>
          <p:cNvSpPr>
            <a:spLocks noGrp="1"/>
          </p:cNvSpPr>
          <p:nvPr>
            <p:ph idx="1"/>
          </p:nvPr>
        </p:nvSpPr>
        <p:spPr/>
        <p:txBody>
          <a:bodyPr/>
          <a:lstStyle/>
          <a:p>
            <a:r>
              <a:rPr lang="es-AR" dirty="0" smtClean="0"/>
              <a:t>Firewall de capa de red o de filtrado de paquetes.</a:t>
            </a:r>
          </a:p>
          <a:p>
            <a:r>
              <a:rPr lang="es-AR" dirty="0" smtClean="0"/>
              <a:t>Firewall de capa de aplicación.</a:t>
            </a:r>
          </a:p>
          <a:p>
            <a:r>
              <a:rPr lang="es-AR" dirty="0" smtClean="0"/>
              <a:t>Firewall personal.</a:t>
            </a:r>
            <a:endParaRPr lang="es-A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Firewall de capa de red</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Filtrado de paquetes IP.</a:t>
            </a:r>
          </a:p>
          <a:p>
            <a:r>
              <a:rPr lang="es-AR" dirty="0" smtClean="0"/>
              <a:t>Dirección IP origen, IP destino.</a:t>
            </a:r>
          </a:p>
          <a:p>
            <a:r>
              <a:rPr lang="es-AR" dirty="0" smtClean="0"/>
              <a:t>Permite filtrados según campos de nivel de transporte como el puerto origen y destino.</a:t>
            </a:r>
          </a:p>
          <a:p>
            <a:r>
              <a:rPr lang="es-AR" dirty="0" smtClean="0"/>
              <a:t>A nivel de enlace de datos como la dirección MAC(identificador de 48 bits que corresponde de forma única a una tarjeta o dispositivo de red).</a:t>
            </a:r>
            <a:endParaRPr lang="es-A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Firewall de capa de aplicación</a:t>
            </a:r>
            <a:endParaRPr lang="es-AR" dirty="0">
              <a:solidFill>
                <a:schemeClr val="bg1"/>
              </a:solidFill>
            </a:endParaRPr>
          </a:p>
        </p:txBody>
      </p:sp>
      <p:sp>
        <p:nvSpPr>
          <p:cNvPr id="3" name="2 Marcador de contenido"/>
          <p:cNvSpPr>
            <a:spLocks noGrp="1"/>
          </p:cNvSpPr>
          <p:nvPr>
            <p:ph idx="1"/>
          </p:nvPr>
        </p:nvSpPr>
        <p:spPr/>
        <p:txBody>
          <a:bodyPr>
            <a:normAutofit/>
          </a:bodyPr>
          <a:lstStyle/>
          <a:p>
            <a:r>
              <a:rPr lang="es-AR" dirty="0" smtClean="0"/>
              <a:t>Los filtrados se pueden adaptar a características propias de los protocolos.</a:t>
            </a:r>
          </a:p>
          <a:p>
            <a:pPr>
              <a:buNone/>
            </a:pPr>
            <a:r>
              <a:rPr lang="es-AR" dirty="0" smtClean="0"/>
              <a:t>    Ejemplo: si se trata de tráfico HTTP, se pueden realizar filtrados según la URL a la que se está queriendo acceder, e incluso puede aplicar reglas en función de los propios valores de los parámetros que aparezcan en un formulario web.</a:t>
            </a:r>
          </a:p>
          <a:p>
            <a:pPr>
              <a:buNone/>
            </a:pPr>
            <a:endParaRPr lang="es-AR" dirty="0" smtClean="0"/>
          </a:p>
          <a:p>
            <a:pPr>
              <a:buNone/>
            </a:pPr>
            <a:endParaRPr lang="es-AR"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Firewall Personal</a:t>
            </a:r>
            <a:endParaRPr lang="es-AR" dirty="0">
              <a:solidFill>
                <a:schemeClr val="bg1"/>
              </a:solidFill>
            </a:endParaRPr>
          </a:p>
        </p:txBody>
      </p:sp>
      <p:sp>
        <p:nvSpPr>
          <p:cNvPr id="3" name="2 Marcador de contenido"/>
          <p:cNvSpPr>
            <a:spLocks noGrp="1"/>
          </p:cNvSpPr>
          <p:nvPr>
            <p:ph idx="1"/>
          </p:nvPr>
        </p:nvSpPr>
        <p:spPr/>
        <p:txBody>
          <a:bodyPr>
            <a:normAutofit lnSpcReduction="10000"/>
          </a:bodyPr>
          <a:lstStyle/>
          <a:p>
            <a:r>
              <a:rPr lang="es-AR" dirty="0" smtClean="0"/>
              <a:t>Filtra las comunicaciones entre un ordenador y el resto de la red.</a:t>
            </a:r>
          </a:p>
          <a:p>
            <a:r>
              <a:rPr lang="es-AR" dirty="0" smtClean="0"/>
              <a:t>Funciona como un firewall de capa de aplicación.</a:t>
            </a:r>
          </a:p>
          <a:p>
            <a:r>
              <a:rPr lang="es-AR" dirty="0" smtClean="0"/>
              <a:t>Difiere de un firewall convencional porque protege solo el ordenador en el cual se encuentra instalado.</a:t>
            </a:r>
          </a:p>
          <a:p>
            <a:r>
              <a:rPr lang="es-AR" dirty="0" smtClean="0"/>
              <a:t>Bloquea conexiones que llegan </a:t>
            </a:r>
            <a:r>
              <a:rPr lang="es-AR" smtClean="0"/>
              <a:t>del exterior o </a:t>
            </a:r>
            <a:r>
              <a:rPr lang="es-AR" dirty="0" smtClean="0"/>
              <a:t>le pregunta al usuario que desea hacer.</a:t>
            </a:r>
            <a:endParaRPr lang="es-A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normAutofit fontScale="90000"/>
          </a:bodyPr>
          <a:lstStyle/>
          <a:p>
            <a:r>
              <a:rPr lang="es-AR" dirty="0" smtClean="0">
                <a:solidFill>
                  <a:schemeClr val="bg1"/>
                </a:solidFill>
              </a:rPr>
              <a:t>Comparación de Firewalls</a:t>
            </a:r>
            <a:br>
              <a:rPr lang="es-AR" dirty="0" smtClean="0">
                <a:solidFill>
                  <a:schemeClr val="bg1"/>
                </a:solidFill>
              </a:rPr>
            </a:br>
            <a:r>
              <a:rPr lang="es-AR" dirty="0" err="1" smtClean="0">
                <a:solidFill>
                  <a:srgbClr val="FF0000"/>
                </a:solidFill>
              </a:rPr>
              <a:t>features</a:t>
            </a:r>
            <a:r>
              <a:rPr lang="es-AR" dirty="0" smtClean="0">
                <a:solidFill>
                  <a:srgbClr val="FF0000"/>
                </a:solidFill>
              </a:rPr>
              <a:t> básicas de filtrado</a:t>
            </a:r>
            <a:endParaRPr lang="es-AR" dirty="0">
              <a:solidFill>
                <a:srgbClr val="FF0000"/>
              </a:solidFill>
            </a:endParaRPr>
          </a:p>
        </p:txBody>
      </p:sp>
      <p:graphicFrame>
        <p:nvGraphicFramePr>
          <p:cNvPr id="7" name="6 Marcador de contenido"/>
          <p:cNvGraphicFramePr>
            <a:graphicFrameLocks noChangeAspect="1"/>
          </p:cNvGraphicFramePr>
          <p:nvPr>
            <p:ph idx="1"/>
          </p:nvPr>
        </p:nvGraphicFramePr>
        <p:xfrm>
          <a:off x="1524000" y="3086100"/>
          <a:ext cx="6096000" cy="1552575"/>
        </p:xfrm>
        <a:graphic>
          <a:graphicData uri="http://schemas.openxmlformats.org/presentationml/2006/ole">
            <p:oleObj spid="_x0000_s1027" name="Hoja de cálculo" r:id="rId3" imgW="1533441" imgH="390457" progId="Excel.Sheet.12">
              <p:embed/>
            </p:oleObj>
          </a:graphicData>
        </a:graphic>
      </p:graphicFrame>
      <p:graphicFrame>
        <p:nvGraphicFramePr>
          <p:cNvPr id="8" name="7 Tabla"/>
          <p:cNvGraphicFramePr>
            <a:graphicFrameLocks noGrp="1"/>
          </p:cNvGraphicFramePr>
          <p:nvPr/>
        </p:nvGraphicFramePr>
        <p:xfrm>
          <a:off x="251521" y="1484782"/>
          <a:ext cx="8496943" cy="5184577"/>
        </p:xfrm>
        <a:graphic>
          <a:graphicData uri="http://schemas.openxmlformats.org/drawingml/2006/table">
            <a:tbl>
              <a:tblPr/>
              <a:tblGrid>
                <a:gridCol w="746042"/>
                <a:gridCol w="996848"/>
                <a:gridCol w="878529"/>
                <a:gridCol w="878529"/>
                <a:gridCol w="870737"/>
                <a:gridCol w="729747"/>
                <a:gridCol w="870737"/>
                <a:gridCol w="707075"/>
                <a:gridCol w="692906"/>
                <a:gridCol w="1125793"/>
              </a:tblGrid>
              <a:tr h="1061448">
                <a:tc>
                  <a:txBody>
                    <a:bodyPr/>
                    <a:lstStyle/>
                    <a:p>
                      <a:pPr algn="l">
                        <a:lnSpc>
                          <a:spcPct val="115000"/>
                        </a:lnSpc>
                        <a:spcAft>
                          <a:spcPts val="0"/>
                        </a:spcAft>
                      </a:pPr>
                      <a:r>
                        <a:rPr lang="en-US" sz="800">
                          <a:latin typeface="Calibri"/>
                          <a:ea typeface="MS Mincho"/>
                          <a:cs typeface="Times New Roman"/>
                        </a:rPr>
                        <a:t>Can Target: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Changing default policy to accept/reject (by issuing a single rule)</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IP destination address(es)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IP source address(es)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TCP/UDP destination port(s)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TCP/UDP source port(s)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Ethernet MAC destination address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Ethernet MAC source address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Inbound firewall (ingress)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Outbound firewall(egress)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50">
                <a:tc>
                  <a:txBody>
                    <a:bodyPr/>
                    <a:lstStyle/>
                    <a:p>
                      <a:pPr algn="l">
                        <a:lnSpc>
                          <a:spcPct val="115000"/>
                        </a:lnSpc>
                        <a:spcAft>
                          <a:spcPts val="0"/>
                        </a:spcAft>
                      </a:pPr>
                      <a:r>
                        <a:rPr lang="en-US" sz="800">
                          <a:latin typeface="Calibri"/>
                          <a:ea typeface="MS Mincho"/>
                          <a:cs typeface="Times New Roman"/>
                        </a:rPr>
                        <a:t>IPFire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7632">
                <a:tc>
                  <a:txBody>
                    <a:bodyPr/>
                    <a:lstStyle/>
                    <a:p>
                      <a:pPr algn="l">
                        <a:lnSpc>
                          <a:spcPct val="115000"/>
                        </a:lnSpc>
                        <a:spcAft>
                          <a:spcPts val="0"/>
                        </a:spcAft>
                      </a:pPr>
                      <a:r>
                        <a:rPr lang="en-US" sz="800">
                          <a:latin typeface="Calibri"/>
                          <a:ea typeface="MS Mincho"/>
                          <a:cs typeface="Times New Roman"/>
                        </a:rPr>
                        <a:t>Trend Micro Internet Security</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 </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053">
                <a:tc>
                  <a:txBody>
                    <a:bodyPr/>
                    <a:lstStyle/>
                    <a:p>
                      <a:pPr algn="l">
                        <a:lnSpc>
                          <a:spcPct val="115000"/>
                        </a:lnSpc>
                        <a:spcAft>
                          <a:spcPts val="0"/>
                        </a:spcAft>
                      </a:pPr>
                      <a:r>
                        <a:rPr lang="en-US" sz="800">
                          <a:latin typeface="Calibri"/>
                          <a:ea typeface="MS Mincho"/>
                          <a:cs typeface="Times New Roman"/>
                        </a:rPr>
                        <a:t>Untangle</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50">
                <a:tc>
                  <a:txBody>
                    <a:bodyPr/>
                    <a:lstStyle/>
                    <a:p>
                      <a:pPr algn="l">
                        <a:lnSpc>
                          <a:spcPct val="115000"/>
                        </a:lnSpc>
                        <a:spcAft>
                          <a:spcPts val="0"/>
                        </a:spcAft>
                      </a:pPr>
                      <a:r>
                        <a:rPr lang="en-US" sz="800">
                          <a:latin typeface="Calibri"/>
                          <a:ea typeface="MS Mincho"/>
                          <a:cs typeface="Times New Roman"/>
                        </a:rPr>
                        <a:t>Vyatta</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925">
                <a:tc>
                  <a:txBody>
                    <a:bodyPr/>
                    <a:lstStyle/>
                    <a:p>
                      <a:pPr algn="l">
                        <a:lnSpc>
                          <a:spcPct val="115000"/>
                        </a:lnSpc>
                        <a:spcAft>
                          <a:spcPts val="0"/>
                        </a:spcAft>
                      </a:pPr>
                      <a:r>
                        <a:rPr lang="en-US" sz="800">
                          <a:latin typeface="Calibri"/>
                          <a:ea typeface="MS Mincho"/>
                          <a:cs typeface="Times New Roman"/>
                        </a:rPr>
                        <a:t>Windows XP Firewall</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No</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Yes</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Partial</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No</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No</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No</a:t>
                      </a: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AR" sz="800">
                          <a:latin typeface="Calibri"/>
                          <a:ea typeface="MS Mincho"/>
                          <a:cs typeface="Times New Roman"/>
                        </a:rPr>
                        <a:t> </a:t>
                      </a:r>
                      <a:r>
                        <a:rPr lang="en-US" sz="800">
                          <a:latin typeface="Calibri"/>
                          <a:ea typeface="MS Mincho"/>
                          <a:cs typeface="Times New Roman"/>
                        </a:rPr>
                        <a:t>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925">
                <a:tc>
                  <a:txBody>
                    <a:bodyPr/>
                    <a:lstStyle/>
                    <a:p>
                      <a:pPr algn="l">
                        <a:lnSpc>
                          <a:spcPct val="115000"/>
                        </a:lnSpc>
                        <a:spcAft>
                          <a:spcPts val="0"/>
                        </a:spcAft>
                      </a:pPr>
                      <a:r>
                        <a:rPr lang="en-US" sz="800">
                          <a:latin typeface="Calibri"/>
                          <a:ea typeface="MS Mincho"/>
                          <a:cs typeface="Times New Roman"/>
                        </a:rPr>
                        <a:t>Windows Vista Firewall</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1448">
                <a:tc>
                  <a:txBody>
                    <a:bodyPr/>
                    <a:lstStyle/>
                    <a:p>
                      <a:pPr algn="l">
                        <a:lnSpc>
                          <a:spcPct val="115000"/>
                        </a:lnSpc>
                        <a:spcAft>
                          <a:spcPts val="0"/>
                        </a:spcAft>
                      </a:pPr>
                      <a:r>
                        <a:rPr lang="en-US" sz="800">
                          <a:latin typeface="Calibri"/>
                          <a:ea typeface="MS Mincho"/>
                          <a:cs typeface="Times New Roman"/>
                        </a:rPr>
                        <a:t>Windows 7 / Windows 2008 R2 Firewall</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053">
                <a:tc>
                  <a:txBody>
                    <a:bodyPr/>
                    <a:lstStyle/>
                    <a:p>
                      <a:pPr algn="l">
                        <a:lnSpc>
                          <a:spcPct val="115000"/>
                        </a:lnSpc>
                        <a:spcAft>
                          <a:spcPts val="0"/>
                        </a:spcAft>
                      </a:pPr>
                      <a:r>
                        <a:rPr lang="en-US" sz="800">
                          <a:latin typeface="Calibri"/>
                          <a:ea typeface="MS Mincho"/>
                          <a:cs typeface="Times New Roman"/>
                        </a:rPr>
                        <a:t>WinGate</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443">
                <a:tc>
                  <a:txBody>
                    <a:bodyPr/>
                    <a:lstStyle/>
                    <a:p>
                      <a:pPr algn="l">
                        <a:lnSpc>
                          <a:spcPct val="115000"/>
                        </a:lnSpc>
                        <a:spcAft>
                          <a:spcPts val="0"/>
                        </a:spcAft>
                      </a:pPr>
                      <a:r>
                        <a:rPr lang="en-US" sz="800">
                          <a:latin typeface="Calibri"/>
                          <a:ea typeface="MS Mincho"/>
                          <a:cs typeface="Times New Roman"/>
                        </a:rPr>
                        <a:t>Zeroshell</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550">
                <a:tc>
                  <a:txBody>
                    <a:bodyPr/>
                    <a:lstStyle/>
                    <a:p>
                      <a:pPr algn="l">
                        <a:lnSpc>
                          <a:spcPct val="115000"/>
                        </a:lnSpc>
                        <a:spcAft>
                          <a:spcPts val="0"/>
                        </a:spcAft>
                      </a:pPr>
                      <a:r>
                        <a:rPr lang="en-US" sz="800">
                          <a:latin typeface="Calibri"/>
                          <a:ea typeface="MS Mincho"/>
                          <a:cs typeface="Times New Roman"/>
                        </a:rPr>
                        <a:t>Zorp</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800" dirty="0">
                          <a:latin typeface="Calibri"/>
                          <a:ea typeface="MS Mincho"/>
                          <a:cs typeface="Times New Roman"/>
                        </a:rPr>
                        <a:t> Yes</a:t>
                      </a:r>
                      <a:endParaRPr lang="es-AR" sz="800" dirty="0">
                        <a:latin typeface="Calibri"/>
                        <a:ea typeface="MS Mincho"/>
                        <a:cs typeface="Times New Roman"/>
                      </a:endParaRPr>
                    </a:p>
                  </a:txBody>
                  <a:tcPr marL="49719" marR="497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err="1" smtClean="0">
                <a:solidFill>
                  <a:schemeClr val="bg2"/>
                </a:solidFill>
              </a:rPr>
              <a:t>Features</a:t>
            </a:r>
            <a:r>
              <a:rPr lang="es-AR" dirty="0" smtClean="0">
                <a:solidFill>
                  <a:schemeClr val="bg2"/>
                </a:solidFill>
              </a:rPr>
              <a:t> avanzadas</a:t>
            </a:r>
            <a:endParaRPr lang="es-AR" dirty="0">
              <a:solidFill>
                <a:schemeClr val="bg2"/>
              </a:solidFill>
            </a:endParaRPr>
          </a:p>
        </p:txBody>
      </p:sp>
      <p:graphicFrame>
        <p:nvGraphicFramePr>
          <p:cNvPr id="4" name="3 Marcador de contenido"/>
          <p:cNvGraphicFramePr>
            <a:graphicFrameLocks noChangeAspect="1"/>
          </p:cNvGraphicFramePr>
          <p:nvPr>
            <p:ph idx="1"/>
          </p:nvPr>
        </p:nvGraphicFramePr>
        <p:xfrm>
          <a:off x="1524000" y="3086100"/>
          <a:ext cx="6096000" cy="1552575"/>
        </p:xfrm>
        <a:graphic>
          <a:graphicData uri="http://schemas.openxmlformats.org/presentationml/2006/ole">
            <p:oleObj spid="_x0000_s46082" name="Hoja de cálculo" r:id="rId3" imgW="1533441" imgH="390457" progId="Excel.Sheet.12">
              <p:embed/>
            </p:oleObj>
          </a:graphicData>
        </a:graphic>
      </p:graphicFrame>
      <p:graphicFrame>
        <p:nvGraphicFramePr>
          <p:cNvPr id="5" name="4 Tabla"/>
          <p:cNvGraphicFramePr>
            <a:graphicFrameLocks noGrp="1"/>
          </p:cNvGraphicFramePr>
          <p:nvPr/>
        </p:nvGraphicFramePr>
        <p:xfrm>
          <a:off x="179515" y="1556793"/>
          <a:ext cx="8784971" cy="5112567"/>
        </p:xfrm>
        <a:graphic>
          <a:graphicData uri="http://schemas.openxmlformats.org/drawingml/2006/table">
            <a:tbl>
              <a:tblPr/>
              <a:tblGrid>
                <a:gridCol w="675767"/>
                <a:gridCol w="675767"/>
                <a:gridCol w="675767"/>
                <a:gridCol w="675767"/>
                <a:gridCol w="675767"/>
                <a:gridCol w="675767"/>
                <a:gridCol w="675767"/>
                <a:gridCol w="675767"/>
                <a:gridCol w="675767"/>
                <a:gridCol w="675767"/>
                <a:gridCol w="675767"/>
                <a:gridCol w="675767"/>
                <a:gridCol w="675767"/>
              </a:tblGrid>
              <a:tr h="2062650">
                <a:tc>
                  <a:txBody>
                    <a:bodyPr/>
                    <a:lstStyle/>
                    <a:p>
                      <a:pPr>
                        <a:lnSpc>
                          <a:spcPct val="115000"/>
                        </a:lnSpc>
                        <a:spcAft>
                          <a:spcPts val="0"/>
                        </a:spcAft>
                      </a:pPr>
                      <a:r>
                        <a:rPr lang="en-US" sz="800">
                          <a:latin typeface="Calibri"/>
                          <a:ea typeface="MS Mincho"/>
                          <a:cs typeface="Times New Roman"/>
                        </a:rPr>
                        <a:t>Can: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work at OSI Layer 4 (stateful firewall)</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work at OSI Layer 7 (application inspection)</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Change TTL? (Transparent to traceroute)</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Configure REJECT-with answer</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DMZ – allows for single/several hosts not to be firewalled</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Filter according to time of day</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Redirect TCP/UDP ports (port forwarding)</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Redirect IP addresses (forwarding)</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Filter according to User Authorization</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Traffic rate -limit / QoS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Tarpit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Log</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923">
                <a:tc>
                  <a:txBody>
                    <a:bodyPr/>
                    <a:lstStyle/>
                    <a:p>
                      <a:pPr>
                        <a:lnSpc>
                          <a:spcPct val="115000"/>
                        </a:lnSpc>
                        <a:spcAft>
                          <a:spcPts val="0"/>
                        </a:spcAft>
                      </a:pPr>
                      <a:r>
                        <a:rPr lang="en-US" sz="800">
                          <a:latin typeface="Calibri"/>
                          <a:ea typeface="MS Mincho"/>
                          <a:cs typeface="Times New Roman"/>
                        </a:rPr>
                        <a:t>IPFire</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63">
                <a:tc>
                  <a:txBody>
                    <a:bodyPr/>
                    <a:lstStyle/>
                    <a:p>
                      <a:pPr>
                        <a:lnSpc>
                          <a:spcPct val="115000"/>
                        </a:lnSpc>
                        <a:spcAft>
                          <a:spcPts val="0"/>
                        </a:spcAft>
                      </a:pPr>
                      <a:r>
                        <a:rPr lang="en-US" sz="800">
                          <a:latin typeface="Calibri"/>
                          <a:ea typeface="MS Mincho"/>
                          <a:cs typeface="Times New Roman"/>
                        </a:rPr>
                        <a:t>Sidewinder</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7692">
                <a:tc>
                  <a:txBody>
                    <a:bodyPr/>
                    <a:lstStyle/>
                    <a:p>
                      <a:pPr>
                        <a:lnSpc>
                          <a:spcPct val="115000"/>
                        </a:lnSpc>
                        <a:spcAft>
                          <a:spcPts val="0"/>
                        </a:spcAft>
                      </a:pPr>
                      <a:r>
                        <a:rPr lang="en-US" sz="800">
                          <a:latin typeface="Calibri"/>
                          <a:ea typeface="MS Mincho"/>
                          <a:cs typeface="Times New Roman"/>
                        </a:rPr>
                        <a:t>Untangle</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(Some modules)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(With Policy manager)</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 </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923">
                <a:tc>
                  <a:txBody>
                    <a:bodyPr/>
                    <a:lstStyle/>
                    <a:p>
                      <a:pPr>
                        <a:lnSpc>
                          <a:spcPct val="115000"/>
                        </a:lnSpc>
                        <a:spcAft>
                          <a:spcPts val="0"/>
                        </a:spcAft>
                      </a:pPr>
                      <a:r>
                        <a:rPr lang="en-US" sz="800">
                          <a:latin typeface="Calibri"/>
                          <a:ea typeface="MS Mincho"/>
                          <a:cs typeface="Times New Roman"/>
                        </a:rPr>
                        <a:t>WinGate</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716">
                <a:tc>
                  <a:txBody>
                    <a:bodyPr/>
                    <a:lstStyle/>
                    <a:p>
                      <a:pPr>
                        <a:lnSpc>
                          <a:spcPct val="115000"/>
                        </a:lnSpc>
                        <a:spcAft>
                          <a:spcPts val="0"/>
                        </a:spcAft>
                      </a:pPr>
                      <a:r>
                        <a:rPr lang="en-US" sz="800">
                          <a:latin typeface="Calibri"/>
                          <a:ea typeface="MS Mincho"/>
                          <a:cs typeface="Times New Roman"/>
                        </a:rPr>
                        <a:t>Zeroshell</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Yes</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a:latin typeface="Calibri"/>
                          <a:ea typeface="MS Mincho"/>
                          <a:cs typeface="Times New Roman"/>
                        </a:rPr>
                        <a:t> No</a:t>
                      </a:r>
                      <a:endParaRPr lang="es-AR" sz="80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800" dirty="0">
                          <a:latin typeface="Calibri"/>
                          <a:ea typeface="MS Mincho"/>
                          <a:cs typeface="Times New Roman"/>
                        </a:rPr>
                        <a:t> Yes</a:t>
                      </a:r>
                      <a:endParaRPr lang="es-AR" sz="800" dirty="0">
                        <a:latin typeface="Calibri"/>
                        <a:ea typeface="MS Mincho"/>
                        <a:cs typeface="Times New Roman"/>
                      </a:endParaRPr>
                    </a:p>
                  </a:txBody>
                  <a:tcPr marL="50053" marR="500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err="1" smtClean="0">
                <a:solidFill>
                  <a:schemeClr val="bg1"/>
                </a:solidFill>
              </a:rPr>
              <a:t>Demilitarized</a:t>
            </a:r>
            <a:r>
              <a:rPr lang="es-AR" dirty="0" smtClean="0">
                <a:solidFill>
                  <a:schemeClr val="bg1"/>
                </a:solidFill>
              </a:rPr>
              <a:t> </a:t>
            </a:r>
            <a:r>
              <a:rPr lang="es-AR" dirty="0" err="1" smtClean="0">
                <a:solidFill>
                  <a:schemeClr val="bg1"/>
                </a:solidFill>
              </a:rPr>
              <a:t>Zone</a:t>
            </a:r>
            <a:r>
              <a:rPr lang="es-AR" dirty="0" smtClean="0">
                <a:solidFill>
                  <a:schemeClr val="bg1"/>
                </a:solidFill>
              </a:rPr>
              <a:t> (DMZ)</a:t>
            </a:r>
            <a:endParaRPr lang="es-AR" dirty="0">
              <a:solidFill>
                <a:schemeClr val="bg1"/>
              </a:solidFill>
            </a:endParaRPr>
          </a:p>
        </p:txBody>
      </p:sp>
      <p:sp>
        <p:nvSpPr>
          <p:cNvPr id="3" name="2 Marcador de contenido"/>
          <p:cNvSpPr>
            <a:spLocks noGrp="1"/>
          </p:cNvSpPr>
          <p:nvPr>
            <p:ph idx="1"/>
          </p:nvPr>
        </p:nvSpPr>
        <p:spPr/>
        <p:txBody>
          <a:bodyPr>
            <a:normAutofit lnSpcReduction="10000"/>
          </a:bodyPr>
          <a:lstStyle/>
          <a:p>
            <a:r>
              <a:rPr lang="es-AR" dirty="0" smtClean="0"/>
              <a:t>Zona segura que se ubica entre la red interna de una organización y una red externa(internet).</a:t>
            </a:r>
          </a:p>
          <a:p>
            <a:r>
              <a:rPr lang="es-AR" dirty="0" smtClean="0"/>
              <a:t>Conexiones desde la red interna y la externa(PAT) a la DMZ están permitidas.</a:t>
            </a:r>
          </a:p>
          <a:p>
            <a:r>
              <a:rPr lang="es-AR" dirty="0" smtClean="0"/>
              <a:t>Los equipos en la DMZ no pueden conectar con la red interna.</a:t>
            </a:r>
          </a:p>
          <a:p>
            <a:r>
              <a:rPr lang="es-AR" dirty="0" smtClean="0"/>
              <a:t>Protege la red interna.</a:t>
            </a:r>
          </a:p>
          <a:p>
            <a:r>
              <a:rPr lang="es-AR" dirty="0" smtClean="0"/>
              <a:t>Correo electrónico, Web, DNS.</a:t>
            </a:r>
            <a:endParaRPr lang="es-A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Ventajas</a:t>
            </a:r>
            <a:endParaRPr lang="es-AR" dirty="0">
              <a:solidFill>
                <a:schemeClr val="bg1"/>
              </a:solidFill>
            </a:endParaRPr>
          </a:p>
        </p:txBody>
      </p:sp>
      <p:sp>
        <p:nvSpPr>
          <p:cNvPr id="3" name="2 Marcador de contenido"/>
          <p:cNvSpPr>
            <a:spLocks noGrp="1"/>
          </p:cNvSpPr>
          <p:nvPr>
            <p:ph idx="1"/>
          </p:nvPr>
        </p:nvSpPr>
        <p:spPr/>
        <p:txBody>
          <a:bodyPr>
            <a:normAutofit/>
          </a:bodyPr>
          <a:lstStyle/>
          <a:p>
            <a:r>
              <a:rPr lang="es-AR" dirty="0" smtClean="0"/>
              <a:t>Bloquea el acceso a personas y/o aplicaciones no autorizadas a redes privadas.</a:t>
            </a:r>
          </a:p>
          <a:p>
            <a:r>
              <a:rPr lang="es-AR" dirty="0" smtClean="0"/>
              <a:t>Protege de </a:t>
            </a:r>
            <a:r>
              <a:rPr lang="es-AR" smtClean="0"/>
              <a:t>intrusos.</a:t>
            </a:r>
            <a:endParaRPr lang="es-AR" dirty="0" smtClean="0"/>
          </a:p>
          <a:p>
            <a:r>
              <a:rPr lang="es-AR" dirty="0" smtClean="0"/>
              <a:t>Protección de información privada.</a:t>
            </a:r>
          </a:p>
          <a:p>
            <a:r>
              <a:rPr lang="es-AR" dirty="0" smtClean="0"/>
              <a:t>Protege contra virus.</a:t>
            </a:r>
          </a:p>
          <a:p>
            <a:endParaRPr lang="es-A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Limitaciones</a:t>
            </a:r>
            <a:endParaRPr lang="es-AR" dirty="0">
              <a:solidFill>
                <a:schemeClr val="bg1"/>
              </a:solidFill>
            </a:endParaRPr>
          </a:p>
        </p:txBody>
      </p:sp>
      <p:sp>
        <p:nvSpPr>
          <p:cNvPr id="3" name="2 Marcador de contenido"/>
          <p:cNvSpPr>
            <a:spLocks noGrp="1"/>
          </p:cNvSpPr>
          <p:nvPr>
            <p:ph idx="1"/>
          </p:nvPr>
        </p:nvSpPr>
        <p:spPr/>
        <p:txBody>
          <a:bodyPr>
            <a:normAutofit fontScale="92500"/>
          </a:bodyPr>
          <a:lstStyle/>
          <a:p>
            <a:r>
              <a:rPr lang="es-AR" dirty="0" smtClean="0"/>
              <a:t>No puede proteger contra ataques cuyo tráfico no pase a través de él.</a:t>
            </a:r>
          </a:p>
          <a:p>
            <a:r>
              <a:rPr lang="es-AR" dirty="0" smtClean="0"/>
              <a:t>No puede proteger de amenazas a las que está sometido por ataques internos o usuarios negligentes.</a:t>
            </a:r>
          </a:p>
          <a:p>
            <a:r>
              <a:rPr lang="es-AR" dirty="0" smtClean="0"/>
              <a:t>No puede proteger contra ataques de ingeniería social.</a:t>
            </a:r>
          </a:p>
          <a:p>
            <a:r>
              <a:rPr lang="es-AR" dirty="0" smtClean="0"/>
              <a:t>No protege de los fallos de seguridad de los servicios y protocolos cuyo tráfico esté permitido.</a:t>
            </a:r>
            <a:endParaRPr lang="es-A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Políticas</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Política restrictiva: se deniega todo el tráfico excepto el que está explícitamente permitido.</a:t>
            </a:r>
          </a:p>
          <a:p>
            <a:r>
              <a:rPr lang="es-AR" dirty="0" smtClean="0"/>
              <a:t>Política permisiva: se permite todo el tráfico excepto el que esté explícitamente denegado.</a:t>
            </a:r>
            <a:endParaRPr lang="es-A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normAutofit/>
          </a:bodyPr>
          <a:lstStyle/>
          <a:p>
            <a:r>
              <a:rPr lang="es-AR" smtClean="0">
                <a:solidFill>
                  <a:schemeClr val="bg1"/>
                </a:solidFill>
              </a:rPr>
              <a:t>NAT y TCP/UDP</a:t>
            </a:r>
            <a:endParaRPr lang="es-AR" dirty="0">
              <a:solidFill>
                <a:schemeClr val="bg1"/>
              </a:solidFill>
            </a:endParaRPr>
          </a:p>
        </p:txBody>
      </p:sp>
      <p:sp>
        <p:nvSpPr>
          <p:cNvPr id="4" name="3 Marcador de contenido"/>
          <p:cNvSpPr>
            <a:spLocks noGrp="1"/>
          </p:cNvSpPr>
          <p:nvPr>
            <p:ph idx="1"/>
          </p:nvPr>
        </p:nvSpPr>
        <p:spPr/>
        <p:txBody>
          <a:bodyPr/>
          <a:lstStyle/>
          <a:p>
            <a:endParaRPr lang="es-AR" dirty="0"/>
          </a:p>
        </p:txBody>
      </p:sp>
      <p:sp>
        <p:nvSpPr>
          <p:cNvPr id="5" name="Rectángulo 6"/>
          <p:cNvSpPr/>
          <p:nvPr/>
        </p:nvSpPr>
        <p:spPr>
          <a:xfrm>
            <a:off x="2843808" y="2420888"/>
            <a:ext cx="2895600" cy="5957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smtClean="0">
                <a:solidFill>
                  <a:schemeClr val="tx1"/>
                </a:solidFill>
                <a:latin typeface="Arial" panose="020B0604020202020204" pitchFamily="34" charset="0"/>
                <a:cs typeface="Arial" panose="020B0604020202020204" pitchFamily="34" charset="0"/>
              </a:rPr>
              <a:t>Pseudo</a:t>
            </a:r>
            <a:r>
              <a:rPr lang="es-ES" dirty="0" smtClean="0">
                <a:solidFill>
                  <a:schemeClr val="tx1"/>
                </a:solidFill>
                <a:latin typeface="Arial" panose="020B0604020202020204" pitchFamily="34" charset="0"/>
                <a:cs typeface="Arial" panose="020B0604020202020204" pitchFamily="34" charset="0"/>
              </a:rPr>
              <a:t>-cabecera</a:t>
            </a:r>
            <a:endParaRPr lang="es-ES" dirty="0">
              <a:solidFill>
                <a:schemeClr val="tx1"/>
              </a:solidFill>
              <a:latin typeface="Arial" panose="020B0604020202020204" pitchFamily="34" charset="0"/>
              <a:cs typeface="Arial" panose="020B0604020202020204" pitchFamily="34" charset="0"/>
            </a:endParaRPr>
          </a:p>
        </p:txBody>
      </p:sp>
      <p:sp>
        <p:nvSpPr>
          <p:cNvPr id="6" name="Elipse 5"/>
          <p:cNvSpPr/>
          <p:nvPr/>
        </p:nvSpPr>
        <p:spPr>
          <a:xfrm>
            <a:off x="5652120" y="3573016"/>
            <a:ext cx="2424546" cy="13991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smtClean="0">
                <a:solidFill>
                  <a:schemeClr val="tx1"/>
                </a:solidFill>
                <a:latin typeface="Arial" panose="020B0604020202020204" pitchFamily="34" charset="0"/>
                <a:cs typeface="Arial" panose="020B0604020202020204" pitchFamily="34" charset="0"/>
              </a:rPr>
              <a:t>NAT</a:t>
            </a:r>
            <a:endParaRPr lang="es-ES" dirty="0">
              <a:latin typeface="Arial" panose="020B0604020202020204" pitchFamily="34" charset="0"/>
              <a:cs typeface="Arial" panose="020B0604020202020204" pitchFamily="34" charset="0"/>
            </a:endParaRPr>
          </a:p>
        </p:txBody>
      </p:sp>
      <p:sp>
        <p:nvSpPr>
          <p:cNvPr id="7" name="Rectángulo 4"/>
          <p:cNvSpPr/>
          <p:nvPr/>
        </p:nvSpPr>
        <p:spPr>
          <a:xfrm>
            <a:off x="1043608" y="3501008"/>
            <a:ext cx="1302327" cy="14594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smtClean="0">
                <a:solidFill>
                  <a:schemeClr val="tx1"/>
                </a:solidFill>
                <a:latin typeface="Arial" panose="020B0604020202020204" pitchFamily="34" charset="0"/>
                <a:cs typeface="Arial" panose="020B0604020202020204" pitchFamily="34" charset="0"/>
              </a:rPr>
              <a:t>PC</a:t>
            </a:r>
            <a:endParaRPr lang="es-ES" sz="4000" dirty="0">
              <a:solidFill>
                <a:schemeClr val="tx1"/>
              </a:solidFill>
              <a:latin typeface="Arial" panose="020B0604020202020204" pitchFamily="34" charset="0"/>
              <a:cs typeface="Arial" panose="020B0604020202020204" pitchFamily="34" charset="0"/>
            </a:endParaRPr>
          </a:p>
        </p:txBody>
      </p:sp>
      <p:sp>
        <p:nvSpPr>
          <p:cNvPr id="8" name="Rectángulo 7"/>
          <p:cNvSpPr/>
          <p:nvPr/>
        </p:nvSpPr>
        <p:spPr>
          <a:xfrm>
            <a:off x="2843809" y="3068960"/>
            <a:ext cx="2880320" cy="5403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smtClean="0">
                <a:solidFill>
                  <a:schemeClr val="tx1"/>
                </a:solidFill>
                <a:latin typeface="Arial" panose="020B0604020202020204" pitchFamily="34" charset="0"/>
                <a:cs typeface="Arial" panose="020B0604020202020204" pitchFamily="34" charset="0"/>
              </a:rPr>
              <a:t>Cabezera</a:t>
            </a:r>
            <a:endParaRPr lang="es-ES" dirty="0">
              <a:solidFill>
                <a:schemeClr val="tx1"/>
              </a:solidFill>
              <a:latin typeface="Arial" panose="020B0604020202020204" pitchFamily="34" charset="0"/>
              <a:cs typeface="Arial" panose="020B0604020202020204" pitchFamily="34" charset="0"/>
            </a:endParaRPr>
          </a:p>
        </p:txBody>
      </p:sp>
      <p:cxnSp>
        <p:nvCxnSpPr>
          <p:cNvPr id="9" name="Conector recto de flecha 9"/>
          <p:cNvCxnSpPr/>
          <p:nvPr/>
        </p:nvCxnSpPr>
        <p:spPr>
          <a:xfrm>
            <a:off x="2555776" y="4293096"/>
            <a:ext cx="2964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CuadroTexto 10"/>
          <p:cNvSpPr txBox="1"/>
          <p:nvPr/>
        </p:nvSpPr>
        <p:spPr>
          <a:xfrm>
            <a:off x="2987824" y="1700808"/>
            <a:ext cx="2442720" cy="646331"/>
          </a:xfrm>
          <a:prstGeom prst="rect">
            <a:avLst/>
          </a:prstGeom>
          <a:noFill/>
        </p:spPr>
        <p:txBody>
          <a:bodyPr wrap="none" rtlCol="0">
            <a:spAutoFit/>
          </a:bodyPr>
          <a:lstStyle/>
          <a:p>
            <a:r>
              <a:rPr lang="es-ES" dirty="0" smtClean="0"/>
              <a:t>Protocolo de Transporte</a:t>
            </a:r>
          </a:p>
          <a:p>
            <a:r>
              <a:rPr lang="es-ES" dirty="0"/>
              <a:t>	</a:t>
            </a:r>
            <a:r>
              <a:rPr lang="es-ES" dirty="0" smtClean="0"/>
              <a:t>TCP/UDP</a:t>
            </a:r>
            <a:endParaRPr lang="es-ES" dirty="0"/>
          </a:p>
        </p:txBody>
      </p:sp>
      <p:sp>
        <p:nvSpPr>
          <p:cNvPr id="12" name="11 CuadroTexto"/>
          <p:cNvSpPr txBox="1"/>
          <p:nvPr/>
        </p:nvSpPr>
        <p:spPr>
          <a:xfrm>
            <a:off x="1115616" y="5013176"/>
            <a:ext cx="1127040" cy="369332"/>
          </a:xfrm>
          <a:prstGeom prst="rect">
            <a:avLst/>
          </a:prstGeom>
          <a:noFill/>
        </p:spPr>
        <p:txBody>
          <a:bodyPr wrap="none" rtlCol="0">
            <a:spAutoFit/>
          </a:bodyPr>
          <a:lstStyle/>
          <a:p>
            <a:r>
              <a:rPr lang="es-AR" dirty="0" smtClean="0"/>
              <a:t>IP privado</a:t>
            </a:r>
            <a:endParaRPr lang="es-AR" dirty="0"/>
          </a:p>
        </p:txBody>
      </p:sp>
      <p:sp>
        <p:nvSpPr>
          <p:cNvPr id="13" name="12 CuadroTexto"/>
          <p:cNvSpPr txBox="1"/>
          <p:nvPr/>
        </p:nvSpPr>
        <p:spPr>
          <a:xfrm>
            <a:off x="6372200" y="5013176"/>
            <a:ext cx="1102866" cy="369332"/>
          </a:xfrm>
          <a:prstGeom prst="rect">
            <a:avLst/>
          </a:prstGeom>
          <a:noFill/>
        </p:spPr>
        <p:txBody>
          <a:bodyPr wrap="none" rtlCol="0">
            <a:spAutoFit/>
          </a:bodyPr>
          <a:lstStyle/>
          <a:p>
            <a:r>
              <a:rPr lang="es-AR" dirty="0" smtClean="0"/>
              <a:t>IP publico</a:t>
            </a:r>
            <a:endParaRPr lang="es-A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Ejemplos de configuración</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Protección de puertos.</a:t>
            </a:r>
          </a:p>
          <a:p>
            <a:r>
              <a:rPr lang="es-AR" dirty="0" smtClean="0"/>
              <a:t>Auto-protección.</a:t>
            </a:r>
          </a:p>
          <a:p>
            <a:r>
              <a:rPr lang="es-AR" dirty="0" smtClean="0"/>
              <a:t>Control de programas.</a:t>
            </a:r>
            <a:endParaRPr lang="es-A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t>IETF </a:t>
            </a:r>
            <a:r>
              <a:rPr lang="es-AR" dirty="0" err="1" smtClean="0"/>
              <a:t>standard</a:t>
            </a:r>
            <a:r>
              <a:rPr lang="es-AR" dirty="0" smtClean="0"/>
              <a:t> </a:t>
            </a:r>
            <a:r>
              <a:rPr lang="es-AR" dirty="0" err="1" smtClean="0"/>
              <a:t>documents</a:t>
            </a:r>
            <a:r>
              <a:rPr lang="es-AR" dirty="0" smtClean="0"/>
              <a:t> (</a:t>
            </a:r>
            <a:r>
              <a:rPr lang="es-AR" dirty="0" err="1" smtClean="0"/>
              <a:t>RFCs</a:t>
            </a:r>
            <a:r>
              <a:rPr lang="es-AR" dirty="0" smtClean="0"/>
              <a:t>)</a:t>
            </a:r>
            <a:endParaRPr lang="es-AR" dirty="0"/>
          </a:p>
        </p:txBody>
      </p:sp>
      <p:sp>
        <p:nvSpPr>
          <p:cNvPr id="3" name="2 Marcador de contenido"/>
          <p:cNvSpPr>
            <a:spLocks noGrp="1"/>
          </p:cNvSpPr>
          <p:nvPr>
            <p:ph idx="1"/>
          </p:nvPr>
        </p:nvSpPr>
        <p:spPr/>
        <p:txBody>
          <a:bodyPr>
            <a:normAutofit fontScale="85000" lnSpcReduction="20000"/>
          </a:bodyPr>
          <a:lstStyle/>
          <a:p>
            <a:r>
              <a:rPr lang="es-AR" dirty="0" smtClean="0"/>
              <a:t>RFC 2979: define las características de comportamiento y requerimientos de interoperabilidad para los firewall de internet. Plantea dichos requerimientos como un paso inicial necesario para hacer consistente el comportamiento de los firewalls en distintas plataformas, de acuerdo con las prácticas aceptadas del protocolo IP.</a:t>
            </a:r>
          </a:p>
          <a:p>
            <a:r>
              <a:rPr lang="es-AR" dirty="0" smtClean="0"/>
              <a:t>RFC 3093: Firewall </a:t>
            </a:r>
            <a:r>
              <a:rPr lang="es-AR" dirty="0" err="1" smtClean="0"/>
              <a:t>Enhancement</a:t>
            </a:r>
            <a:r>
              <a:rPr lang="es-AR" dirty="0" smtClean="0"/>
              <a:t> </a:t>
            </a:r>
            <a:r>
              <a:rPr lang="es-AR" dirty="0" err="1" smtClean="0"/>
              <a:t>Protocol</a:t>
            </a:r>
            <a:r>
              <a:rPr lang="es-AR" dirty="0" smtClean="0"/>
              <a:t>(FEP)</a:t>
            </a:r>
          </a:p>
          <a:p>
            <a:r>
              <a:rPr lang="es-AR" dirty="0" smtClean="0"/>
              <a:t>RFC 2647: Benchmarking </a:t>
            </a:r>
            <a:r>
              <a:rPr lang="es-AR" dirty="0" err="1" smtClean="0"/>
              <a:t>Terminology</a:t>
            </a:r>
            <a:r>
              <a:rPr lang="es-AR" dirty="0" smtClean="0"/>
              <a:t> </a:t>
            </a:r>
            <a:r>
              <a:rPr lang="es-AR" dirty="0" err="1" smtClean="0"/>
              <a:t>for</a:t>
            </a:r>
            <a:r>
              <a:rPr lang="es-AR" dirty="0" smtClean="0"/>
              <a:t> Firewall Performance(agosto ‘99)</a:t>
            </a:r>
          </a:p>
          <a:p>
            <a:r>
              <a:rPr lang="es-AR" dirty="0" smtClean="0"/>
              <a:t>RFC 3511: Benchmarking </a:t>
            </a:r>
            <a:r>
              <a:rPr lang="es-AR" dirty="0" err="1" smtClean="0"/>
              <a:t>Methodology</a:t>
            </a:r>
            <a:r>
              <a:rPr lang="es-AR" dirty="0" smtClean="0"/>
              <a:t> </a:t>
            </a:r>
            <a:r>
              <a:rPr lang="es-AR" dirty="0" err="1" smtClean="0"/>
              <a:t>for</a:t>
            </a:r>
            <a:r>
              <a:rPr lang="es-AR" dirty="0" smtClean="0"/>
              <a:t> Firewall Performance </a:t>
            </a:r>
            <a:r>
              <a:rPr lang="es-AR" smtClean="0"/>
              <a:t>(abril ‘03)</a:t>
            </a:r>
            <a:endParaRPr lang="es-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dirty="0" smtClean="0">
                <a:solidFill>
                  <a:schemeClr val="bg1"/>
                </a:solidFill>
              </a:rPr>
              <a:t>Tipos de NAT</a:t>
            </a:r>
            <a:endParaRPr lang="es-AR" dirty="0">
              <a:solidFill>
                <a:schemeClr val="bg1"/>
              </a:solidFill>
            </a:endParaRPr>
          </a:p>
        </p:txBody>
      </p:sp>
      <p:sp>
        <p:nvSpPr>
          <p:cNvPr id="3" name="2 Marcador de contenido"/>
          <p:cNvSpPr>
            <a:spLocks noGrp="1"/>
          </p:cNvSpPr>
          <p:nvPr>
            <p:ph idx="1"/>
          </p:nvPr>
        </p:nvSpPr>
        <p:spPr/>
        <p:txBody>
          <a:bodyPr/>
          <a:lstStyle/>
          <a:p>
            <a:r>
              <a:rPr lang="es-AR" dirty="0" err="1" smtClean="0"/>
              <a:t>Static</a:t>
            </a:r>
            <a:r>
              <a:rPr lang="es-AR" dirty="0" smtClean="0"/>
              <a:t> NAT(uno a uno).</a:t>
            </a:r>
          </a:p>
          <a:p>
            <a:r>
              <a:rPr lang="es-AR" dirty="0" err="1" smtClean="0"/>
              <a:t>Dynamic</a:t>
            </a:r>
            <a:r>
              <a:rPr lang="es-AR" dirty="0" smtClean="0"/>
              <a:t> </a:t>
            </a:r>
            <a:r>
              <a:rPr lang="es-AR" smtClean="0"/>
              <a:t>NAT</a:t>
            </a:r>
            <a:r>
              <a:rPr lang="es-AR" smtClean="0"/>
              <a:t>.</a:t>
            </a:r>
            <a:endParaRPr lang="es-AR" dirty="0" smtClean="0"/>
          </a:p>
          <a:p>
            <a:r>
              <a:rPr lang="es-AR" dirty="0" err="1" smtClean="0"/>
              <a:t>Overloading</a:t>
            </a:r>
            <a:r>
              <a:rPr lang="es-AR" dirty="0" smtClean="0"/>
              <a:t> NAT(PAT – uno a muchos).</a:t>
            </a:r>
          </a:p>
          <a:p>
            <a:endParaRPr lang="es-AR" dirty="0" smtClean="0"/>
          </a:p>
          <a:p>
            <a:endParaRPr lang="es-A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1143000"/>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normAutofit fontScale="90000"/>
          </a:bodyPr>
          <a:lstStyle/>
          <a:p>
            <a:r>
              <a:rPr lang="es-AR" dirty="0" smtClean="0">
                <a:solidFill>
                  <a:schemeClr val="bg1"/>
                </a:solidFill>
              </a:rPr>
              <a:t>Port </a:t>
            </a:r>
            <a:r>
              <a:rPr lang="es-AR" dirty="0" err="1" smtClean="0">
                <a:solidFill>
                  <a:schemeClr val="bg1"/>
                </a:solidFill>
              </a:rPr>
              <a:t>Forwarding</a:t>
            </a:r>
            <a:r>
              <a:rPr lang="es-AR" dirty="0" smtClean="0">
                <a:solidFill>
                  <a:schemeClr val="bg1"/>
                </a:solidFill>
              </a:rPr>
              <a:t>(Redirección de puertos)</a:t>
            </a:r>
            <a:endParaRPr lang="es-AR" dirty="0">
              <a:solidFill>
                <a:schemeClr val="bg1"/>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066800" y="2329656"/>
            <a:ext cx="7010400"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i="1" dirty="0" smtClean="0">
                <a:solidFill>
                  <a:schemeClr val="bg1"/>
                </a:solidFill>
              </a:rPr>
              <a:t>Ejemplos de software NAT</a:t>
            </a:r>
            <a:endParaRPr lang="es-AR" dirty="0">
              <a:solidFill>
                <a:schemeClr val="bg1"/>
              </a:solidFill>
            </a:endParaRPr>
          </a:p>
        </p:txBody>
      </p:sp>
      <p:sp>
        <p:nvSpPr>
          <p:cNvPr id="3" name="2 Marcador de contenido"/>
          <p:cNvSpPr>
            <a:spLocks noGrp="1"/>
          </p:cNvSpPr>
          <p:nvPr>
            <p:ph idx="1"/>
          </p:nvPr>
        </p:nvSpPr>
        <p:spPr/>
        <p:txBody>
          <a:bodyPr/>
          <a:lstStyle/>
          <a:p>
            <a:r>
              <a:rPr lang="es-AR" dirty="0" smtClean="0"/>
              <a:t> Internet </a:t>
            </a:r>
            <a:r>
              <a:rPr lang="es-AR" dirty="0" err="1" smtClean="0"/>
              <a:t>Connection</a:t>
            </a:r>
            <a:r>
              <a:rPr lang="es-AR" dirty="0" smtClean="0"/>
              <a:t> </a:t>
            </a:r>
            <a:r>
              <a:rPr lang="es-AR" dirty="0" err="1" smtClean="0"/>
              <a:t>Sharing</a:t>
            </a:r>
            <a:r>
              <a:rPr lang="es-AR" dirty="0" smtClean="0"/>
              <a:t> (ICS): NAT+DHCP para Windows desde W98SE</a:t>
            </a:r>
          </a:p>
          <a:p>
            <a:r>
              <a:rPr lang="es-AR" dirty="0" smtClean="0"/>
              <a:t> </a:t>
            </a:r>
            <a:r>
              <a:rPr lang="es-AR" dirty="0" err="1" smtClean="0"/>
              <a:t>WinGate</a:t>
            </a:r>
            <a:r>
              <a:rPr lang="es-AR" dirty="0" smtClean="0"/>
              <a:t>: como ICS pero con más control</a:t>
            </a:r>
          </a:p>
          <a:p>
            <a:r>
              <a:rPr lang="es-AR" dirty="0" smtClean="0"/>
              <a:t> </a:t>
            </a:r>
            <a:r>
              <a:rPr lang="es-AR" dirty="0" err="1" smtClean="0"/>
              <a:t>IPFilter</a:t>
            </a:r>
            <a:r>
              <a:rPr lang="es-AR" dirty="0" smtClean="0"/>
              <a:t>: </a:t>
            </a:r>
            <a:r>
              <a:rPr lang="es-AR" dirty="0" err="1" smtClean="0"/>
              <a:t>Solaris</a:t>
            </a:r>
            <a:r>
              <a:rPr lang="es-AR" dirty="0" smtClean="0"/>
              <a:t>, </a:t>
            </a:r>
            <a:r>
              <a:rPr lang="es-AR" dirty="0" err="1" smtClean="0"/>
              <a:t>NetBSD</a:t>
            </a:r>
            <a:r>
              <a:rPr lang="es-AR" dirty="0" smtClean="0"/>
              <a:t>, </a:t>
            </a:r>
            <a:r>
              <a:rPr lang="es-AR" dirty="0" err="1" smtClean="0"/>
              <a:t>FreeBSD</a:t>
            </a:r>
            <a:r>
              <a:rPr lang="es-AR" dirty="0" smtClean="0"/>
              <a:t>, </a:t>
            </a:r>
            <a:r>
              <a:rPr lang="es-AR" dirty="0" err="1" smtClean="0"/>
              <a:t>xMach</a:t>
            </a:r>
            <a:r>
              <a:rPr lang="es-AR" dirty="0" smtClean="0"/>
              <a:t>.</a:t>
            </a:r>
          </a:p>
          <a:p>
            <a:r>
              <a:rPr lang="es-AR" dirty="0" smtClean="0"/>
              <a:t> PF (software): El filtro de paquetes </a:t>
            </a:r>
            <a:r>
              <a:rPr lang="es-AR" dirty="0" err="1" smtClean="0"/>
              <a:t>OpenBSD</a:t>
            </a:r>
            <a:r>
              <a:rPr lang="es-AR" dirty="0" smtClean="0"/>
              <a:t>.</a:t>
            </a:r>
          </a:p>
          <a:p>
            <a:r>
              <a:rPr lang="es-AR" dirty="0" smtClean="0"/>
              <a:t> </a:t>
            </a:r>
            <a:r>
              <a:rPr lang="es-AR" dirty="0" err="1" smtClean="0"/>
              <a:t>Netfilter</a:t>
            </a:r>
            <a:r>
              <a:rPr lang="es-AR" dirty="0" smtClean="0"/>
              <a:t>/</a:t>
            </a:r>
            <a:r>
              <a:rPr lang="es-AR" dirty="0" err="1" smtClean="0"/>
              <a:t>iptables</a:t>
            </a:r>
            <a:r>
              <a:rPr lang="es-AR" dirty="0" smtClean="0"/>
              <a:t> el filtro de paquetes de Linux y su interface</a:t>
            </a:r>
            <a:endParaRPr lang="es-A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spPr>
        <p:txBody>
          <a:bodyPr/>
          <a:lstStyle/>
          <a:p>
            <a:r>
              <a:rPr lang="es-AR" i="1" dirty="0" smtClean="0">
                <a:solidFill>
                  <a:schemeClr val="bg1"/>
                </a:solidFill>
              </a:rPr>
              <a:t>IETF </a:t>
            </a:r>
            <a:r>
              <a:rPr lang="es-AR" i="1" dirty="0" err="1" smtClean="0">
                <a:solidFill>
                  <a:schemeClr val="bg1"/>
                </a:solidFill>
              </a:rPr>
              <a:t>standard</a:t>
            </a:r>
            <a:r>
              <a:rPr lang="es-AR" i="1" dirty="0" smtClean="0">
                <a:solidFill>
                  <a:schemeClr val="bg1"/>
                </a:solidFill>
              </a:rPr>
              <a:t> </a:t>
            </a:r>
            <a:r>
              <a:rPr lang="es-AR" i="1" dirty="0" err="1" smtClean="0">
                <a:solidFill>
                  <a:schemeClr val="bg1"/>
                </a:solidFill>
              </a:rPr>
              <a:t>documents</a:t>
            </a:r>
            <a:r>
              <a:rPr lang="es-AR" i="1" dirty="0" smtClean="0">
                <a:solidFill>
                  <a:schemeClr val="bg1"/>
                </a:solidFill>
              </a:rPr>
              <a:t> (</a:t>
            </a:r>
            <a:r>
              <a:rPr lang="es-AR" i="1" dirty="0" err="1" smtClean="0">
                <a:solidFill>
                  <a:schemeClr val="bg1"/>
                </a:solidFill>
              </a:rPr>
              <a:t>RFCs</a:t>
            </a:r>
            <a:r>
              <a:rPr lang="es-AR" i="1" dirty="0" smtClean="0">
                <a:solidFill>
                  <a:schemeClr val="bg1"/>
                </a:solidFill>
              </a:rPr>
              <a:t>)</a:t>
            </a:r>
            <a:endParaRPr lang="es-AR" dirty="0">
              <a:solidFill>
                <a:schemeClr val="bg1"/>
              </a:solidFill>
            </a:endParaRPr>
          </a:p>
        </p:txBody>
      </p:sp>
      <p:sp>
        <p:nvSpPr>
          <p:cNvPr id="3" name="2 Marcador de contenido"/>
          <p:cNvSpPr>
            <a:spLocks noGrp="1"/>
          </p:cNvSpPr>
          <p:nvPr>
            <p:ph idx="1"/>
          </p:nvPr>
        </p:nvSpPr>
        <p:spPr/>
        <p:txBody>
          <a:bodyPr>
            <a:normAutofit fontScale="70000" lnSpcReduction="20000"/>
          </a:bodyPr>
          <a:lstStyle/>
          <a:p>
            <a:r>
              <a:rPr lang="es-AR" dirty="0" smtClean="0"/>
              <a:t>RFC 2663: Terminología y consideraciones sobre Traducción de Direcciones IP - IP Network</a:t>
            </a:r>
          </a:p>
          <a:p>
            <a:pPr>
              <a:buNone/>
            </a:pPr>
            <a:r>
              <a:rPr lang="en-US" dirty="0" smtClean="0"/>
              <a:t>      Address Translator (NAT) Terminology and Considerations</a:t>
            </a:r>
          </a:p>
          <a:p>
            <a:r>
              <a:rPr lang="es-AR" dirty="0" smtClean="0"/>
              <a:t> RFC 3022: Traductor de Dirección de Red IP Tradicional (NAT Tradicional) - </a:t>
            </a:r>
            <a:r>
              <a:rPr lang="es-AR" dirty="0" err="1" smtClean="0"/>
              <a:t>Traditional</a:t>
            </a:r>
            <a:r>
              <a:rPr lang="es-AR" dirty="0" smtClean="0"/>
              <a:t> IP Network</a:t>
            </a:r>
          </a:p>
          <a:p>
            <a:pPr>
              <a:buNone/>
            </a:pPr>
            <a:r>
              <a:rPr lang="es-AR" dirty="0" smtClean="0"/>
              <a:t>      </a:t>
            </a:r>
            <a:r>
              <a:rPr lang="es-AR" dirty="0" err="1" smtClean="0"/>
              <a:t>Address</a:t>
            </a:r>
            <a:r>
              <a:rPr lang="es-AR" dirty="0" smtClean="0"/>
              <a:t> </a:t>
            </a:r>
            <a:r>
              <a:rPr lang="es-AR" dirty="0" err="1" smtClean="0"/>
              <a:t>Translator</a:t>
            </a:r>
            <a:r>
              <a:rPr lang="es-AR" dirty="0" smtClean="0"/>
              <a:t> (</a:t>
            </a:r>
            <a:r>
              <a:rPr lang="es-AR" dirty="0" err="1" smtClean="0"/>
              <a:t>Traditional</a:t>
            </a:r>
            <a:r>
              <a:rPr lang="es-AR" dirty="0" smtClean="0"/>
              <a:t> NAT)</a:t>
            </a:r>
          </a:p>
          <a:p>
            <a:r>
              <a:rPr lang="es-AR" dirty="0" smtClean="0"/>
              <a:t> RFC 4787: Traducción de direcciones de red (NAT) Requisitos de comportamiento para </a:t>
            </a:r>
            <a:r>
              <a:rPr lang="es-AR" dirty="0" err="1" smtClean="0"/>
              <a:t>Unicast</a:t>
            </a:r>
            <a:r>
              <a:rPr lang="es-AR" dirty="0" smtClean="0"/>
              <a:t> </a:t>
            </a:r>
          </a:p>
          <a:p>
            <a:pPr>
              <a:buNone/>
            </a:pPr>
            <a:r>
              <a:rPr lang="en-US" dirty="0" smtClean="0"/>
              <a:t>      UDP - Network Address Translation (NAT) Behavioral Requirement for </a:t>
            </a:r>
            <a:r>
              <a:rPr lang="en-US" dirty="0" err="1" smtClean="0"/>
              <a:t>Unicast</a:t>
            </a:r>
            <a:r>
              <a:rPr lang="en-US" dirty="0" smtClean="0"/>
              <a:t> UDP</a:t>
            </a:r>
          </a:p>
          <a:p>
            <a:r>
              <a:rPr lang="es-AR" dirty="0" smtClean="0"/>
              <a:t> RFC 1918: Asignación de direcciones para Internet privadas -  </a:t>
            </a:r>
            <a:r>
              <a:rPr lang="es-AR" dirty="0" err="1" smtClean="0"/>
              <a:t>Address</a:t>
            </a:r>
            <a:r>
              <a:rPr lang="es-AR" dirty="0" smtClean="0"/>
              <a:t> </a:t>
            </a:r>
            <a:r>
              <a:rPr lang="es-AR" dirty="0" err="1" smtClean="0"/>
              <a:t>Allocation</a:t>
            </a:r>
            <a:r>
              <a:rPr lang="es-AR" dirty="0" smtClean="0"/>
              <a:t> </a:t>
            </a:r>
            <a:r>
              <a:rPr lang="es-AR" dirty="0" err="1" smtClean="0"/>
              <a:t>for</a:t>
            </a:r>
            <a:r>
              <a:rPr lang="es-AR" dirty="0" smtClean="0"/>
              <a:t> </a:t>
            </a:r>
            <a:r>
              <a:rPr lang="es-AR" dirty="0" err="1" smtClean="0"/>
              <a:t>Private</a:t>
            </a:r>
            <a:r>
              <a:rPr lang="es-AR" dirty="0" smtClean="0"/>
              <a:t> </a:t>
            </a:r>
            <a:r>
              <a:rPr lang="es-AR" dirty="0" err="1" smtClean="0"/>
              <a:t>Internets</a:t>
            </a:r>
            <a:endParaRPr lang="es-AR" dirty="0" smtClean="0"/>
          </a:p>
          <a:p>
            <a:r>
              <a:rPr lang="en-US" dirty="0" smtClean="0"/>
              <a:t> RFC 2993: Architectural Implications of NAT</a:t>
            </a:r>
          </a:p>
          <a:p>
            <a:r>
              <a:rPr lang="en-US" dirty="0" smtClean="0"/>
              <a:t> RFC 1631: The IP Network Address Translator (NAT)</a:t>
            </a:r>
            <a:endParaRPr lang="es-A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714488"/>
            <a:ext cx="7772400" cy="1470025"/>
          </a:xfrm>
        </p:spPr>
        <p:style>
          <a:lnRef idx="1">
            <a:schemeClr val="accent6"/>
          </a:lnRef>
          <a:fillRef idx="3">
            <a:schemeClr val="accent6"/>
          </a:fillRef>
          <a:effectRef idx="2">
            <a:schemeClr val="accent6"/>
          </a:effectRef>
          <a:fontRef idx="minor">
            <a:schemeClr val="lt1"/>
          </a:fontRef>
        </p:style>
        <p:txBody>
          <a:bodyPr/>
          <a:lstStyle/>
          <a:p>
            <a:r>
              <a:rPr lang="es-ES" dirty="0" smtClean="0"/>
              <a:t>Historia de firewall</a:t>
            </a:r>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428596" y="3786190"/>
            <a:ext cx="8426807" cy="1857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6"/>
          </a:lnRef>
          <a:fillRef idx="3">
            <a:schemeClr val="accent6"/>
          </a:fillRef>
          <a:effectRef idx="2">
            <a:schemeClr val="accent6"/>
          </a:effectRef>
          <a:fontRef idx="minor">
            <a:schemeClr val="lt1"/>
          </a:fontRef>
        </p:style>
        <p:txBody>
          <a:bodyPr>
            <a:normAutofit fontScale="90000"/>
          </a:bodyPr>
          <a:lstStyle/>
          <a:p>
            <a:r>
              <a:rPr lang="es-ES" i="1" dirty="0"/>
              <a:t>Primera generación: </a:t>
            </a:r>
            <a:r>
              <a:rPr lang="es-ES" i="1" dirty="0" err="1"/>
              <a:t>packet</a:t>
            </a:r>
            <a:r>
              <a:rPr lang="es-ES" i="1" dirty="0"/>
              <a:t> </a:t>
            </a:r>
            <a:r>
              <a:rPr lang="es-ES" i="1" dirty="0" err="1"/>
              <a:t>filters</a:t>
            </a:r>
            <a:r>
              <a:rPr lang="es-ES" i="1" dirty="0"/>
              <a:t> - filtrado de paquetes</a:t>
            </a:r>
            <a:endParaRPr lang="es-ES" dirty="0"/>
          </a:p>
        </p:txBody>
      </p:sp>
      <p:sp>
        <p:nvSpPr>
          <p:cNvPr id="3" name="2 Marcador de contenido"/>
          <p:cNvSpPr>
            <a:spLocks noGrp="1"/>
          </p:cNvSpPr>
          <p:nvPr>
            <p:ph idx="1"/>
          </p:nvPr>
        </p:nvSpPr>
        <p:spPr/>
        <p:txBody>
          <a:bodyPr>
            <a:normAutofit/>
          </a:bodyPr>
          <a:lstStyle/>
          <a:p>
            <a:endParaRPr lang="es-ES" sz="1800" dirty="0" smtClean="0"/>
          </a:p>
          <a:p>
            <a:pPr>
              <a:buNone/>
            </a:pPr>
            <a:r>
              <a:rPr lang="es-ES" sz="1800" dirty="0" smtClean="0"/>
              <a:t>      El primer documento publicado para la tecnología firewall data de 1988, cuando el equipo de ingenieros de Digital </a:t>
            </a:r>
            <a:r>
              <a:rPr lang="es-ES" sz="1800" dirty="0" err="1" smtClean="0"/>
              <a:t>Equipment</a:t>
            </a:r>
            <a:r>
              <a:rPr lang="es-ES" sz="1800" dirty="0" smtClean="0"/>
              <a:t> </a:t>
            </a:r>
            <a:r>
              <a:rPr lang="es-ES" sz="1800" dirty="0" err="1" smtClean="0"/>
              <a:t>Corporation</a:t>
            </a:r>
            <a:r>
              <a:rPr lang="es-ES" sz="1800" dirty="0" smtClean="0"/>
              <a:t> (DEC) desarrolló los sistemas de filtro conocidos como cortafuegos de filtrado de paquetes. El filtrado de paquetes actúa mediante la inspección de los paquetes. Si uno coincide con el conjunto de reglas del filtro, el paquete se reducirá (descarte silencioso) o será rechazado, desprendiéndose de él y enviando una respuesta de error al emisor. Este tipo de filtrado de paquetes no presta atención a si el paquete es parte de una secuencia existente de tráfico; se filtra cada paquete basándose únicamente en la información contenida en él (por lo general utiliza una combinación del IP emisor del paquete y la de destino, su protocolo, y, en el tráfico TCP y UDP, el número de puerto).</a:t>
            </a:r>
            <a:endParaRPr lang="es-E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1194</TotalTime>
  <Words>2243</Words>
  <Application>Microsoft Office PowerPoint</Application>
  <PresentationFormat>Presentación en pantalla (4:3)</PresentationFormat>
  <Paragraphs>356</Paragraphs>
  <Slides>31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3" baseType="lpstr">
      <vt:lpstr>Tema de Office</vt:lpstr>
      <vt:lpstr>Hoja de cálculo</vt:lpstr>
      <vt:lpstr>NAT - PAT</vt:lpstr>
      <vt:lpstr>Funcionamiento</vt:lpstr>
      <vt:lpstr>NAT y TCP/UDP</vt:lpstr>
      <vt:lpstr>Tipos de NAT</vt:lpstr>
      <vt:lpstr>Port Forwarding(Redirección de puertos)</vt:lpstr>
      <vt:lpstr>Ejemplos de software NAT</vt:lpstr>
      <vt:lpstr>IETF standard documents (RFCs)</vt:lpstr>
      <vt:lpstr>Historia de firewall</vt:lpstr>
      <vt:lpstr>Primera generación: packet filters - filtrado de paquetes</vt:lpstr>
      <vt:lpstr>Primera generación: packet filters - filtrado de paquetes</vt:lpstr>
      <vt:lpstr>Primera generación: packet filters - filtrado de paquetes</vt:lpstr>
      <vt:lpstr>Primera generación: packet filters - filtrado de paquetes</vt:lpstr>
      <vt:lpstr>Segunda generación: "stateful" filters - cortafuegos de estado</vt:lpstr>
      <vt:lpstr>Segunda generación: "stateful" filters - cortafuegos de estado</vt:lpstr>
      <vt:lpstr>Segunda generación: "stateful" filters - cortafuegos de estado</vt:lpstr>
      <vt:lpstr>Tercera generación: application layer - cortafuegos de aplicación</vt:lpstr>
      <vt:lpstr>Tercera generación: application layer - cortafuegos de aplicación</vt:lpstr>
      <vt:lpstr>Tercera generación: application layer - cortafuegos de aplicación</vt:lpstr>
      <vt:lpstr>Posteriores</vt:lpstr>
      <vt:lpstr>Tipos de Firewall</vt:lpstr>
      <vt:lpstr>Firewall de capa de red</vt:lpstr>
      <vt:lpstr>Firewall de capa de aplicación</vt:lpstr>
      <vt:lpstr>Firewall Personal</vt:lpstr>
      <vt:lpstr>Comparación de Firewalls features básicas de filtrado</vt:lpstr>
      <vt:lpstr>Features avanzadas</vt:lpstr>
      <vt:lpstr>Demilitarized Zone (DMZ)</vt:lpstr>
      <vt:lpstr>Ventajas</vt:lpstr>
      <vt:lpstr>Limitaciones</vt:lpstr>
      <vt:lpstr>Políticas</vt:lpstr>
      <vt:lpstr>Ejemplos de configuración</vt:lpstr>
      <vt:lpstr>IETF standard documents (RFCs)</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 firewall</dc:title>
  <dc:creator>fuser</dc:creator>
  <cp:lastModifiedBy>fuser</cp:lastModifiedBy>
  <cp:revision>92</cp:revision>
  <dcterms:created xsi:type="dcterms:W3CDTF">2015-05-26T17:40:44Z</dcterms:created>
  <dcterms:modified xsi:type="dcterms:W3CDTF">2015-06-02T21:25:01Z</dcterms:modified>
</cp:coreProperties>
</file>