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5"/>
    <p:sldMasterId id="2147483662" r:id="rId6"/>
    <p:sldMasterId id="2147483663" r:id="rId7"/>
    <p:sldMasterId id="2147483664" r:id="rId8"/>
    <p:sldMasterId id="2147483665" r:id="rId9"/>
    <p:sldMasterId id="2147483666" r:id="rId10"/>
    <p:sldMasterId id="2147483667" r:id="rId11"/>
    <p:sldMasterId id="2147483668" r:id="rId12"/>
    <p:sldMasterId id="2147483669" r:id="rId13"/>
    <p:sldMasterId id="2147483670" r:id="rId14"/>
    <p:sldMasterId id="2147483671" r:id="rId15"/>
    <p:sldMasterId id="2147483672" r:id="rId16"/>
  </p:sldMasterIdLst>
  <p:notesMasterIdLst>
    <p:notesMasterId r:id="rId17"/>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Lst>
  <p:sldSz cy="6858000" cx="9144000"/>
  <p:notesSz cx="6669075" cy="9926625"/>
  <p:embeddedFontLst>
    <p:embeddedFont>
      <p:font typeface="Corsiva"/>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
          <p15:clr>
            <a:srgbClr val="000000"/>
          </p15:clr>
        </p15:guide>
        <p15:guide id="2" pos="2880">
          <p15:clr>
            <a:srgbClr val="000000"/>
          </p15:clr>
        </p15:guide>
      </p15:sldGuideLst>
    </p:ext>
    <p:ext uri="{2D200454-40CA-4A62-9FC3-DE9A4176ACB9}">
      <p15:notesGuideLst>
        <p15:guide id="1" orient="horz" pos="3127">
          <p15:clr>
            <a:srgbClr val="000000"/>
          </p15:clr>
        </p15:guide>
        <p15:guide id="2" pos="2101">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B6E76E7-5E0A-4802-BE1A-656362302961}">
  <a:tblStyle styleId="{4B6E76E7-5E0A-4802-BE1A-65636230296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152" orient="horz"/>
        <p:guide pos="2880"/>
      </p:guideLst>
    </p:cSldViewPr>
  </p:slideViewPr>
  <p:notesViewPr>
    <p:cSldViewPr snapToGrid="0">
      <p:cViewPr varScale="1">
        <p:scale>
          <a:sx n="100" d="100"/>
          <a:sy n="100" d="100"/>
        </p:scale>
        <p:origin x="0" y="0"/>
      </p:cViewPr>
      <p:guideLst>
        <p:guide pos="3127" orient="horz"/>
        <p:guide pos="2101"/>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23.xml"/><Relationship Id="rId42" Type="http://schemas.openxmlformats.org/officeDocument/2006/relationships/slide" Target="slides/slide25.xml"/><Relationship Id="rId41" Type="http://schemas.openxmlformats.org/officeDocument/2006/relationships/slide" Target="slides/slide24.xml"/><Relationship Id="rId44" Type="http://schemas.openxmlformats.org/officeDocument/2006/relationships/slide" Target="slides/slide27.xml"/><Relationship Id="rId43" Type="http://schemas.openxmlformats.org/officeDocument/2006/relationships/slide" Target="slides/slide26.xml"/><Relationship Id="rId46" Type="http://schemas.openxmlformats.org/officeDocument/2006/relationships/slide" Target="slides/slide29.xml"/><Relationship Id="rId45" Type="http://schemas.openxmlformats.org/officeDocument/2006/relationships/slide" Target="slides/slide2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1.xml"/><Relationship Id="rId47" Type="http://schemas.openxmlformats.org/officeDocument/2006/relationships/slide" Target="slides/slide30.xml"/><Relationship Id="rId49" Type="http://schemas.openxmlformats.org/officeDocument/2006/relationships/slide" Target="slides/slide3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4.xml"/><Relationship Id="rId30" Type="http://schemas.openxmlformats.org/officeDocument/2006/relationships/slide" Target="slides/slide13.xml"/><Relationship Id="rId33" Type="http://schemas.openxmlformats.org/officeDocument/2006/relationships/slide" Target="slides/slide16.xml"/><Relationship Id="rId32" Type="http://schemas.openxmlformats.org/officeDocument/2006/relationships/slide" Target="slides/slide15.xml"/><Relationship Id="rId35" Type="http://schemas.openxmlformats.org/officeDocument/2006/relationships/slide" Target="slides/slide18.xml"/><Relationship Id="rId34" Type="http://schemas.openxmlformats.org/officeDocument/2006/relationships/slide" Target="slides/slide17.xml"/><Relationship Id="rId37" Type="http://schemas.openxmlformats.org/officeDocument/2006/relationships/slide" Target="slides/slide20.xml"/><Relationship Id="rId36" Type="http://schemas.openxmlformats.org/officeDocument/2006/relationships/slide" Target="slides/slide19.xml"/><Relationship Id="rId39" Type="http://schemas.openxmlformats.org/officeDocument/2006/relationships/slide" Target="slides/slide22.xml"/><Relationship Id="rId38" Type="http://schemas.openxmlformats.org/officeDocument/2006/relationships/slide" Target="slides/slide21.xml"/><Relationship Id="rId62" Type="http://schemas.openxmlformats.org/officeDocument/2006/relationships/font" Target="fonts/Corsiva-bold.fntdata"/><Relationship Id="rId61" Type="http://schemas.openxmlformats.org/officeDocument/2006/relationships/font" Target="fonts/Corsiva-regular.fntdata"/><Relationship Id="rId20" Type="http://schemas.openxmlformats.org/officeDocument/2006/relationships/slide" Target="slides/slide3.xml"/><Relationship Id="rId64" Type="http://schemas.openxmlformats.org/officeDocument/2006/relationships/font" Target="fonts/Corsiva-boldItalic.fntdata"/><Relationship Id="rId63" Type="http://schemas.openxmlformats.org/officeDocument/2006/relationships/font" Target="fonts/Corsiva-italic.fntdata"/><Relationship Id="rId22" Type="http://schemas.openxmlformats.org/officeDocument/2006/relationships/slide" Target="slides/slide5.xml"/><Relationship Id="rId21" Type="http://schemas.openxmlformats.org/officeDocument/2006/relationships/slide" Target="slides/slide4.xml"/><Relationship Id="rId24" Type="http://schemas.openxmlformats.org/officeDocument/2006/relationships/slide" Target="slides/slide7.xml"/><Relationship Id="rId23" Type="http://schemas.openxmlformats.org/officeDocument/2006/relationships/slide" Target="slides/slide6.xml"/><Relationship Id="rId60" Type="http://schemas.openxmlformats.org/officeDocument/2006/relationships/slide" Target="slides/slide43.xml"/><Relationship Id="rId26" Type="http://schemas.openxmlformats.org/officeDocument/2006/relationships/slide" Target="slides/slide9.xml"/><Relationship Id="rId25" Type="http://schemas.openxmlformats.org/officeDocument/2006/relationships/slide" Target="slides/slide8.xml"/><Relationship Id="rId28" Type="http://schemas.openxmlformats.org/officeDocument/2006/relationships/slide" Target="slides/slide11.xml"/><Relationship Id="rId27" Type="http://schemas.openxmlformats.org/officeDocument/2006/relationships/slide" Target="slides/slide10.xml"/><Relationship Id="rId29" Type="http://schemas.openxmlformats.org/officeDocument/2006/relationships/slide" Target="slides/slide12.xml"/><Relationship Id="rId51" Type="http://schemas.openxmlformats.org/officeDocument/2006/relationships/slide" Target="slides/slide34.xml"/><Relationship Id="rId50" Type="http://schemas.openxmlformats.org/officeDocument/2006/relationships/slide" Target="slides/slide33.xml"/><Relationship Id="rId53" Type="http://schemas.openxmlformats.org/officeDocument/2006/relationships/slide" Target="slides/slide36.xml"/><Relationship Id="rId52" Type="http://schemas.openxmlformats.org/officeDocument/2006/relationships/slide" Target="slides/slide35.xml"/><Relationship Id="rId11" Type="http://schemas.openxmlformats.org/officeDocument/2006/relationships/slideMaster" Target="slideMasters/slideMaster7.xml"/><Relationship Id="rId55" Type="http://schemas.openxmlformats.org/officeDocument/2006/relationships/slide" Target="slides/slide38.xml"/><Relationship Id="rId10" Type="http://schemas.openxmlformats.org/officeDocument/2006/relationships/slideMaster" Target="slideMasters/slideMaster6.xml"/><Relationship Id="rId54" Type="http://schemas.openxmlformats.org/officeDocument/2006/relationships/slide" Target="slides/slide37.xml"/><Relationship Id="rId13" Type="http://schemas.openxmlformats.org/officeDocument/2006/relationships/slideMaster" Target="slideMasters/slideMaster9.xml"/><Relationship Id="rId57" Type="http://schemas.openxmlformats.org/officeDocument/2006/relationships/slide" Target="slides/slide40.xml"/><Relationship Id="rId12" Type="http://schemas.openxmlformats.org/officeDocument/2006/relationships/slideMaster" Target="slideMasters/slideMaster8.xml"/><Relationship Id="rId56" Type="http://schemas.openxmlformats.org/officeDocument/2006/relationships/slide" Target="slides/slide39.xml"/><Relationship Id="rId15" Type="http://schemas.openxmlformats.org/officeDocument/2006/relationships/slideMaster" Target="slideMasters/slideMaster11.xml"/><Relationship Id="rId59" Type="http://schemas.openxmlformats.org/officeDocument/2006/relationships/slide" Target="slides/slide42.xml"/><Relationship Id="rId14" Type="http://schemas.openxmlformats.org/officeDocument/2006/relationships/slideMaster" Target="slideMasters/slideMaster10.xml"/><Relationship Id="rId58" Type="http://schemas.openxmlformats.org/officeDocument/2006/relationships/slide" Target="slides/slide41.xml"/><Relationship Id="rId17" Type="http://schemas.openxmlformats.org/officeDocument/2006/relationships/notesMaster" Target="notesMasters/notesMaster1.xml"/><Relationship Id="rId16" Type="http://schemas.openxmlformats.org/officeDocument/2006/relationships/slideMaster" Target="slideMasters/slideMaster12.xml"/><Relationship Id="rId19" Type="http://schemas.openxmlformats.org/officeDocument/2006/relationships/slide" Target="slides/slide2.xml"/><Relationship Id="rId1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890837" cy="495300"/>
          </a:xfrm>
          <a:prstGeom prst="rect">
            <a:avLst/>
          </a:prstGeom>
          <a:noFill/>
          <a:ln>
            <a:noFill/>
          </a:ln>
        </p:spPr>
        <p:txBody>
          <a:bodyPr anchorCtr="0" anchor="t" bIns="48200" lIns="96375" spcFirstLastPara="1" rIns="96375" wrap="square" tIns="48200"/>
          <a:lstStyle>
            <a:lvl1pPr lvl="0"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1pPr>
            <a:lvl2pPr lvl="1"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2pPr>
            <a:lvl3pPr lvl="2"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3pPr>
            <a:lvl4pPr lvl="3"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4pPr>
            <a:lvl5pPr lvl="4"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5pPr>
            <a:lvl6pPr lvl="5"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6pPr>
            <a:lvl7pPr lvl="6"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7pPr>
            <a:lvl8pPr lvl="7"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8pPr>
            <a:lvl9pPr lvl="8"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9pPr>
          </a:lstStyle>
          <a:p/>
        </p:txBody>
      </p:sp>
      <p:sp>
        <p:nvSpPr>
          <p:cNvPr id="4" name="Google Shape;4;n"/>
          <p:cNvSpPr txBox="1"/>
          <p:nvPr>
            <p:ph idx="10" type="dt"/>
          </p:nvPr>
        </p:nvSpPr>
        <p:spPr>
          <a:xfrm>
            <a:off x="3778250" y="0"/>
            <a:ext cx="2890837" cy="495300"/>
          </a:xfrm>
          <a:prstGeom prst="rect">
            <a:avLst/>
          </a:prstGeom>
          <a:noFill/>
          <a:ln>
            <a:noFill/>
          </a:ln>
        </p:spPr>
        <p:txBody>
          <a:bodyPr anchorCtr="0" anchor="t" bIns="48200" lIns="96375" spcFirstLastPara="1" rIns="96375" wrap="square" tIns="48200"/>
          <a:lstStyle>
            <a:lvl1pPr lvl="0"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1pPr>
            <a:lvl2pPr lvl="1"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2pPr>
            <a:lvl3pPr lvl="2"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3pPr>
            <a:lvl4pPr lvl="3"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4pPr>
            <a:lvl5pPr lvl="4"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5pPr>
            <a:lvl6pPr lvl="5"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6pPr>
            <a:lvl7pPr lvl="6"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7pPr>
            <a:lvl8pPr lvl="7"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8pPr>
            <a:lvl9pPr lvl="8"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9pPr>
          </a:lstStyle>
          <a:p/>
        </p:txBody>
      </p:sp>
      <p:sp>
        <p:nvSpPr>
          <p:cNvPr id="5" name="Google Shape;5;n"/>
          <p:cNvSpPr/>
          <p:nvPr>
            <p:ph idx="3"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a:noFill/>
          <a:ln cap="flat" cmpd="sng" w="12675">
            <a:solidFill>
              <a:srgbClr val="000000"/>
            </a:solidFill>
            <a:prstDash val="solid"/>
            <a:miter lim="800000"/>
            <a:headEnd len="sm" w="sm" type="none"/>
            <a:tailEnd len="sm" w="sm" type="none"/>
          </a:ln>
        </p:spPr>
      </p:sp>
      <p:sp>
        <p:nvSpPr>
          <p:cNvPr id="6" name="Google Shape;6;n"/>
          <p:cNvSpPr txBox="1"/>
          <p:nvPr>
            <p:ph idx="1" type="body"/>
          </p:nvPr>
        </p:nvSpPr>
        <p:spPr>
          <a:xfrm>
            <a:off x="890587" y="4716462"/>
            <a:ext cx="4887912" cy="4464050"/>
          </a:xfrm>
          <a:prstGeom prst="rect">
            <a:avLst/>
          </a:prstGeom>
          <a:noFill/>
          <a:ln>
            <a:noFill/>
          </a:ln>
        </p:spPr>
        <p:txBody>
          <a:bodyPr anchorCtr="0" anchor="t" bIns="48200" lIns="96375" spcFirstLastPara="1" rIns="96375" wrap="square" tIns="4820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431337"/>
            <a:ext cx="2890837" cy="495300"/>
          </a:xfrm>
          <a:prstGeom prst="rect">
            <a:avLst/>
          </a:prstGeom>
          <a:noFill/>
          <a:ln>
            <a:noFill/>
          </a:ln>
        </p:spPr>
        <p:txBody>
          <a:bodyPr anchorCtr="0" anchor="b" bIns="48200" lIns="96375" spcFirstLastPara="1" rIns="96375" wrap="square" tIns="48200"/>
          <a:lstStyle>
            <a:lvl1pPr lvl="0"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1pPr>
            <a:lvl2pPr lvl="1"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2pPr>
            <a:lvl3pPr lvl="2"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3pPr>
            <a:lvl4pPr lvl="3"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4pPr>
            <a:lvl5pPr lvl="4"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5pPr>
            <a:lvl6pPr lvl="5"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6pPr>
            <a:lvl7pPr lvl="6"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7pPr>
            <a:lvl8pPr lvl="7"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8pPr>
            <a:lvl9pPr lvl="8"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9pPr>
          </a:lstStyle>
          <a:p/>
        </p:txBody>
      </p:sp>
      <p:sp>
        <p:nvSpPr>
          <p:cNvPr id="8" name="Google Shape;8;n"/>
          <p:cNvSpPr txBox="1"/>
          <p:nvPr>
            <p:ph idx="12" type="sldNum"/>
          </p:nvPr>
        </p:nvSpPr>
        <p:spPr>
          <a:xfrm>
            <a:off x="3778250" y="9431337"/>
            <a:ext cx="2890837" cy="495300"/>
          </a:xfrm>
          <a:prstGeom prst="rect">
            <a:avLst/>
          </a:prstGeom>
          <a:noFill/>
          <a:ln>
            <a:noFill/>
          </a:ln>
        </p:spPr>
        <p:txBody>
          <a:bodyPr anchorCtr="0" anchor="b" bIns="48200" lIns="96375" spcFirstLastPara="1" rIns="96375" wrap="square" tIns="48200">
            <a:noAutofit/>
          </a:bodyPr>
          <a:lstStyle/>
          <a:p>
            <a:pPr indent="0" lvl="0" marL="0" marR="0" rtl="0" algn="r">
              <a:lnSpc>
                <a:spcPct val="100000"/>
              </a:lnSpc>
              <a:spcBef>
                <a:spcPts val="0"/>
              </a:spcBef>
              <a:spcAft>
                <a:spcPts val="0"/>
              </a:spcAft>
              <a:buClr>
                <a:srgbClr val="000000"/>
              </a:buClr>
              <a:buSzPts val="1300"/>
              <a:buFont typeface="Comic Sans MS"/>
              <a:buNone/>
            </a:pPr>
            <a:fld id="{00000000-1234-1234-1234-123412341234}" type="slidenum">
              <a:rPr b="0" i="0" lang="en-US" sz="1300" u="none" cap="none" strike="noStrike">
                <a:solidFill>
                  <a:srgbClr val="000000"/>
                </a:solidFill>
                <a:latin typeface="Comic Sans MS"/>
                <a:ea typeface="Comic Sans MS"/>
                <a:cs typeface="Comic Sans MS"/>
                <a:sym typeface="Comic Sans MS"/>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145" name="Google Shape;145;p10: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153" name="Google Shape;153;p11: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159" name="Google Shape;159;p12: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166" name="Google Shape;166;p13: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4: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175" name="Google Shape;175;p14: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5: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181" name="Google Shape;181;p15: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6: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186" name="Google Shape;186;p16: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7: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191" name="Google Shape;191;p17: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8: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202" name="Google Shape;202;p18: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9: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208" name="Google Shape;208;p19: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20: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214" name="Google Shape;214;p20: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21: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225" name="Google Shape;225;p21: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22: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232" name="Google Shape;232;p22: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23: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244" name="Google Shape;244;p23: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24: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251" name="Google Shape;251;p24: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25: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257" name="Google Shape;257;p25: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26: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263" name="Google Shape;263;p26: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27: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270" name="Google Shape;270;p27: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28: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275" name="Google Shape;275;p28: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29: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281" name="Google Shape;281;p29: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30: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287" name="Google Shape;287;p30: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31: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293" name="Google Shape;293;p31: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32: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299" name="Google Shape;299;p32: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33: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305" name="Google Shape;305;p33: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34: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311" name="Google Shape;311;p34: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35: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316" name="Google Shape;316;p35: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36: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321" name="Google Shape;321;p36: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37: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327" name="Google Shape;327;p37: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38: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332" name="Google Shape;332;p38: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39: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338" name="Google Shape;338;p39: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40: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344" name="Google Shape;344;p40: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p41: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351" name="Google Shape;351;p41: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42: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359" name="Google Shape;359;p42: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43: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365" name="Google Shape;365;p43: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890587" y="4716462"/>
            <a:ext cx="4887912" cy="4464050"/>
          </a:xfrm>
          <a:prstGeom prst="rect">
            <a:avLst/>
          </a:prstGeom>
        </p:spPr>
        <p:txBody>
          <a:bodyPr anchorCtr="0" anchor="t" bIns="48200" lIns="96375" spcFirstLastPara="1" rIns="96375" wrap="square" tIns="48200">
            <a:noAutofit/>
          </a:bodyPr>
          <a:lstStyle/>
          <a:p>
            <a:pPr indent="0" lvl="0" marL="0" rtl="0" algn="l">
              <a:spcBef>
                <a:spcPts val="0"/>
              </a:spcBef>
              <a:spcAft>
                <a:spcPts val="0"/>
              </a:spcAft>
              <a:buNone/>
            </a:pPr>
            <a:r>
              <a:t/>
            </a:r>
            <a:endParaRPr/>
          </a:p>
        </p:txBody>
      </p:sp>
      <p:sp>
        <p:nvSpPr>
          <p:cNvPr id="139" name="Google Shape;139;p9:notes"/>
          <p:cNvSpPr/>
          <p:nvPr>
            <p:ph idx="2" type="sldImg"/>
          </p:nvPr>
        </p:nvSpPr>
        <p:spPr>
          <a:xfrm>
            <a:off x="855662" y="747712"/>
            <a:ext cx="4957762" cy="3717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chemeClr val="dk1"/>
              </a:buClr>
              <a:buSzPts val="3200"/>
              <a:buFont typeface="Comic Sans MS"/>
              <a:buNone/>
              <a:defRPr b="0" i="0" sz="3200" u="none" cap="none" strike="noStrike">
                <a:solidFill>
                  <a:schemeClr val="dk1"/>
                </a:solidFill>
                <a:latin typeface="Comic Sans MS"/>
                <a:ea typeface="Comic Sans MS"/>
                <a:cs typeface="Comic Sans MS"/>
                <a:sym typeface="Comic Sans MS"/>
              </a:defRPr>
            </a:lvl1pPr>
            <a:lvl2pPr lvl="1" marR="0" rtl="0" algn="ctr">
              <a:spcBef>
                <a:spcPts val="560"/>
              </a:spcBef>
              <a:spcAft>
                <a:spcPts val="0"/>
              </a:spcAft>
              <a:buClr>
                <a:schemeClr val="dk1"/>
              </a:buClr>
              <a:buSzPts val="2800"/>
              <a:buFont typeface="Comic Sans MS"/>
              <a:buNone/>
              <a:defRPr b="0" i="0" sz="2800" u="none" cap="none" strike="noStrike">
                <a:solidFill>
                  <a:schemeClr val="dk1"/>
                </a:solidFill>
                <a:latin typeface="Comic Sans MS"/>
                <a:ea typeface="Comic Sans MS"/>
                <a:cs typeface="Comic Sans MS"/>
                <a:sym typeface="Comic Sans MS"/>
              </a:defRPr>
            </a:lvl2pPr>
            <a:lvl3pPr lvl="2" marR="0" rtl="0" algn="ctr">
              <a:spcBef>
                <a:spcPts val="480"/>
              </a:spcBef>
              <a:spcAft>
                <a:spcPts val="0"/>
              </a:spcAft>
              <a:buClr>
                <a:schemeClr val="dk1"/>
              </a:buClr>
              <a:buSzPts val="2400"/>
              <a:buFont typeface="Comic Sans MS"/>
              <a:buNone/>
              <a:defRPr b="0" i="0" sz="2400" u="none" cap="none" strike="noStrike">
                <a:solidFill>
                  <a:schemeClr val="dk1"/>
                </a:solidFill>
                <a:latin typeface="Comic Sans MS"/>
                <a:ea typeface="Comic Sans MS"/>
                <a:cs typeface="Comic Sans MS"/>
                <a:sym typeface="Comic Sans MS"/>
              </a:defRPr>
            </a:lvl3pPr>
            <a:lvl4pPr lvl="3" marR="0" rtl="0" algn="ctr">
              <a:spcBef>
                <a:spcPts val="400"/>
              </a:spcBef>
              <a:spcAft>
                <a:spcPts val="0"/>
              </a:spcAft>
              <a:buClr>
                <a:schemeClr val="dk1"/>
              </a:buClr>
              <a:buSzPts val="2000"/>
              <a:buFont typeface="Comic Sans MS"/>
              <a:buNone/>
              <a:defRPr b="0" i="0" sz="2000" u="none" cap="none" strike="noStrike">
                <a:solidFill>
                  <a:schemeClr val="dk1"/>
                </a:solidFill>
                <a:latin typeface="Comic Sans MS"/>
                <a:ea typeface="Comic Sans MS"/>
                <a:cs typeface="Comic Sans MS"/>
                <a:sym typeface="Comic Sans MS"/>
              </a:defRPr>
            </a:lvl4pPr>
            <a:lvl5pPr lvl="4" marR="0" rtl="0" algn="ctr">
              <a:spcBef>
                <a:spcPts val="400"/>
              </a:spcBef>
              <a:spcAft>
                <a:spcPts val="0"/>
              </a:spcAft>
              <a:buClr>
                <a:schemeClr val="dk1"/>
              </a:buClr>
              <a:buSzPts val="2000"/>
              <a:buFont typeface="Comic Sans MS"/>
              <a:buNone/>
              <a:defRPr b="0" i="0" sz="2000" u="none" cap="none" strike="noStrike">
                <a:solidFill>
                  <a:schemeClr val="dk1"/>
                </a:solidFill>
                <a:latin typeface="Comic Sans MS"/>
                <a:ea typeface="Comic Sans MS"/>
                <a:cs typeface="Comic Sans MS"/>
                <a:sym typeface="Comic Sans MS"/>
              </a:defRPr>
            </a:lvl5pPr>
            <a:lvl6pPr lvl="5" marR="0" rtl="0" algn="ctr">
              <a:spcBef>
                <a:spcPts val="400"/>
              </a:spcBef>
              <a:spcAft>
                <a:spcPts val="0"/>
              </a:spcAft>
              <a:buClr>
                <a:schemeClr val="dk1"/>
              </a:buClr>
              <a:buSzPts val="2000"/>
              <a:buFont typeface="Comic Sans MS"/>
              <a:buNone/>
              <a:defRPr b="0" i="0" sz="2000" u="none" cap="none" strike="noStrike">
                <a:solidFill>
                  <a:schemeClr val="dk1"/>
                </a:solidFill>
                <a:latin typeface="Comic Sans MS"/>
                <a:ea typeface="Comic Sans MS"/>
                <a:cs typeface="Comic Sans MS"/>
                <a:sym typeface="Comic Sans MS"/>
              </a:defRPr>
            </a:lvl6pPr>
            <a:lvl7pPr lvl="6" marR="0" rtl="0" algn="ctr">
              <a:spcBef>
                <a:spcPts val="400"/>
              </a:spcBef>
              <a:spcAft>
                <a:spcPts val="0"/>
              </a:spcAft>
              <a:buClr>
                <a:schemeClr val="dk1"/>
              </a:buClr>
              <a:buSzPts val="2000"/>
              <a:buFont typeface="Comic Sans MS"/>
              <a:buNone/>
              <a:defRPr b="0" i="0" sz="2000" u="none" cap="none" strike="noStrike">
                <a:solidFill>
                  <a:schemeClr val="dk1"/>
                </a:solidFill>
                <a:latin typeface="Comic Sans MS"/>
                <a:ea typeface="Comic Sans MS"/>
                <a:cs typeface="Comic Sans MS"/>
                <a:sym typeface="Comic Sans MS"/>
              </a:defRPr>
            </a:lvl7pPr>
            <a:lvl8pPr lvl="7" marR="0" rtl="0" algn="ctr">
              <a:spcBef>
                <a:spcPts val="400"/>
              </a:spcBef>
              <a:spcAft>
                <a:spcPts val="0"/>
              </a:spcAft>
              <a:buClr>
                <a:schemeClr val="dk1"/>
              </a:buClr>
              <a:buSzPts val="2000"/>
              <a:buFont typeface="Comic Sans MS"/>
              <a:buNone/>
              <a:defRPr b="0" i="0" sz="2000" u="none" cap="none" strike="noStrike">
                <a:solidFill>
                  <a:schemeClr val="dk1"/>
                </a:solidFill>
                <a:latin typeface="Comic Sans MS"/>
                <a:ea typeface="Comic Sans MS"/>
                <a:cs typeface="Comic Sans MS"/>
                <a:sym typeface="Comic Sans MS"/>
              </a:defRPr>
            </a:lvl8pPr>
            <a:lvl9pPr lvl="8" marR="0" rtl="0" algn="ctr">
              <a:spcBef>
                <a:spcPts val="400"/>
              </a:spcBef>
              <a:spcAft>
                <a:spcPts val="0"/>
              </a:spcAft>
              <a:buClr>
                <a:schemeClr val="dk1"/>
              </a:buClr>
              <a:buSzPts val="2000"/>
              <a:buFont typeface="Comic Sans MS"/>
              <a:buNone/>
              <a:defRPr b="0" i="0" sz="2000" u="none" cap="none" strike="noStrike">
                <a:solidFill>
                  <a:schemeClr val="dk1"/>
                </a:solidFill>
                <a:latin typeface="Comic Sans MS"/>
                <a:ea typeface="Comic Sans MS"/>
                <a:cs typeface="Comic Sans MS"/>
                <a:sym typeface="Comic Sans MS"/>
              </a:defRPr>
            </a:lvl9pPr>
          </a:lstStyle>
          <a:p/>
        </p:txBody>
      </p:sp>
      <p:sp>
        <p:nvSpPr>
          <p:cNvPr id="14" name="Google Shape;14;p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showMasterSp="0" type="objTx">
  <p:cSld name="OBJECT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2"/>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9pPr>
          </a:lstStyle>
          <a:p/>
        </p:txBody>
      </p:sp>
      <p:sp>
        <p:nvSpPr>
          <p:cNvPr id="67" name="Google Shape;67;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Comic Sans MS"/>
              <a:buChar char="•"/>
              <a:defRPr b="0" i="0" sz="3200" u="none" cap="none" strike="noStrike">
                <a:solidFill>
                  <a:schemeClr val="dk1"/>
                </a:solidFill>
                <a:latin typeface="Comic Sans MS"/>
                <a:ea typeface="Comic Sans MS"/>
                <a:cs typeface="Comic Sans MS"/>
                <a:sym typeface="Comic Sans MS"/>
              </a:defRPr>
            </a:lvl1pPr>
            <a:lvl2pPr indent="-406400" lvl="1" marL="914400" marR="0" rtl="0" algn="l">
              <a:spcBef>
                <a:spcPts val="56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2pPr>
            <a:lvl3pPr indent="-381000" lvl="2" marL="1371600" marR="0" rtl="0" algn="l">
              <a:spcBef>
                <a:spcPts val="480"/>
              </a:spcBef>
              <a:spcAft>
                <a:spcPts val="0"/>
              </a:spcAft>
              <a:buClr>
                <a:schemeClr val="dk1"/>
              </a:buClr>
              <a:buSzPts val="2400"/>
              <a:buFont typeface="Comic Sans MS"/>
              <a:buChar char="•"/>
              <a:defRPr b="0" i="0" sz="2400" u="none" cap="none" strike="noStrike">
                <a:solidFill>
                  <a:schemeClr val="dk1"/>
                </a:solidFill>
                <a:latin typeface="Comic Sans MS"/>
                <a:ea typeface="Comic Sans MS"/>
                <a:cs typeface="Comic Sans MS"/>
                <a:sym typeface="Comic Sans MS"/>
              </a:defRPr>
            </a:lvl3pPr>
            <a:lvl4pPr indent="-355600" lvl="3" marL="1828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4pPr>
            <a:lvl5pPr indent="-355600" lvl="4" marL="22860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5pPr>
            <a:lvl6pPr indent="-355600" lvl="5" marL="27432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6pPr>
            <a:lvl7pPr indent="-355600" lvl="6" marL="32004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7pPr>
            <a:lvl8pPr indent="-355600" lvl="7" marL="36576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8pPr>
            <a:lvl9pPr indent="-355600" lvl="8" marL="4114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9pPr>
          </a:lstStyle>
          <a:p/>
        </p:txBody>
      </p:sp>
      <p:sp>
        <p:nvSpPr>
          <p:cNvPr id="68" name="Google Shape;68;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Comic Sans MS"/>
              <a:buNone/>
              <a:defRPr b="0" i="0" sz="1400" u="none" cap="none" strike="noStrike">
                <a:solidFill>
                  <a:schemeClr val="dk1"/>
                </a:solidFill>
                <a:latin typeface="Comic Sans MS"/>
                <a:ea typeface="Comic Sans MS"/>
                <a:cs typeface="Comic Sans MS"/>
                <a:sym typeface="Comic Sans MS"/>
              </a:defRPr>
            </a:lvl1pPr>
            <a:lvl2pPr indent="-228600" lvl="1" marL="914400" marR="0" rtl="0" algn="l">
              <a:spcBef>
                <a:spcPts val="240"/>
              </a:spcBef>
              <a:spcAft>
                <a:spcPts val="0"/>
              </a:spcAft>
              <a:buClr>
                <a:schemeClr val="dk1"/>
              </a:buClr>
              <a:buSzPts val="1200"/>
              <a:buFont typeface="Comic Sans MS"/>
              <a:buNone/>
              <a:defRPr b="0" i="0" sz="1200" u="none" cap="none" strike="noStrike">
                <a:solidFill>
                  <a:schemeClr val="dk1"/>
                </a:solidFill>
                <a:latin typeface="Comic Sans MS"/>
                <a:ea typeface="Comic Sans MS"/>
                <a:cs typeface="Comic Sans MS"/>
                <a:sym typeface="Comic Sans MS"/>
              </a:defRPr>
            </a:lvl2pPr>
            <a:lvl3pPr indent="-228600" lvl="2" marL="1371600" marR="0" rtl="0" algn="l">
              <a:spcBef>
                <a:spcPts val="200"/>
              </a:spcBef>
              <a:spcAft>
                <a:spcPts val="0"/>
              </a:spcAft>
              <a:buClr>
                <a:schemeClr val="dk1"/>
              </a:buClr>
              <a:buSzPts val="1000"/>
              <a:buFont typeface="Comic Sans MS"/>
              <a:buNone/>
              <a:defRPr b="0" i="0" sz="1000" u="none" cap="none" strike="noStrike">
                <a:solidFill>
                  <a:schemeClr val="dk1"/>
                </a:solidFill>
                <a:latin typeface="Comic Sans MS"/>
                <a:ea typeface="Comic Sans MS"/>
                <a:cs typeface="Comic Sans MS"/>
                <a:sym typeface="Comic Sans MS"/>
              </a:defRPr>
            </a:lvl3pPr>
            <a:lvl4pPr indent="-228600" lvl="3" marL="1828800" marR="0" rtl="0" algn="l">
              <a:spcBef>
                <a:spcPts val="180"/>
              </a:spcBef>
              <a:spcAft>
                <a:spcPts val="0"/>
              </a:spcAft>
              <a:buClr>
                <a:schemeClr val="dk1"/>
              </a:buClr>
              <a:buSzPts val="900"/>
              <a:buFont typeface="Comic Sans MS"/>
              <a:buNone/>
              <a:defRPr b="0" i="0" sz="900" u="none" cap="none" strike="noStrike">
                <a:solidFill>
                  <a:schemeClr val="dk1"/>
                </a:solidFill>
                <a:latin typeface="Comic Sans MS"/>
                <a:ea typeface="Comic Sans MS"/>
                <a:cs typeface="Comic Sans MS"/>
                <a:sym typeface="Comic Sans MS"/>
              </a:defRPr>
            </a:lvl4pPr>
            <a:lvl5pPr indent="-228600" lvl="4" marL="2286000" marR="0" rtl="0" algn="l">
              <a:spcBef>
                <a:spcPts val="180"/>
              </a:spcBef>
              <a:spcAft>
                <a:spcPts val="0"/>
              </a:spcAft>
              <a:buClr>
                <a:schemeClr val="dk1"/>
              </a:buClr>
              <a:buSzPts val="900"/>
              <a:buFont typeface="Comic Sans MS"/>
              <a:buNone/>
              <a:defRPr b="0" i="0" sz="900" u="none" cap="none" strike="noStrike">
                <a:solidFill>
                  <a:schemeClr val="dk1"/>
                </a:solidFill>
                <a:latin typeface="Comic Sans MS"/>
                <a:ea typeface="Comic Sans MS"/>
                <a:cs typeface="Comic Sans MS"/>
                <a:sym typeface="Comic Sans MS"/>
              </a:defRPr>
            </a:lvl5pPr>
            <a:lvl6pPr indent="-228600" lvl="5" marL="2743200" marR="0" rtl="0" algn="l">
              <a:spcBef>
                <a:spcPts val="180"/>
              </a:spcBef>
              <a:spcAft>
                <a:spcPts val="0"/>
              </a:spcAft>
              <a:buClr>
                <a:schemeClr val="dk1"/>
              </a:buClr>
              <a:buSzPts val="900"/>
              <a:buFont typeface="Comic Sans MS"/>
              <a:buNone/>
              <a:defRPr b="0" i="0" sz="900" u="none" cap="none" strike="noStrike">
                <a:solidFill>
                  <a:schemeClr val="dk1"/>
                </a:solidFill>
                <a:latin typeface="Comic Sans MS"/>
                <a:ea typeface="Comic Sans MS"/>
                <a:cs typeface="Comic Sans MS"/>
                <a:sym typeface="Comic Sans MS"/>
              </a:defRPr>
            </a:lvl6pPr>
            <a:lvl7pPr indent="-228600" lvl="6" marL="3200400" marR="0" rtl="0" algn="l">
              <a:spcBef>
                <a:spcPts val="180"/>
              </a:spcBef>
              <a:spcAft>
                <a:spcPts val="0"/>
              </a:spcAft>
              <a:buClr>
                <a:schemeClr val="dk1"/>
              </a:buClr>
              <a:buSzPts val="900"/>
              <a:buFont typeface="Comic Sans MS"/>
              <a:buNone/>
              <a:defRPr b="0" i="0" sz="900" u="none" cap="none" strike="noStrike">
                <a:solidFill>
                  <a:schemeClr val="dk1"/>
                </a:solidFill>
                <a:latin typeface="Comic Sans MS"/>
                <a:ea typeface="Comic Sans MS"/>
                <a:cs typeface="Comic Sans MS"/>
                <a:sym typeface="Comic Sans MS"/>
              </a:defRPr>
            </a:lvl7pPr>
            <a:lvl8pPr indent="-228600" lvl="7" marL="3657600" marR="0" rtl="0" algn="l">
              <a:spcBef>
                <a:spcPts val="180"/>
              </a:spcBef>
              <a:spcAft>
                <a:spcPts val="0"/>
              </a:spcAft>
              <a:buClr>
                <a:schemeClr val="dk1"/>
              </a:buClr>
              <a:buSzPts val="900"/>
              <a:buFont typeface="Comic Sans MS"/>
              <a:buNone/>
              <a:defRPr b="0" i="0" sz="900" u="none" cap="none" strike="noStrike">
                <a:solidFill>
                  <a:schemeClr val="dk1"/>
                </a:solidFill>
                <a:latin typeface="Comic Sans MS"/>
                <a:ea typeface="Comic Sans MS"/>
                <a:cs typeface="Comic Sans MS"/>
                <a:sym typeface="Comic Sans MS"/>
              </a:defRPr>
            </a:lvl8pPr>
            <a:lvl9pPr indent="-228600" lvl="8" marL="4114800" marR="0" rtl="0" algn="l">
              <a:spcBef>
                <a:spcPts val="180"/>
              </a:spcBef>
              <a:spcAft>
                <a:spcPts val="0"/>
              </a:spcAft>
              <a:buClr>
                <a:schemeClr val="dk1"/>
              </a:buClr>
              <a:buSzPts val="900"/>
              <a:buFont typeface="Comic Sans MS"/>
              <a:buNone/>
              <a:defRPr b="0" i="0" sz="900" u="none" cap="none" strike="noStrike">
                <a:solidFill>
                  <a:schemeClr val="dk1"/>
                </a:solidFill>
                <a:latin typeface="Comic Sans MS"/>
                <a:ea typeface="Comic Sans MS"/>
                <a:cs typeface="Comic Sans MS"/>
                <a:sym typeface="Comic Sans MS"/>
              </a:defRPr>
            </a:lvl9pPr>
          </a:lstStyle>
          <a:p/>
        </p:txBody>
      </p:sp>
      <p:sp>
        <p:nvSpPr>
          <p:cNvPr id="69" name="Google Shape;69;p1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showMasterSp="0" type="picTx">
  <p:cSld name="PICTURE_WITH_CAPTION_TEXT">
    <p:spTree>
      <p:nvGrpSpPr>
        <p:cNvPr id="72" name="Shape 72"/>
        <p:cNvGrpSpPr/>
        <p:nvPr/>
      </p:nvGrpSpPr>
      <p:grpSpPr>
        <a:xfrm>
          <a:off x="0" y="0"/>
          <a:ext cx="0" cy="0"/>
          <a:chOff x="0" y="0"/>
          <a:chExt cx="0" cy="0"/>
        </a:xfrm>
      </p:grpSpPr>
      <p:sp>
        <p:nvSpPr>
          <p:cNvPr id="73" name="Google Shape;73;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2"/>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9pPr>
          </a:lstStyle>
          <a:p/>
        </p:txBody>
      </p:sp>
      <p:sp>
        <p:nvSpPr>
          <p:cNvPr id="74" name="Google Shape;74;p2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Comic Sans MS"/>
              <a:buNone/>
              <a:defRPr b="0" i="0" sz="3200" u="none" cap="none" strike="noStrike">
                <a:solidFill>
                  <a:schemeClr val="dk1"/>
                </a:solidFill>
                <a:latin typeface="Comic Sans MS"/>
                <a:ea typeface="Comic Sans MS"/>
                <a:cs typeface="Comic Sans MS"/>
                <a:sym typeface="Comic Sans MS"/>
              </a:defRPr>
            </a:lvl1pPr>
            <a:lvl2pPr lvl="1" marR="0" rtl="0" algn="l">
              <a:spcBef>
                <a:spcPts val="560"/>
              </a:spcBef>
              <a:spcAft>
                <a:spcPts val="0"/>
              </a:spcAft>
              <a:buClr>
                <a:schemeClr val="dk1"/>
              </a:buClr>
              <a:buSzPts val="2800"/>
              <a:buFont typeface="Comic Sans MS"/>
              <a:buNone/>
              <a:defRPr b="0" i="0" sz="2800" u="none" cap="none" strike="noStrike">
                <a:solidFill>
                  <a:schemeClr val="dk1"/>
                </a:solidFill>
                <a:latin typeface="Comic Sans MS"/>
                <a:ea typeface="Comic Sans MS"/>
                <a:cs typeface="Comic Sans MS"/>
                <a:sym typeface="Comic Sans MS"/>
              </a:defRPr>
            </a:lvl2pPr>
            <a:lvl3pPr lvl="2" marR="0" rtl="0" algn="l">
              <a:spcBef>
                <a:spcPts val="480"/>
              </a:spcBef>
              <a:spcAft>
                <a:spcPts val="0"/>
              </a:spcAft>
              <a:buClr>
                <a:schemeClr val="dk1"/>
              </a:buClr>
              <a:buSzPts val="2400"/>
              <a:buFont typeface="Comic Sans MS"/>
              <a:buNone/>
              <a:defRPr b="0" i="0" sz="2400" u="none" cap="none" strike="noStrike">
                <a:solidFill>
                  <a:schemeClr val="dk1"/>
                </a:solidFill>
                <a:latin typeface="Comic Sans MS"/>
                <a:ea typeface="Comic Sans MS"/>
                <a:cs typeface="Comic Sans MS"/>
                <a:sym typeface="Comic Sans MS"/>
              </a:defRPr>
            </a:lvl3pPr>
            <a:lvl4pPr lvl="3" marR="0" rtl="0" algn="l">
              <a:spcBef>
                <a:spcPts val="400"/>
              </a:spcBef>
              <a:spcAft>
                <a:spcPts val="0"/>
              </a:spcAft>
              <a:buClr>
                <a:schemeClr val="dk1"/>
              </a:buClr>
              <a:buSzPts val="2000"/>
              <a:buFont typeface="Comic Sans MS"/>
              <a:buNone/>
              <a:defRPr b="0" i="0" sz="2000" u="none" cap="none" strike="noStrike">
                <a:solidFill>
                  <a:schemeClr val="dk1"/>
                </a:solidFill>
                <a:latin typeface="Comic Sans MS"/>
                <a:ea typeface="Comic Sans MS"/>
                <a:cs typeface="Comic Sans MS"/>
                <a:sym typeface="Comic Sans MS"/>
              </a:defRPr>
            </a:lvl4pPr>
            <a:lvl5pPr lvl="4" marR="0" rtl="0" algn="l">
              <a:spcBef>
                <a:spcPts val="400"/>
              </a:spcBef>
              <a:spcAft>
                <a:spcPts val="0"/>
              </a:spcAft>
              <a:buClr>
                <a:schemeClr val="dk1"/>
              </a:buClr>
              <a:buSzPts val="2000"/>
              <a:buFont typeface="Comic Sans MS"/>
              <a:buNone/>
              <a:defRPr b="0" i="0" sz="2000" u="none" cap="none" strike="noStrike">
                <a:solidFill>
                  <a:schemeClr val="dk1"/>
                </a:solidFill>
                <a:latin typeface="Comic Sans MS"/>
                <a:ea typeface="Comic Sans MS"/>
                <a:cs typeface="Comic Sans MS"/>
                <a:sym typeface="Comic Sans MS"/>
              </a:defRPr>
            </a:lvl5pPr>
            <a:lvl6pPr lvl="5" marR="0" rtl="0" algn="l">
              <a:spcBef>
                <a:spcPts val="400"/>
              </a:spcBef>
              <a:spcAft>
                <a:spcPts val="0"/>
              </a:spcAft>
              <a:buClr>
                <a:schemeClr val="dk1"/>
              </a:buClr>
              <a:buSzPts val="2000"/>
              <a:buFont typeface="Comic Sans MS"/>
              <a:buNone/>
              <a:defRPr b="0" i="0" sz="2000" u="none" cap="none" strike="noStrike">
                <a:solidFill>
                  <a:schemeClr val="dk1"/>
                </a:solidFill>
                <a:latin typeface="Comic Sans MS"/>
                <a:ea typeface="Comic Sans MS"/>
                <a:cs typeface="Comic Sans MS"/>
                <a:sym typeface="Comic Sans MS"/>
              </a:defRPr>
            </a:lvl6pPr>
            <a:lvl7pPr lvl="6" marR="0" rtl="0" algn="l">
              <a:spcBef>
                <a:spcPts val="400"/>
              </a:spcBef>
              <a:spcAft>
                <a:spcPts val="0"/>
              </a:spcAft>
              <a:buClr>
                <a:schemeClr val="dk1"/>
              </a:buClr>
              <a:buSzPts val="2000"/>
              <a:buFont typeface="Comic Sans MS"/>
              <a:buNone/>
              <a:defRPr b="0" i="0" sz="2000" u="none" cap="none" strike="noStrike">
                <a:solidFill>
                  <a:schemeClr val="dk1"/>
                </a:solidFill>
                <a:latin typeface="Comic Sans MS"/>
                <a:ea typeface="Comic Sans MS"/>
                <a:cs typeface="Comic Sans MS"/>
                <a:sym typeface="Comic Sans MS"/>
              </a:defRPr>
            </a:lvl7pPr>
            <a:lvl8pPr lvl="7" marR="0" rtl="0" algn="l">
              <a:spcBef>
                <a:spcPts val="400"/>
              </a:spcBef>
              <a:spcAft>
                <a:spcPts val="0"/>
              </a:spcAft>
              <a:buClr>
                <a:schemeClr val="dk1"/>
              </a:buClr>
              <a:buSzPts val="2000"/>
              <a:buFont typeface="Comic Sans MS"/>
              <a:buNone/>
              <a:defRPr b="0" i="0" sz="2000" u="none" cap="none" strike="noStrike">
                <a:solidFill>
                  <a:schemeClr val="dk1"/>
                </a:solidFill>
                <a:latin typeface="Comic Sans MS"/>
                <a:ea typeface="Comic Sans MS"/>
                <a:cs typeface="Comic Sans MS"/>
                <a:sym typeface="Comic Sans MS"/>
              </a:defRPr>
            </a:lvl8pPr>
            <a:lvl9pPr lvl="8" marR="0" rtl="0" algn="l">
              <a:spcBef>
                <a:spcPts val="400"/>
              </a:spcBef>
              <a:spcAft>
                <a:spcPts val="0"/>
              </a:spcAft>
              <a:buClr>
                <a:schemeClr val="dk1"/>
              </a:buClr>
              <a:buSzPts val="2000"/>
              <a:buFont typeface="Comic Sans MS"/>
              <a:buNone/>
              <a:defRPr b="0" i="0" sz="2000" u="none" cap="none" strike="noStrike">
                <a:solidFill>
                  <a:schemeClr val="dk1"/>
                </a:solidFill>
                <a:latin typeface="Comic Sans MS"/>
                <a:ea typeface="Comic Sans MS"/>
                <a:cs typeface="Comic Sans MS"/>
                <a:sym typeface="Comic Sans MS"/>
              </a:defRPr>
            </a:lvl9pPr>
          </a:lstStyle>
          <a:p/>
        </p:txBody>
      </p:sp>
      <p:sp>
        <p:nvSpPr>
          <p:cNvPr id="75" name="Google Shape;75;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Comic Sans MS"/>
              <a:buNone/>
              <a:defRPr b="0" i="0" sz="1400" u="none" cap="none" strike="noStrike">
                <a:solidFill>
                  <a:schemeClr val="dk1"/>
                </a:solidFill>
                <a:latin typeface="Comic Sans MS"/>
                <a:ea typeface="Comic Sans MS"/>
                <a:cs typeface="Comic Sans MS"/>
                <a:sym typeface="Comic Sans MS"/>
              </a:defRPr>
            </a:lvl1pPr>
            <a:lvl2pPr indent="-228600" lvl="1" marL="914400" marR="0" rtl="0" algn="l">
              <a:spcBef>
                <a:spcPts val="240"/>
              </a:spcBef>
              <a:spcAft>
                <a:spcPts val="0"/>
              </a:spcAft>
              <a:buClr>
                <a:schemeClr val="dk1"/>
              </a:buClr>
              <a:buSzPts val="1200"/>
              <a:buFont typeface="Comic Sans MS"/>
              <a:buNone/>
              <a:defRPr b="0" i="0" sz="1200" u="none" cap="none" strike="noStrike">
                <a:solidFill>
                  <a:schemeClr val="dk1"/>
                </a:solidFill>
                <a:latin typeface="Comic Sans MS"/>
                <a:ea typeface="Comic Sans MS"/>
                <a:cs typeface="Comic Sans MS"/>
                <a:sym typeface="Comic Sans MS"/>
              </a:defRPr>
            </a:lvl2pPr>
            <a:lvl3pPr indent="-228600" lvl="2" marL="1371600" marR="0" rtl="0" algn="l">
              <a:spcBef>
                <a:spcPts val="200"/>
              </a:spcBef>
              <a:spcAft>
                <a:spcPts val="0"/>
              </a:spcAft>
              <a:buClr>
                <a:schemeClr val="dk1"/>
              </a:buClr>
              <a:buSzPts val="1000"/>
              <a:buFont typeface="Comic Sans MS"/>
              <a:buNone/>
              <a:defRPr b="0" i="0" sz="1000" u="none" cap="none" strike="noStrike">
                <a:solidFill>
                  <a:schemeClr val="dk1"/>
                </a:solidFill>
                <a:latin typeface="Comic Sans MS"/>
                <a:ea typeface="Comic Sans MS"/>
                <a:cs typeface="Comic Sans MS"/>
                <a:sym typeface="Comic Sans MS"/>
              </a:defRPr>
            </a:lvl3pPr>
            <a:lvl4pPr indent="-228600" lvl="3" marL="1828800" marR="0" rtl="0" algn="l">
              <a:spcBef>
                <a:spcPts val="180"/>
              </a:spcBef>
              <a:spcAft>
                <a:spcPts val="0"/>
              </a:spcAft>
              <a:buClr>
                <a:schemeClr val="dk1"/>
              </a:buClr>
              <a:buSzPts val="900"/>
              <a:buFont typeface="Comic Sans MS"/>
              <a:buNone/>
              <a:defRPr b="0" i="0" sz="900" u="none" cap="none" strike="noStrike">
                <a:solidFill>
                  <a:schemeClr val="dk1"/>
                </a:solidFill>
                <a:latin typeface="Comic Sans MS"/>
                <a:ea typeface="Comic Sans MS"/>
                <a:cs typeface="Comic Sans MS"/>
                <a:sym typeface="Comic Sans MS"/>
              </a:defRPr>
            </a:lvl4pPr>
            <a:lvl5pPr indent="-228600" lvl="4" marL="2286000" marR="0" rtl="0" algn="l">
              <a:spcBef>
                <a:spcPts val="180"/>
              </a:spcBef>
              <a:spcAft>
                <a:spcPts val="0"/>
              </a:spcAft>
              <a:buClr>
                <a:schemeClr val="dk1"/>
              </a:buClr>
              <a:buSzPts val="900"/>
              <a:buFont typeface="Comic Sans MS"/>
              <a:buNone/>
              <a:defRPr b="0" i="0" sz="900" u="none" cap="none" strike="noStrike">
                <a:solidFill>
                  <a:schemeClr val="dk1"/>
                </a:solidFill>
                <a:latin typeface="Comic Sans MS"/>
                <a:ea typeface="Comic Sans MS"/>
                <a:cs typeface="Comic Sans MS"/>
                <a:sym typeface="Comic Sans MS"/>
              </a:defRPr>
            </a:lvl5pPr>
            <a:lvl6pPr indent="-228600" lvl="5" marL="2743200" marR="0" rtl="0" algn="l">
              <a:spcBef>
                <a:spcPts val="180"/>
              </a:spcBef>
              <a:spcAft>
                <a:spcPts val="0"/>
              </a:spcAft>
              <a:buClr>
                <a:schemeClr val="dk1"/>
              </a:buClr>
              <a:buSzPts val="900"/>
              <a:buFont typeface="Comic Sans MS"/>
              <a:buNone/>
              <a:defRPr b="0" i="0" sz="900" u="none" cap="none" strike="noStrike">
                <a:solidFill>
                  <a:schemeClr val="dk1"/>
                </a:solidFill>
                <a:latin typeface="Comic Sans MS"/>
                <a:ea typeface="Comic Sans MS"/>
                <a:cs typeface="Comic Sans MS"/>
                <a:sym typeface="Comic Sans MS"/>
              </a:defRPr>
            </a:lvl6pPr>
            <a:lvl7pPr indent="-228600" lvl="6" marL="3200400" marR="0" rtl="0" algn="l">
              <a:spcBef>
                <a:spcPts val="180"/>
              </a:spcBef>
              <a:spcAft>
                <a:spcPts val="0"/>
              </a:spcAft>
              <a:buClr>
                <a:schemeClr val="dk1"/>
              </a:buClr>
              <a:buSzPts val="900"/>
              <a:buFont typeface="Comic Sans MS"/>
              <a:buNone/>
              <a:defRPr b="0" i="0" sz="900" u="none" cap="none" strike="noStrike">
                <a:solidFill>
                  <a:schemeClr val="dk1"/>
                </a:solidFill>
                <a:latin typeface="Comic Sans MS"/>
                <a:ea typeface="Comic Sans MS"/>
                <a:cs typeface="Comic Sans MS"/>
                <a:sym typeface="Comic Sans MS"/>
              </a:defRPr>
            </a:lvl7pPr>
            <a:lvl8pPr indent="-228600" lvl="7" marL="3657600" marR="0" rtl="0" algn="l">
              <a:spcBef>
                <a:spcPts val="180"/>
              </a:spcBef>
              <a:spcAft>
                <a:spcPts val="0"/>
              </a:spcAft>
              <a:buClr>
                <a:schemeClr val="dk1"/>
              </a:buClr>
              <a:buSzPts val="900"/>
              <a:buFont typeface="Comic Sans MS"/>
              <a:buNone/>
              <a:defRPr b="0" i="0" sz="900" u="none" cap="none" strike="noStrike">
                <a:solidFill>
                  <a:schemeClr val="dk1"/>
                </a:solidFill>
                <a:latin typeface="Comic Sans MS"/>
                <a:ea typeface="Comic Sans MS"/>
                <a:cs typeface="Comic Sans MS"/>
                <a:sym typeface="Comic Sans MS"/>
              </a:defRPr>
            </a:lvl8pPr>
            <a:lvl9pPr indent="-228600" lvl="8" marL="4114800" marR="0" rtl="0" algn="l">
              <a:spcBef>
                <a:spcPts val="180"/>
              </a:spcBef>
              <a:spcAft>
                <a:spcPts val="0"/>
              </a:spcAft>
              <a:buClr>
                <a:schemeClr val="dk1"/>
              </a:buClr>
              <a:buSzPts val="900"/>
              <a:buFont typeface="Comic Sans MS"/>
              <a:buNone/>
              <a:defRPr b="0" i="0" sz="900" u="none" cap="none" strike="noStrike">
                <a:solidFill>
                  <a:schemeClr val="dk1"/>
                </a:solidFill>
                <a:latin typeface="Comic Sans MS"/>
                <a:ea typeface="Comic Sans MS"/>
                <a:cs typeface="Comic Sans MS"/>
                <a:sym typeface="Comic Sans MS"/>
              </a:defRPr>
            </a:lvl9pPr>
          </a:lstStyle>
          <a:p/>
        </p:txBody>
      </p:sp>
      <p:sp>
        <p:nvSpPr>
          <p:cNvPr id="76" name="Google Shape;76;p2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showMasterSp="0" type="vertTx">
  <p:cSld name="VERTICAL_TEXT">
    <p:spTree>
      <p:nvGrpSpPr>
        <p:cNvPr id="79" name="Shape 79"/>
        <p:cNvGrpSpPr/>
        <p:nvPr/>
      </p:nvGrpSpPr>
      <p:grpSpPr>
        <a:xfrm>
          <a:off x="0" y="0"/>
          <a:ext cx="0" cy="0"/>
          <a:chOff x="0" y="0"/>
          <a:chExt cx="0" cy="0"/>
        </a:xfrm>
      </p:grpSpPr>
      <p:sp>
        <p:nvSpPr>
          <p:cNvPr id="80" name="Google Shape;80;p2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9pPr>
          </a:lstStyle>
          <a:p/>
        </p:txBody>
      </p:sp>
      <p:sp>
        <p:nvSpPr>
          <p:cNvPr id="81" name="Google Shape;81;p23"/>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Comic Sans MS"/>
              <a:buChar char="•"/>
              <a:defRPr b="0" i="0" sz="3200" u="none" cap="none" strike="noStrike">
                <a:solidFill>
                  <a:schemeClr val="dk1"/>
                </a:solidFill>
                <a:latin typeface="Comic Sans MS"/>
                <a:ea typeface="Comic Sans MS"/>
                <a:cs typeface="Comic Sans MS"/>
                <a:sym typeface="Comic Sans MS"/>
              </a:defRPr>
            </a:lvl1pPr>
            <a:lvl2pPr indent="-406400" lvl="1" marL="914400" marR="0" rtl="0" algn="l">
              <a:spcBef>
                <a:spcPts val="56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2pPr>
            <a:lvl3pPr indent="-381000" lvl="2" marL="1371600" marR="0" rtl="0" algn="l">
              <a:spcBef>
                <a:spcPts val="480"/>
              </a:spcBef>
              <a:spcAft>
                <a:spcPts val="0"/>
              </a:spcAft>
              <a:buClr>
                <a:schemeClr val="dk1"/>
              </a:buClr>
              <a:buSzPts val="2400"/>
              <a:buFont typeface="Comic Sans MS"/>
              <a:buChar char="•"/>
              <a:defRPr b="0" i="0" sz="2400" u="none" cap="none" strike="noStrike">
                <a:solidFill>
                  <a:schemeClr val="dk1"/>
                </a:solidFill>
                <a:latin typeface="Comic Sans MS"/>
                <a:ea typeface="Comic Sans MS"/>
                <a:cs typeface="Comic Sans MS"/>
                <a:sym typeface="Comic Sans MS"/>
              </a:defRPr>
            </a:lvl3pPr>
            <a:lvl4pPr indent="-355600" lvl="3" marL="1828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4pPr>
            <a:lvl5pPr indent="-355600" lvl="4" marL="22860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5pPr>
            <a:lvl6pPr indent="-355600" lvl="5" marL="27432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6pPr>
            <a:lvl7pPr indent="-355600" lvl="6" marL="32004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7pPr>
            <a:lvl8pPr indent="-355600" lvl="7" marL="36576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8pPr>
            <a:lvl9pPr indent="-355600" lvl="8" marL="4114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9pPr>
          </a:lstStyle>
          <a:p/>
        </p:txBody>
      </p:sp>
      <p:sp>
        <p:nvSpPr>
          <p:cNvPr id="82" name="Google Shape;82;p2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showMasterSp="0" type="vertTitleAndTx">
  <p:cSld name="VERTICAL_TITLE_AND_VERTICAL_TEXT">
    <p:spTree>
      <p:nvGrpSpPr>
        <p:cNvPr id="85" name="Shape 85"/>
        <p:cNvGrpSpPr/>
        <p:nvPr/>
      </p:nvGrpSpPr>
      <p:grpSpPr>
        <a:xfrm>
          <a:off x="0" y="0"/>
          <a:ext cx="0" cy="0"/>
          <a:chOff x="0" y="0"/>
          <a:chExt cx="0" cy="0"/>
        </a:xfrm>
      </p:grpSpPr>
      <p:sp>
        <p:nvSpPr>
          <p:cNvPr id="86" name="Google Shape;86;p25"/>
          <p:cNvSpPr txBox="1"/>
          <p:nvPr>
            <p:ph type="title"/>
          </p:nvPr>
        </p:nvSpPr>
        <p:spPr>
          <a:xfrm rot="5400000">
            <a:off x="4732337" y="2171700"/>
            <a:ext cx="5851525" cy="20574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9pPr>
          </a:lstStyle>
          <a:p/>
        </p:txBody>
      </p:sp>
      <p:sp>
        <p:nvSpPr>
          <p:cNvPr id="87" name="Google Shape;87;p2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Comic Sans MS"/>
              <a:buChar char="•"/>
              <a:defRPr b="0" i="0" sz="3200" u="none" cap="none" strike="noStrike">
                <a:solidFill>
                  <a:schemeClr val="dk1"/>
                </a:solidFill>
                <a:latin typeface="Comic Sans MS"/>
                <a:ea typeface="Comic Sans MS"/>
                <a:cs typeface="Comic Sans MS"/>
                <a:sym typeface="Comic Sans MS"/>
              </a:defRPr>
            </a:lvl1pPr>
            <a:lvl2pPr indent="-406400" lvl="1" marL="914400" marR="0" rtl="0" algn="l">
              <a:spcBef>
                <a:spcPts val="56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2pPr>
            <a:lvl3pPr indent="-381000" lvl="2" marL="1371600" marR="0" rtl="0" algn="l">
              <a:spcBef>
                <a:spcPts val="480"/>
              </a:spcBef>
              <a:spcAft>
                <a:spcPts val="0"/>
              </a:spcAft>
              <a:buClr>
                <a:schemeClr val="dk1"/>
              </a:buClr>
              <a:buSzPts val="2400"/>
              <a:buFont typeface="Comic Sans MS"/>
              <a:buChar char="•"/>
              <a:defRPr b="0" i="0" sz="2400" u="none" cap="none" strike="noStrike">
                <a:solidFill>
                  <a:schemeClr val="dk1"/>
                </a:solidFill>
                <a:latin typeface="Comic Sans MS"/>
                <a:ea typeface="Comic Sans MS"/>
                <a:cs typeface="Comic Sans MS"/>
                <a:sym typeface="Comic Sans MS"/>
              </a:defRPr>
            </a:lvl3pPr>
            <a:lvl4pPr indent="-355600" lvl="3" marL="1828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4pPr>
            <a:lvl5pPr indent="-355600" lvl="4" marL="22860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5pPr>
            <a:lvl6pPr indent="-355600" lvl="5" marL="27432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6pPr>
            <a:lvl7pPr indent="-355600" lvl="6" marL="32004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7pPr>
            <a:lvl8pPr indent="-355600" lvl="7" marL="36576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8pPr>
            <a:lvl9pPr indent="-355600" lvl="8" marL="4114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9pPr>
          </a:lstStyle>
          <a:p/>
        </p:txBody>
      </p:sp>
      <p:sp>
        <p:nvSpPr>
          <p:cNvPr id="88" name="Google Shape;88;p2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showMasterSp="0" type="blank">
  <p:cSld name="BLANK">
    <p:spTree>
      <p:nvGrpSpPr>
        <p:cNvPr id="17" name="Shape 17"/>
        <p:cNvGrpSpPr/>
        <p:nvPr/>
      </p:nvGrpSpPr>
      <p:grpSpPr>
        <a:xfrm>
          <a:off x="0" y="0"/>
          <a:ext cx="0" cy="0"/>
          <a:chOff x="0" y="0"/>
          <a:chExt cx="0" cy="0"/>
        </a:xfrm>
      </p:grpSpPr>
      <p:sp>
        <p:nvSpPr>
          <p:cNvPr id="18" name="Google Shape;18;p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p:cSld name="BLANK 2">
    <p:spTree>
      <p:nvGrpSpPr>
        <p:cNvPr id="19" name="Shape 19"/>
        <p:cNvGrpSpPr/>
        <p:nvPr/>
      </p:nvGrpSpPr>
      <p:grpSpPr>
        <a:xfrm>
          <a:off x="0" y="0"/>
          <a:ext cx="0" cy="0"/>
          <a:chOff x="0" y="0"/>
          <a:chExt cx="0" cy="0"/>
        </a:xfrm>
      </p:grpSpPr>
      <p:sp>
        <p:nvSpPr>
          <p:cNvPr id="20" name="Google Shape;20;p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showMasterSp="0"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9pPr>
          </a:lstStyle>
          <a:p/>
        </p:txBody>
      </p:sp>
      <p:sp>
        <p:nvSpPr>
          <p:cNvPr id="25" name="Google Shape;25;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Comic Sans MS"/>
              <a:buChar char="•"/>
              <a:defRPr b="0" i="0" sz="3200" u="none" cap="none" strike="noStrike">
                <a:solidFill>
                  <a:schemeClr val="dk1"/>
                </a:solidFill>
                <a:latin typeface="Comic Sans MS"/>
                <a:ea typeface="Comic Sans MS"/>
                <a:cs typeface="Comic Sans MS"/>
                <a:sym typeface="Comic Sans MS"/>
              </a:defRPr>
            </a:lvl1pPr>
            <a:lvl2pPr indent="-406400" lvl="1" marL="914400" marR="0" rtl="0" algn="l">
              <a:spcBef>
                <a:spcPts val="56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2pPr>
            <a:lvl3pPr indent="-381000" lvl="2" marL="1371600" marR="0" rtl="0" algn="l">
              <a:spcBef>
                <a:spcPts val="480"/>
              </a:spcBef>
              <a:spcAft>
                <a:spcPts val="0"/>
              </a:spcAft>
              <a:buClr>
                <a:schemeClr val="dk1"/>
              </a:buClr>
              <a:buSzPts val="2400"/>
              <a:buFont typeface="Comic Sans MS"/>
              <a:buChar char="•"/>
              <a:defRPr b="0" i="0" sz="2400" u="none" cap="none" strike="noStrike">
                <a:solidFill>
                  <a:schemeClr val="dk1"/>
                </a:solidFill>
                <a:latin typeface="Comic Sans MS"/>
                <a:ea typeface="Comic Sans MS"/>
                <a:cs typeface="Comic Sans MS"/>
                <a:sym typeface="Comic Sans MS"/>
              </a:defRPr>
            </a:lvl3pPr>
            <a:lvl4pPr indent="-355600" lvl="3" marL="1828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4pPr>
            <a:lvl5pPr indent="-355600" lvl="4" marL="22860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5pPr>
            <a:lvl6pPr indent="-355600" lvl="5" marL="27432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6pPr>
            <a:lvl7pPr indent="-355600" lvl="6" marL="32004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7pPr>
            <a:lvl8pPr indent="-355600" lvl="7" marL="36576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8pPr>
            <a:lvl9pPr indent="-355600" lvl="8" marL="4114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9pPr>
          </a:lstStyle>
          <a:p/>
        </p:txBody>
      </p:sp>
      <p:sp>
        <p:nvSpPr>
          <p:cNvPr id="26" name="Google Shape;26;p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p:cSld name="OBJECT 2">
    <p:spTree>
      <p:nvGrpSpPr>
        <p:cNvPr id="27" name="Shape 27"/>
        <p:cNvGrpSpPr/>
        <p:nvPr/>
      </p:nvGrpSpPr>
      <p:grpSpPr>
        <a:xfrm>
          <a:off x="0" y="0"/>
          <a:ext cx="0" cy="0"/>
          <a:chOff x="0" y="0"/>
          <a:chExt cx="0" cy="0"/>
        </a:xfrm>
      </p:grpSpPr>
      <p:sp>
        <p:nvSpPr>
          <p:cNvPr id="28" name="Google Shape;28;p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9pPr>
          </a:lstStyle>
          <a:p/>
        </p:txBody>
      </p:sp>
      <p:sp>
        <p:nvSpPr>
          <p:cNvPr id="29" name="Google Shape;29;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Comic Sans MS"/>
              <a:buChar char="•"/>
              <a:defRPr b="0" i="0" sz="3200" u="none" cap="none" strike="noStrike">
                <a:solidFill>
                  <a:schemeClr val="dk1"/>
                </a:solidFill>
                <a:latin typeface="Comic Sans MS"/>
                <a:ea typeface="Comic Sans MS"/>
                <a:cs typeface="Comic Sans MS"/>
                <a:sym typeface="Comic Sans MS"/>
              </a:defRPr>
            </a:lvl1pPr>
            <a:lvl2pPr indent="-406400" lvl="1" marL="914400" marR="0" rtl="0" algn="l">
              <a:spcBef>
                <a:spcPts val="56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2pPr>
            <a:lvl3pPr indent="-381000" lvl="2" marL="1371600" marR="0" rtl="0" algn="l">
              <a:spcBef>
                <a:spcPts val="480"/>
              </a:spcBef>
              <a:spcAft>
                <a:spcPts val="0"/>
              </a:spcAft>
              <a:buClr>
                <a:schemeClr val="dk1"/>
              </a:buClr>
              <a:buSzPts val="2400"/>
              <a:buFont typeface="Comic Sans MS"/>
              <a:buChar char="•"/>
              <a:defRPr b="0" i="0" sz="2400" u="none" cap="none" strike="noStrike">
                <a:solidFill>
                  <a:schemeClr val="dk1"/>
                </a:solidFill>
                <a:latin typeface="Comic Sans MS"/>
                <a:ea typeface="Comic Sans MS"/>
                <a:cs typeface="Comic Sans MS"/>
                <a:sym typeface="Comic Sans MS"/>
              </a:defRPr>
            </a:lvl3pPr>
            <a:lvl4pPr indent="-355600" lvl="3" marL="1828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4pPr>
            <a:lvl5pPr indent="-355600" lvl="4" marL="22860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5pPr>
            <a:lvl6pPr indent="-355600" lvl="5" marL="27432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6pPr>
            <a:lvl7pPr indent="-355600" lvl="6" marL="32004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7pPr>
            <a:lvl8pPr indent="-355600" lvl="7" marL="36576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8pPr>
            <a:lvl9pPr indent="-355600" lvl="8" marL="4114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9pPr>
          </a:lstStyle>
          <a:p/>
        </p:txBody>
      </p:sp>
      <p:sp>
        <p:nvSpPr>
          <p:cNvPr id="30" name="Google Shape;30;p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showMasterSp="0" type="secHead">
  <p:cSld name="SECTION_HEADER">
    <p:spTree>
      <p:nvGrpSpPr>
        <p:cNvPr id="38" name="Shape 38"/>
        <p:cNvGrpSpPr/>
        <p:nvPr/>
      </p:nvGrpSpPr>
      <p:grpSpPr>
        <a:xfrm>
          <a:off x="0" y="0"/>
          <a:ext cx="0" cy="0"/>
          <a:chOff x="0" y="0"/>
          <a:chExt cx="0" cy="0"/>
        </a:xfrm>
      </p:grpSpPr>
      <p:sp>
        <p:nvSpPr>
          <p:cNvPr id="39" name="Google Shape;39;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1" i="0" sz="4000" u="none" cap="none" strike="noStrike">
                <a:solidFill>
                  <a:schemeClr val="dk2"/>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9pPr>
          </a:lstStyle>
          <a:p/>
        </p:txBody>
      </p:sp>
      <p:sp>
        <p:nvSpPr>
          <p:cNvPr id="40" name="Google Shape;40;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chemeClr val="dk1"/>
              </a:buClr>
              <a:buSzPts val="2000"/>
              <a:buFont typeface="Comic Sans MS"/>
              <a:buNone/>
              <a:defRPr b="0" i="0" sz="2000" u="none" cap="none" strike="noStrike">
                <a:solidFill>
                  <a:schemeClr val="dk1"/>
                </a:solidFill>
                <a:latin typeface="Comic Sans MS"/>
                <a:ea typeface="Comic Sans MS"/>
                <a:cs typeface="Comic Sans MS"/>
                <a:sym typeface="Comic Sans MS"/>
              </a:defRPr>
            </a:lvl1pPr>
            <a:lvl2pPr indent="-228600" lvl="1" marL="914400" marR="0" rtl="0" algn="l">
              <a:spcBef>
                <a:spcPts val="360"/>
              </a:spcBef>
              <a:spcAft>
                <a:spcPts val="0"/>
              </a:spcAft>
              <a:buClr>
                <a:schemeClr val="dk1"/>
              </a:buClr>
              <a:buSzPts val="1800"/>
              <a:buFont typeface="Comic Sans MS"/>
              <a:buNone/>
              <a:defRPr b="0" i="0" sz="1800" u="none" cap="none" strike="noStrike">
                <a:solidFill>
                  <a:schemeClr val="dk1"/>
                </a:solidFill>
                <a:latin typeface="Comic Sans MS"/>
                <a:ea typeface="Comic Sans MS"/>
                <a:cs typeface="Comic Sans MS"/>
                <a:sym typeface="Comic Sans MS"/>
              </a:defRPr>
            </a:lvl2pPr>
            <a:lvl3pPr indent="-228600" lvl="2" marL="1371600" marR="0" rtl="0" algn="l">
              <a:spcBef>
                <a:spcPts val="320"/>
              </a:spcBef>
              <a:spcAft>
                <a:spcPts val="0"/>
              </a:spcAft>
              <a:buClr>
                <a:schemeClr val="dk1"/>
              </a:buClr>
              <a:buSzPts val="1600"/>
              <a:buFont typeface="Comic Sans MS"/>
              <a:buNone/>
              <a:defRPr b="0" i="0" sz="1600" u="none" cap="none" strike="noStrike">
                <a:solidFill>
                  <a:schemeClr val="dk1"/>
                </a:solidFill>
                <a:latin typeface="Comic Sans MS"/>
                <a:ea typeface="Comic Sans MS"/>
                <a:cs typeface="Comic Sans MS"/>
                <a:sym typeface="Comic Sans MS"/>
              </a:defRPr>
            </a:lvl3pPr>
            <a:lvl4pPr indent="-228600" lvl="3" marL="1828800" marR="0" rtl="0" algn="l">
              <a:spcBef>
                <a:spcPts val="280"/>
              </a:spcBef>
              <a:spcAft>
                <a:spcPts val="0"/>
              </a:spcAft>
              <a:buClr>
                <a:schemeClr val="dk1"/>
              </a:buClr>
              <a:buSzPts val="1400"/>
              <a:buFont typeface="Comic Sans MS"/>
              <a:buNone/>
              <a:defRPr b="0" i="0" sz="1400" u="none" cap="none" strike="noStrike">
                <a:solidFill>
                  <a:schemeClr val="dk1"/>
                </a:solidFill>
                <a:latin typeface="Comic Sans MS"/>
                <a:ea typeface="Comic Sans MS"/>
                <a:cs typeface="Comic Sans MS"/>
                <a:sym typeface="Comic Sans MS"/>
              </a:defRPr>
            </a:lvl4pPr>
            <a:lvl5pPr indent="-228600" lvl="4" marL="2286000" marR="0" rtl="0" algn="l">
              <a:spcBef>
                <a:spcPts val="280"/>
              </a:spcBef>
              <a:spcAft>
                <a:spcPts val="0"/>
              </a:spcAft>
              <a:buClr>
                <a:schemeClr val="dk1"/>
              </a:buClr>
              <a:buSzPts val="1400"/>
              <a:buFont typeface="Comic Sans MS"/>
              <a:buNone/>
              <a:defRPr b="0" i="0" sz="1400" u="none" cap="none" strike="noStrike">
                <a:solidFill>
                  <a:schemeClr val="dk1"/>
                </a:solidFill>
                <a:latin typeface="Comic Sans MS"/>
                <a:ea typeface="Comic Sans MS"/>
                <a:cs typeface="Comic Sans MS"/>
                <a:sym typeface="Comic Sans MS"/>
              </a:defRPr>
            </a:lvl5pPr>
            <a:lvl6pPr indent="-228600" lvl="5" marL="2743200" marR="0" rtl="0" algn="l">
              <a:spcBef>
                <a:spcPts val="280"/>
              </a:spcBef>
              <a:spcAft>
                <a:spcPts val="0"/>
              </a:spcAft>
              <a:buClr>
                <a:schemeClr val="dk1"/>
              </a:buClr>
              <a:buSzPts val="1400"/>
              <a:buFont typeface="Comic Sans MS"/>
              <a:buNone/>
              <a:defRPr b="0" i="0" sz="1400" u="none" cap="none" strike="noStrike">
                <a:solidFill>
                  <a:schemeClr val="dk1"/>
                </a:solidFill>
                <a:latin typeface="Comic Sans MS"/>
                <a:ea typeface="Comic Sans MS"/>
                <a:cs typeface="Comic Sans MS"/>
                <a:sym typeface="Comic Sans MS"/>
              </a:defRPr>
            </a:lvl6pPr>
            <a:lvl7pPr indent="-228600" lvl="6" marL="3200400" marR="0" rtl="0" algn="l">
              <a:spcBef>
                <a:spcPts val="280"/>
              </a:spcBef>
              <a:spcAft>
                <a:spcPts val="0"/>
              </a:spcAft>
              <a:buClr>
                <a:schemeClr val="dk1"/>
              </a:buClr>
              <a:buSzPts val="1400"/>
              <a:buFont typeface="Comic Sans MS"/>
              <a:buNone/>
              <a:defRPr b="0" i="0" sz="1400" u="none" cap="none" strike="noStrike">
                <a:solidFill>
                  <a:schemeClr val="dk1"/>
                </a:solidFill>
                <a:latin typeface="Comic Sans MS"/>
                <a:ea typeface="Comic Sans MS"/>
                <a:cs typeface="Comic Sans MS"/>
                <a:sym typeface="Comic Sans MS"/>
              </a:defRPr>
            </a:lvl7pPr>
            <a:lvl8pPr indent="-228600" lvl="7" marL="3657600" marR="0" rtl="0" algn="l">
              <a:spcBef>
                <a:spcPts val="280"/>
              </a:spcBef>
              <a:spcAft>
                <a:spcPts val="0"/>
              </a:spcAft>
              <a:buClr>
                <a:schemeClr val="dk1"/>
              </a:buClr>
              <a:buSzPts val="1400"/>
              <a:buFont typeface="Comic Sans MS"/>
              <a:buNone/>
              <a:defRPr b="0" i="0" sz="1400" u="none" cap="none" strike="noStrike">
                <a:solidFill>
                  <a:schemeClr val="dk1"/>
                </a:solidFill>
                <a:latin typeface="Comic Sans MS"/>
                <a:ea typeface="Comic Sans MS"/>
                <a:cs typeface="Comic Sans MS"/>
                <a:sym typeface="Comic Sans MS"/>
              </a:defRPr>
            </a:lvl8pPr>
            <a:lvl9pPr indent="-228600" lvl="8" marL="4114800" marR="0" rtl="0" algn="l">
              <a:spcBef>
                <a:spcPts val="280"/>
              </a:spcBef>
              <a:spcAft>
                <a:spcPts val="0"/>
              </a:spcAft>
              <a:buClr>
                <a:schemeClr val="dk1"/>
              </a:buClr>
              <a:buSzPts val="1400"/>
              <a:buFont typeface="Comic Sans MS"/>
              <a:buNone/>
              <a:defRPr b="0" i="0" sz="1400" u="none" cap="none" strike="noStrike">
                <a:solidFill>
                  <a:schemeClr val="dk1"/>
                </a:solidFill>
                <a:latin typeface="Comic Sans MS"/>
                <a:ea typeface="Comic Sans MS"/>
                <a:cs typeface="Comic Sans MS"/>
                <a:sym typeface="Comic Sans MS"/>
              </a:defRPr>
            </a:lvl9pPr>
          </a:lstStyle>
          <a:p/>
        </p:txBody>
      </p:sp>
      <p:sp>
        <p:nvSpPr>
          <p:cNvPr id="41" name="Google Shape;41;p1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showMasterSp="0" type="twoObj">
  <p:cSld name="TWO_OBJECTS">
    <p:spTree>
      <p:nvGrpSpPr>
        <p:cNvPr id="44" name="Shape 44"/>
        <p:cNvGrpSpPr/>
        <p:nvPr/>
      </p:nvGrpSpPr>
      <p:grpSpPr>
        <a:xfrm>
          <a:off x="0" y="0"/>
          <a:ext cx="0" cy="0"/>
          <a:chOff x="0" y="0"/>
          <a:chExt cx="0" cy="0"/>
        </a:xfrm>
      </p:grpSpPr>
      <p:sp>
        <p:nvSpPr>
          <p:cNvPr id="45" name="Google Shape;45;p1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9pPr>
          </a:lstStyle>
          <a:p/>
        </p:txBody>
      </p:sp>
      <p:sp>
        <p:nvSpPr>
          <p:cNvPr id="46" name="Google Shape;46;p1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1pPr>
            <a:lvl2pPr indent="-381000" lvl="1" marL="914400" marR="0" rtl="0" algn="l">
              <a:spcBef>
                <a:spcPts val="480"/>
              </a:spcBef>
              <a:spcAft>
                <a:spcPts val="0"/>
              </a:spcAft>
              <a:buClr>
                <a:schemeClr val="dk1"/>
              </a:buClr>
              <a:buSzPts val="2400"/>
              <a:buFont typeface="Comic Sans MS"/>
              <a:buChar char="–"/>
              <a:defRPr b="0" i="0" sz="2400" u="none" cap="none" strike="noStrike">
                <a:solidFill>
                  <a:schemeClr val="dk1"/>
                </a:solidFill>
                <a:latin typeface="Comic Sans MS"/>
                <a:ea typeface="Comic Sans MS"/>
                <a:cs typeface="Comic Sans MS"/>
                <a:sym typeface="Comic Sans MS"/>
              </a:defRPr>
            </a:lvl2pPr>
            <a:lvl3pPr indent="-355600" lvl="2" marL="13716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3pPr>
            <a:lvl4pPr indent="-342900" lvl="3" marL="1828800" marR="0" rtl="0" algn="l">
              <a:spcBef>
                <a:spcPts val="360"/>
              </a:spcBef>
              <a:spcAft>
                <a:spcPts val="0"/>
              </a:spcAft>
              <a:buClr>
                <a:schemeClr val="dk1"/>
              </a:buClr>
              <a:buSzPts val="1800"/>
              <a:buFont typeface="Comic Sans MS"/>
              <a:buChar char="–"/>
              <a:defRPr b="0" i="0" sz="1800" u="none" cap="none" strike="noStrike">
                <a:solidFill>
                  <a:schemeClr val="dk1"/>
                </a:solidFill>
                <a:latin typeface="Comic Sans MS"/>
                <a:ea typeface="Comic Sans MS"/>
                <a:cs typeface="Comic Sans MS"/>
                <a:sym typeface="Comic Sans MS"/>
              </a:defRPr>
            </a:lvl4pPr>
            <a:lvl5pPr indent="-342900" lvl="4" marL="2286000" marR="0" rtl="0" algn="l">
              <a:spcBef>
                <a:spcPts val="360"/>
              </a:spcBef>
              <a:spcAft>
                <a:spcPts val="0"/>
              </a:spcAft>
              <a:buClr>
                <a:schemeClr val="dk1"/>
              </a:buClr>
              <a:buSzPts val="1800"/>
              <a:buFont typeface="Comic Sans MS"/>
              <a:buChar char="»"/>
              <a:defRPr b="0" i="0" sz="1800" u="none" cap="none" strike="noStrike">
                <a:solidFill>
                  <a:schemeClr val="dk1"/>
                </a:solidFill>
                <a:latin typeface="Comic Sans MS"/>
                <a:ea typeface="Comic Sans MS"/>
                <a:cs typeface="Comic Sans MS"/>
                <a:sym typeface="Comic Sans MS"/>
              </a:defRPr>
            </a:lvl5pPr>
            <a:lvl6pPr indent="-342900" lvl="5" marL="2743200" marR="0" rtl="0" algn="l">
              <a:spcBef>
                <a:spcPts val="360"/>
              </a:spcBef>
              <a:spcAft>
                <a:spcPts val="0"/>
              </a:spcAft>
              <a:buClr>
                <a:schemeClr val="dk1"/>
              </a:buClr>
              <a:buSzPts val="1800"/>
              <a:buFont typeface="Comic Sans MS"/>
              <a:buChar char="»"/>
              <a:defRPr b="0" i="0" sz="1800" u="none" cap="none" strike="noStrike">
                <a:solidFill>
                  <a:schemeClr val="dk1"/>
                </a:solidFill>
                <a:latin typeface="Comic Sans MS"/>
                <a:ea typeface="Comic Sans MS"/>
                <a:cs typeface="Comic Sans MS"/>
                <a:sym typeface="Comic Sans MS"/>
              </a:defRPr>
            </a:lvl6pPr>
            <a:lvl7pPr indent="-342900" lvl="6" marL="3200400" marR="0" rtl="0" algn="l">
              <a:spcBef>
                <a:spcPts val="360"/>
              </a:spcBef>
              <a:spcAft>
                <a:spcPts val="0"/>
              </a:spcAft>
              <a:buClr>
                <a:schemeClr val="dk1"/>
              </a:buClr>
              <a:buSzPts val="1800"/>
              <a:buFont typeface="Comic Sans MS"/>
              <a:buChar char="»"/>
              <a:defRPr b="0" i="0" sz="1800" u="none" cap="none" strike="noStrike">
                <a:solidFill>
                  <a:schemeClr val="dk1"/>
                </a:solidFill>
                <a:latin typeface="Comic Sans MS"/>
                <a:ea typeface="Comic Sans MS"/>
                <a:cs typeface="Comic Sans MS"/>
                <a:sym typeface="Comic Sans MS"/>
              </a:defRPr>
            </a:lvl7pPr>
            <a:lvl8pPr indent="-342900" lvl="7" marL="3657600" marR="0" rtl="0" algn="l">
              <a:spcBef>
                <a:spcPts val="360"/>
              </a:spcBef>
              <a:spcAft>
                <a:spcPts val="0"/>
              </a:spcAft>
              <a:buClr>
                <a:schemeClr val="dk1"/>
              </a:buClr>
              <a:buSzPts val="1800"/>
              <a:buFont typeface="Comic Sans MS"/>
              <a:buChar char="»"/>
              <a:defRPr b="0" i="0" sz="1800" u="none" cap="none" strike="noStrike">
                <a:solidFill>
                  <a:schemeClr val="dk1"/>
                </a:solidFill>
                <a:latin typeface="Comic Sans MS"/>
                <a:ea typeface="Comic Sans MS"/>
                <a:cs typeface="Comic Sans MS"/>
                <a:sym typeface="Comic Sans MS"/>
              </a:defRPr>
            </a:lvl8pPr>
            <a:lvl9pPr indent="-342900" lvl="8" marL="4114800" marR="0" rtl="0" algn="l">
              <a:spcBef>
                <a:spcPts val="360"/>
              </a:spcBef>
              <a:spcAft>
                <a:spcPts val="0"/>
              </a:spcAft>
              <a:buClr>
                <a:schemeClr val="dk1"/>
              </a:buClr>
              <a:buSzPts val="1800"/>
              <a:buFont typeface="Comic Sans MS"/>
              <a:buChar char="»"/>
              <a:defRPr b="0" i="0" sz="1800" u="none" cap="none" strike="noStrike">
                <a:solidFill>
                  <a:schemeClr val="dk1"/>
                </a:solidFill>
                <a:latin typeface="Comic Sans MS"/>
                <a:ea typeface="Comic Sans MS"/>
                <a:cs typeface="Comic Sans MS"/>
                <a:sym typeface="Comic Sans MS"/>
              </a:defRPr>
            </a:lvl9pPr>
          </a:lstStyle>
          <a:p/>
        </p:txBody>
      </p:sp>
      <p:sp>
        <p:nvSpPr>
          <p:cNvPr id="47" name="Google Shape;47;p1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1pPr>
            <a:lvl2pPr indent="-381000" lvl="1" marL="914400" marR="0" rtl="0" algn="l">
              <a:spcBef>
                <a:spcPts val="480"/>
              </a:spcBef>
              <a:spcAft>
                <a:spcPts val="0"/>
              </a:spcAft>
              <a:buClr>
                <a:schemeClr val="dk1"/>
              </a:buClr>
              <a:buSzPts val="2400"/>
              <a:buFont typeface="Comic Sans MS"/>
              <a:buChar char="–"/>
              <a:defRPr b="0" i="0" sz="2400" u="none" cap="none" strike="noStrike">
                <a:solidFill>
                  <a:schemeClr val="dk1"/>
                </a:solidFill>
                <a:latin typeface="Comic Sans MS"/>
                <a:ea typeface="Comic Sans MS"/>
                <a:cs typeface="Comic Sans MS"/>
                <a:sym typeface="Comic Sans MS"/>
              </a:defRPr>
            </a:lvl2pPr>
            <a:lvl3pPr indent="-355600" lvl="2" marL="13716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3pPr>
            <a:lvl4pPr indent="-342900" lvl="3" marL="1828800" marR="0" rtl="0" algn="l">
              <a:spcBef>
                <a:spcPts val="360"/>
              </a:spcBef>
              <a:spcAft>
                <a:spcPts val="0"/>
              </a:spcAft>
              <a:buClr>
                <a:schemeClr val="dk1"/>
              </a:buClr>
              <a:buSzPts val="1800"/>
              <a:buFont typeface="Comic Sans MS"/>
              <a:buChar char="–"/>
              <a:defRPr b="0" i="0" sz="1800" u="none" cap="none" strike="noStrike">
                <a:solidFill>
                  <a:schemeClr val="dk1"/>
                </a:solidFill>
                <a:latin typeface="Comic Sans MS"/>
                <a:ea typeface="Comic Sans MS"/>
                <a:cs typeface="Comic Sans MS"/>
                <a:sym typeface="Comic Sans MS"/>
              </a:defRPr>
            </a:lvl4pPr>
            <a:lvl5pPr indent="-342900" lvl="4" marL="2286000" marR="0" rtl="0" algn="l">
              <a:spcBef>
                <a:spcPts val="360"/>
              </a:spcBef>
              <a:spcAft>
                <a:spcPts val="0"/>
              </a:spcAft>
              <a:buClr>
                <a:schemeClr val="dk1"/>
              </a:buClr>
              <a:buSzPts val="1800"/>
              <a:buFont typeface="Comic Sans MS"/>
              <a:buChar char="»"/>
              <a:defRPr b="0" i="0" sz="1800" u="none" cap="none" strike="noStrike">
                <a:solidFill>
                  <a:schemeClr val="dk1"/>
                </a:solidFill>
                <a:latin typeface="Comic Sans MS"/>
                <a:ea typeface="Comic Sans MS"/>
                <a:cs typeface="Comic Sans MS"/>
                <a:sym typeface="Comic Sans MS"/>
              </a:defRPr>
            </a:lvl5pPr>
            <a:lvl6pPr indent="-342900" lvl="5" marL="2743200" marR="0" rtl="0" algn="l">
              <a:spcBef>
                <a:spcPts val="360"/>
              </a:spcBef>
              <a:spcAft>
                <a:spcPts val="0"/>
              </a:spcAft>
              <a:buClr>
                <a:schemeClr val="dk1"/>
              </a:buClr>
              <a:buSzPts val="1800"/>
              <a:buFont typeface="Comic Sans MS"/>
              <a:buChar char="»"/>
              <a:defRPr b="0" i="0" sz="1800" u="none" cap="none" strike="noStrike">
                <a:solidFill>
                  <a:schemeClr val="dk1"/>
                </a:solidFill>
                <a:latin typeface="Comic Sans MS"/>
                <a:ea typeface="Comic Sans MS"/>
                <a:cs typeface="Comic Sans MS"/>
                <a:sym typeface="Comic Sans MS"/>
              </a:defRPr>
            </a:lvl6pPr>
            <a:lvl7pPr indent="-342900" lvl="6" marL="3200400" marR="0" rtl="0" algn="l">
              <a:spcBef>
                <a:spcPts val="360"/>
              </a:spcBef>
              <a:spcAft>
                <a:spcPts val="0"/>
              </a:spcAft>
              <a:buClr>
                <a:schemeClr val="dk1"/>
              </a:buClr>
              <a:buSzPts val="1800"/>
              <a:buFont typeface="Comic Sans MS"/>
              <a:buChar char="»"/>
              <a:defRPr b="0" i="0" sz="1800" u="none" cap="none" strike="noStrike">
                <a:solidFill>
                  <a:schemeClr val="dk1"/>
                </a:solidFill>
                <a:latin typeface="Comic Sans MS"/>
                <a:ea typeface="Comic Sans MS"/>
                <a:cs typeface="Comic Sans MS"/>
                <a:sym typeface="Comic Sans MS"/>
              </a:defRPr>
            </a:lvl7pPr>
            <a:lvl8pPr indent="-342900" lvl="7" marL="3657600" marR="0" rtl="0" algn="l">
              <a:spcBef>
                <a:spcPts val="360"/>
              </a:spcBef>
              <a:spcAft>
                <a:spcPts val="0"/>
              </a:spcAft>
              <a:buClr>
                <a:schemeClr val="dk1"/>
              </a:buClr>
              <a:buSzPts val="1800"/>
              <a:buFont typeface="Comic Sans MS"/>
              <a:buChar char="»"/>
              <a:defRPr b="0" i="0" sz="1800" u="none" cap="none" strike="noStrike">
                <a:solidFill>
                  <a:schemeClr val="dk1"/>
                </a:solidFill>
                <a:latin typeface="Comic Sans MS"/>
                <a:ea typeface="Comic Sans MS"/>
                <a:cs typeface="Comic Sans MS"/>
                <a:sym typeface="Comic Sans MS"/>
              </a:defRPr>
            </a:lvl8pPr>
            <a:lvl9pPr indent="-342900" lvl="8" marL="4114800" marR="0" rtl="0" algn="l">
              <a:spcBef>
                <a:spcPts val="360"/>
              </a:spcBef>
              <a:spcAft>
                <a:spcPts val="0"/>
              </a:spcAft>
              <a:buClr>
                <a:schemeClr val="dk1"/>
              </a:buClr>
              <a:buSzPts val="1800"/>
              <a:buFont typeface="Comic Sans MS"/>
              <a:buChar char="»"/>
              <a:defRPr b="0" i="0" sz="1800" u="none" cap="none" strike="noStrike">
                <a:solidFill>
                  <a:schemeClr val="dk1"/>
                </a:solidFill>
                <a:latin typeface="Comic Sans MS"/>
                <a:ea typeface="Comic Sans MS"/>
                <a:cs typeface="Comic Sans MS"/>
                <a:sym typeface="Comic Sans MS"/>
              </a:defRPr>
            </a:lvl9pPr>
          </a:lstStyle>
          <a:p/>
        </p:txBody>
      </p:sp>
      <p:sp>
        <p:nvSpPr>
          <p:cNvPr id="48" name="Google Shape;48;p1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showMasterSp="0" type="twoTxTwoObj">
  <p:cSld name="TWO_OBJECTS_WITH_TEXT">
    <p:spTree>
      <p:nvGrpSpPr>
        <p:cNvPr id="51" name="Shape 51"/>
        <p:cNvGrpSpPr/>
        <p:nvPr/>
      </p:nvGrpSpPr>
      <p:grpSpPr>
        <a:xfrm>
          <a:off x="0" y="0"/>
          <a:ext cx="0" cy="0"/>
          <a:chOff x="0" y="0"/>
          <a:chExt cx="0" cy="0"/>
        </a:xfrm>
      </p:grpSpPr>
      <p:sp>
        <p:nvSpPr>
          <p:cNvPr id="52" name="Google Shape;52;p1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9pPr>
          </a:lstStyle>
          <a:p/>
        </p:txBody>
      </p:sp>
      <p:sp>
        <p:nvSpPr>
          <p:cNvPr id="53" name="Google Shape;53;p1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Comic Sans MS"/>
              <a:buNone/>
              <a:defRPr b="1" i="0" sz="2400" u="none" cap="none" strike="noStrike">
                <a:solidFill>
                  <a:schemeClr val="dk1"/>
                </a:solidFill>
                <a:latin typeface="Comic Sans MS"/>
                <a:ea typeface="Comic Sans MS"/>
                <a:cs typeface="Comic Sans MS"/>
                <a:sym typeface="Comic Sans MS"/>
              </a:defRPr>
            </a:lvl1pPr>
            <a:lvl2pPr indent="-228600" lvl="1" marL="914400" marR="0" rtl="0" algn="l">
              <a:spcBef>
                <a:spcPts val="400"/>
              </a:spcBef>
              <a:spcAft>
                <a:spcPts val="0"/>
              </a:spcAft>
              <a:buClr>
                <a:schemeClr val="dk1"/>
              </a:buClr>
              <a:buSzPts val="2000"/>
              <a:buFont typeface="Comic Sans MS"/>
              <a:buNone/>
              <a:defRPr b="1" i="0" sz="2000" u="none" cap="none" strike="noStrike">
                <a:solidFill>
                  <a:schemeClr val="dk1"/>
                </a:solidFill>
                <a:latin typeface="Comic Sans MS"/>
                <a:ea typeface="Comic Sans MS"/>
                <a:cs typeface="Comic Sans MS"/>
                <a:sym typeface="Comic Sans MS"/>
              </a:defRPr>
            </a:lvl2pPr>
            <a:lvl3pPr indent="-228600" lvl="2" marL="1371600" marR="0" rtl="0" algn="l">
              <a:spcBef>
                <a:spcPts val="360"/>
              </a:spcBef>
              <a:spcAft>
                <a:spcPts val="0"/>
              </a:spcAft>
              <a:buClr>
                <a:schemeClr val="dk1"/>
              </a:buClr>
              <a:buSzPts val="1800"/>
              <a:buFont typeface="Comic Sans MS"/>
              <a:buNone/>
              <a:defRPr b="1" i="0" sz="1800" u="none" cap="none" strike="noStrike">
                <a:solidFill>
                  <a:schemeClr val="dk1"/>
                </a:solidFill>
                <a:latin typeface="Comic Sans MS"/>
                <a:ea typeface="Comic Sans MS"/>
                <a:cs typeface="Comic Sans MS"/>
                <a:sym typeface="Comic Sans MS"/>
              </a:defRPr>
            </a:lvl3pPr>
            <a:lvl4pPr indent="-228600" lvl="3" marL="1828800" marR="0" rtl="0" algn="l">
              <a:spcBef>
                <a:spcPts val="320"/>
              </a:spcBef>
              <a:spcAft>
                <a:spcPts val="0"/>
              </a:spcAft>
              <a:buClr>
                <a:schemeClr val="dk1"/>
              </a:buClr>
              <a:buSzPts val="1600"/>
              <a:buFont typeface="Comic Sans MS"/>
              <a:buNone/>
              <a:defRPr b="1" i="0" sz="1600" u="none" cap="none" strike="noStrike">
                <a:solidFill>
                  <a:schemeClr val="dk1"/>
                </a:solidFill>
                <a:latin typeface="Comic Sans MS"/>
                <a:ea typeface="Comic Sans MS"/>
                <a:cs typeface="Comic Sans MS"/>
                <a:sym typeface="Comic Sans MS"/>
              </a:defRPr>
            </a:lvl4pPr>
            <a:lvl5pPr indent="-228600" lvl="4" marL="2286000" marR="0" rtl="0" algn="l">
              <a:spcBef>
                <a:spcPts val="320"/>
              </a:spcBef>
              <a:spcAft>
                <a:spcPts val="0"/>
              </a:spcAft>
              <a:buClr>
                <a:schemeClr val="dk1"/>
              </a:buClr>
              <a:buSzPts val="1600"/>
              <a:buFont typeface="Comic Sans MS"/>
              <a:buNone/>
              <a:defRPr b="1" i="0" sz="1600" u="none" cap="none" strike="noStrike">
                <a:solidFill>
                  <a:schemeClr val="dk1"/>
                </a:solidFill>
                <a:latin typeface="Comic Sans MS"/>
                <a:ea typeface="Comic Sans MS"/>
                <a:cs typeface="Comic Sans MS"/>
                <a:sym typeface="Comic Sans MS"/>
              </a:defRPr>
            </a:lvl5pPr>
            <a:lvl6pPr indent="-228600" lvl="5" marL="2743200" marR="0" rtl="0" algn="l">
              <a:spcBef>
                <a:spcPts val="320"/>
              </a:spcBef>
              <a:spcAft>
                <a:spcPts val="0"/>
              </a:spcAft>
              <a:buClr>
                <a:schemeClr val="dk1"/>
              </a:buClr>
              <a:buSzPts val="1600"/>
              <a:buFont typeface="Comic Sans MS"/>
              <a:buNone/>
              <a:defRPr b="1" i="0" sz="1600" u="none" cap="none" strike="noStrike">
                <a:solidFill>
                  <a:schemeClr val="dk1"/>
                </a:solidFill>
                <a:latin typeface="Comic Sans MS"/>
                <a:ea typeface="Comic Sans MS"/>
                <a:cs typeface="Comic Sans MS"/>
                <a:sym typeface="Comic Sans MS"/>
              </a:defRPr>
            </a:lvl6pPr>
            <a:lvl7pPr indent="-228600" lvl="6" marL="3200400" marR="0" rtl="0" algn="l">
              <a:spcBef>
                <a:spcPts val="320"/>
              </a:spcBef>
              <a:spcAft>
                <a:spcPts val="0"/>
              </a:spcAft>
              <a:buClr>
                <a:schemeClr val="dk1"/>
              </a:buClr>
              <a:buSzPts val="1600"/>
              <a:buFont typeface="Comic Sans MS"/>
              <a:buNone/>
              <a:defRPr b="1" i="0" sz="1600" u="none" cap="none" strike="noStrike">
                <a:solidFill>
                  <a:schemeClr val="dk1"/>
                </a:solidFill>
                <a:latin typeface="Comic Sans MS"/>
                <a:ea typeface="Comic Sans MS"/>
                <a:cs typeface="Comic Sans MS"/>
                <a:sym typeface="Comic Sans MS"/>
              </a:defRPr>
            </a:lvl7pPr>
            <a:lvl8pPr indent="-228600" lvl="7" marL="3657600" marR="0" rtl="0" algn="l">
              <a:spcBef>
                <a:spcPts val="320"/>
              </a:spcBef>
              <a:spcAft>
                <a:spcPts val="0"/>
              </a:spcAft>
              <a:buClr>
                <a:schemeClr val="dk1"/>
              </a:buClr>
              <a:buSzPts val="1600"/>
              <a:buFont typeface="Comic Sans MS"/>
              <a:buNone/>
              <a:defRPr b="1" i="0" sz="1600" u="none" cap="none" strike="noStrike">
                <a:solidFill>
                  <a:schemeClr val="dk1"/>
                </a:solidFill>
                <a:latin typeface="Comic Sans MS"/>
                <a:ea typeface="Comic Sans MS"/>
                <a:cs typeface="Comic Sans MS"/>
                <a:sym typeface="Comic Sans MS"/>
              </a:defRPr>
            </a:lvl8pPr>
            <a:lvl9pPr indent="-228600" lvl="8" marL="4114800" marR="0" rtl="0" algn="l">
              <a:spcBef>
                <a:spcPts val="320"/>
              </a:spcBef>
              <a:spcAft>
                <a:spcPts val="0"/>
              </a:spcAft>
              <a:buClr>
                <a:schemeClr val="dk1"/>
              </a:buClr>
              <a:buSzPts val="1600"/>
              <a:buFont typeface="Comic Sans MS"/>
              <a:buNone/>
              <a:defRPr b="1" i="0" sz="1600" u="none" cap="none" strike="noStrike">
                <a:solidFill>
                  <a:schemeClr val="dk1"/>
                </a:solidFill>
                <a:latin typeface="Comic Sans MS"/>
                <a:ea typeface="Comic Sans MS"/>
                <a:cs typeface="Comic Sans MS"/>
                <a:sym typeface="Comic Sans MS"/>
              </a:defRPr>
            </a:lvl9pPr>
          </a:lstStyle>
          <a:p/>
        </p:txBody>
      </p:sp>
      <p:sp>
        <p:nvSpPr>
          <p:cNvPr id="54" name="Google Shape;54;p1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Comic Sans MS"/>
              <a:buChar char="•"/>
              <a:defRPr b="0" i="0" sz="2400" u="none" cap="none" strike="noStrike">
                <a:solidFill>
                  <a:schemeClr val="dk1"/>
                </a:solidFill>
                <a:latin typeface="Comic Sans MS"/>
                <a:ea typeface="Comic Sans MS"/>
                <a:cs typeface="Comic Sans MS"/>
                <a:sym typeface="Comic Sans MS"/>
              </a:defRPr>
            </a:lvl1pPr>
            <a:lvl2pPr indent="-355600" lvl="1" marL="9144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2pPr>
            <a:lvl3pPr indent="-342900" lvl="2" marL="1371600" marR="0" rtl="0" algn="l">
              <a:spcBef>
                <a:spcPts val="360"/>
              </a:spcBef>
              <a:spcAft>
                <a:spcPts val="0"/>
              </a:spcAft>
              <a:buClr>
                <a:schemeClr val="dk1"/>
              </a:buClr>
              <a:buSzPts val="1800"/>
              <a:buFont typeface="Comic Sans MS"/>
              <a:buChar char="•"/>
              <a:defRPr b="0" i="0" sz="1800" u="none" cap="none" strike="noStrike">
                <a:solidFill>
                  <a:schemeClr val="dk1"/>
                </a:solidFill>
                <a:latin typeface="Comic Sans MS"/>
                <a:ea typeface="Comic Sans MS"/>
                <a:cs typeface="Comic Sans MS"/>
                <a:sym typeface="Comic Sans MS"/>
              </a:defRPr>
            </a:lvl3pPr>
            <a:lvl4pPr indent="-330200" lvl="3" marL="1828800" marR="0" rtl="0" algn="l">
              <a:spcBef>
                <a:spcPts val="320"/>
              </a:spcBef>
              <a:spcAft>
                <a:spcPts val="0"/>
              </a:spcAft>
              <a:buClr>
                <a:schemeClr val="dk1"/>
              </a:buClr>
              <a:buSzPts val="1600"/>
              <a:buFont typeface="Comic Sans MS"/>
              <a:buChar char="–"/>
              <a:defRPr b="0" i="0" sz="1600" u="none" cap="none" strike="noStrike">
                <a:solidFill>
                  <a:schemeClr val="dk1"/>
                </a:solidFill>
                <a:latin typeface="Comic Sans MS"/>
                <a:ea typeface="Comic Sans MS"/>
                <a:cs typeface="Comic Sans MS"/>
                <a:sym typeface="Comic Sans MS"/>
              </a:defRPr>
            </a:lvl4pPr>
            <a:lvl5pPr indent="-330200" lvl="4" marL="2286000" marR="0" rtl="0" algn="l">
              <a:spcBef>
                <a:spcPts val="320"/>
              </a:spcBef>
              <a:spcAft>
                <a:spcPts val="0"/>
              </a:spcAft>
              <a:buClr>
                <a:schemeClr val="dk1"/>
              </a:buClr>
              <a:buSzPts val="1600"/>
              <a:buFont typeface="Comic Sans MS"/>
              <a:buChar char="»"/>
              <a:defRPr b="0" i="0" sz="1600" u="none" cap="none" strike="noStrike">
                <a:solidFill>
                  <a:schemeClr val="dk1"/>
                </a:solidFill>
                <a:latin typeface="Comic Sans MS"/>
                <a:ea typeface="Comic Sans MS"/>
                <a:cs typeface="Comic Sans MS"/>
                <a:sym typeface="Comic Sans MS"/>
              </a:defRPr>
            </a:lvl5pPr>
            <a:lvl6pPr indent="-330200" lvl="5" marL="2743200" marR="0" rtl="0" algn="l">
              <a:spcBef>
                <a:spcPts val="320"/>
              </a:spcBef>
              <a:spcAft>
                <a:spcPts val="0"/>
              </a:spcAft>
              <a:buClr>
                <a:schemeClr val="dk1"/>
              </a:buClr>
              <a:buSzPts val="1600"/>
              <a:buFont typeface="Comic Sans MS"/>
              <a:buChar char="»"/>
              <a:defRPr b="0" i="0" sz="1600" u="none" cap="none" strike="noStrike">
                <a:solidFill>
                  <a:schemeClr val="dk1"/>
                </a:solidFill>
                <a:latin typeface="Comic Sans MS"/>
                <a:ea typeface="Comic Sans MS"/>
                <a:cs typeface="Comic Sans MS"/>
                <a:sym typeface="Comic Sans MS"/>
              </a:defRPr>
            </a:lvl6pPr>
            <a:lvl7pPr indent="-330200" lvl="6" marL="3200400" marR="0" rtl="0" algn="l">
              <a:spcBef>
                <a:spcPts val="320"/>
              </a:spcBef>
              <a:spcAft>
                <a:spcPts val="0"/>
              </a:spcAft>
              <a:buClr>
                <a:schemeClr val="dk1"/>
              </a:buClr>
              <a:buSzPts val="1600"/>
              <a:buFont typeface="Comic Sans MS"/>
              <a:buChar char="»"/>
              <a:defRPr b="0" i="0" sz="1600" u="none" cap="none" strike="noStrike">
                <a:solidFill>
                  <a:schemeClr val="dk1"/>
                </a:solidFill>
                <a:latin typeface="Comic Sans MS"/>
                <a:ea typeface="Comic Sans MS"/>
                <a:cs typeface="Comic Sans MS"/>
                <a:sym typeface="Comic Sans MS"/>
              </a:defRPr>
            </a:lvl7pPr>
            <a:lvl8pPr indent="-330200" lvl="7" marL="3657600" marR="0" rtl="0" algn="l">
              <a:spcBef>
                <a:spcPts val="320"/>
              </a:spcBef>
              <a:spcAft>
                <a:spcPts val="0"/>
              </a:spcAft>
              <a:buClr>
                <a:schemeClr val="dk1"/>
              </a:buClr>
              <a:buSzPts val="1600"/>
              <a:buFont typeface="Comic Sans MS"/>
              <a:buChar char="»"/>
              <a:defRPr b="0" i="0" sz="1600" u="none" cap="none" strike="noStrike">
                <a:solidFill>
                  <a:schemeClr val="dk1"/>
                </a:solidFill>
                <a:latin typeface="Comic Sans MS"/>
                <a:ea typeface="Comic Sans MS"/>
                <a:cs typeface="Comic Sans MS"/>
                <a:sym typeface="Comic Sans MS"/>
              </a:defRPr>
            </a:lvl8pPr>
            <a:lvl9pPr indent="-330200" lvl="8" marL="4114800" marR="0" rtl="0" algn="l">
              <a:spcBef>
                <a:spcPts val="320"/>
              </a:spcBef>
              <a:spcAft>
                <a:spcPts val="0"/>
              </a:spcAft>
              <a:buClr>
                <a:schemeClr val="dk1"/>
              </a:buClr>
              <a:buSzPts val="1600"/>
              <a:buFont typeface="Comic Sans MS"/>
              <a:buChar char="»"/>
              <a:defRPr b="0" i="0" sz="1600" u="none" cap="none" strike="noStrike">
                <a:solidFill>
                  <a:schemeClr val="dk1"/>
                </a:solidFill>
                <a:latin typeface="Comic Sans MS"/>
                <a:ea typeface="Comic Sans MS"/>
                <a:cs typeface="Comic Sans MS"/>
                <a:sym typeface="Comic Sans MS"/>
              </a:defRPr>
            </a:lvl9pPr>
          </a:lstStyle>
          <a:p/>
        </p:txBody>
      </p:sp>
      <p:sp>
        <p:nvSpPr>
          <p:cNvPr id="55" name="Google Shape;55;p1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Comic Sans MS"/>
              <a:buNone/>
              <a:defRPr b="1" i="0" sz="2400" u="none" cap="none" strike="noStrike">
                <a:solidFill>
                  <a:schemeClr val="dk1"/>
                </a:solidFill>
                <a:latin typeface="Comic Sans MS"/>
                <a:ea typeface="Comic Sans MS"/>
                <a:cs typeface="Comic Sans MS"/>
                <a:sym typeface="Comic Sans MS"/>
              </a:defRPr>
            </a:lvl1pPr>
            <a:lvl2pPr indent="-228600" lvl="1" marL="914400" marR="0" rtl="0" algn="l">
              <a:spcBef>
                <a:spcPts val="400"/>
              </a:spcBef>
              <a:spcAft>
                <a:spcPts val="0"/>
              </a:spcAft>
              <a:buClr>
                <a:schemeClr val="dk1"/>
              </a:buClr>
              <a:buSzPts val="2000"/>
              <a:buFont typeface="Comic Sans MS"/>
              <a:buNone/>
              <a:defRPr b="1" i="0" sz="2000" u="none" cap="none" strike="noStrike">
                <a:solidFill>
                  <a:schemeClr val="dk1"/>
                </a:solidFill>
                <a:latin typeface="Comic Sans MS"/>
                <a:ea typeface="Comic Sans MS"/>
                <a:cs typeface="Comic Sans MS"/>
                <a:sym typeface="Comic Sans MS"/>
              </a:defRPr>
            </a:lvl2pPr>
            <a:lvl3pPr indent="-228600" lvl="2" marL="1371600" marR="0" rtl="0" algn="l">
              <a:spcBef>
                <a:spcPts val="360"/>
              </a:spcBef>
              <a:spcAft>
                <a:spcPts val="0"/>
              </a:spcAft>
              <a:buClr>
                <a:schemeClr val="dk1"/>
              </a:buClr>
              <a:buSzPts val="1800"/>
              <a:buFont typeface="Comic Sans MS"/>
              <a:buNone/>
              <a:defRPr b="1" i="0" sz="1800" u="none" cap="none" strike="noStrike">
                <a:solidFill>
                  <a:schemeClr val="dk1"/>
                </a:solidFill>
                <a:latin typeface="Comic Sans MS"/>
                <a:ea typeface="Comic Sans MS"/>
                <a:cs typeface="Comic Sans MS"/>
                <a:sym typeface="Comic Sans MS"/>
              </a:defRPr>
            </a:lvl3pPr>
            <a:lvl4pPr indent="-228600" lvl="3" marL="1828800" marR="0" rtl="0" algn="l">
              <a:spcBef>
                <a:spcPts val="320"/>
              </a:spcBef>
              <a:spcAft>
                <a:spcPts val="0"/>
              </a:spcAft>
              <a:buClr>
                <a:schemeClr val="dk1"/>
              </a:buClr>
              <a:buSzPts val="1600"/>
              <a:buFont typeface="Comic Sans MS"/>
              <a:buNone/>
              <a:defRPr b="1" i="0" sz="1600" u="none" cap="none" strike="noStrike">
                <a:solidFill>
                  <a:schemeClr val="dk1"/>
                </a:solidFill>
                <a:latin typeface="Comic Sans MS"/>
                <a:ea typeface="Comic Sans MS"/>
                <a:cs typeface="Comic Sans MS"/>
                <a:sym typeface="Comic Sans MS"/>
              </a:defRPr>
            </a:lvl4pPr>
            <a:lvl5pPr indent="-228600" lvl="4" marL="2286000" marR="0" rtl="0" algn="l">
              <a:spcBef>
                <a:spcPts val="320"/>
              </a:spcBef>
              <a:spcAft>
                <a:spcPts val="0"/>
              </a:spcAft>
              <a:buClr>
                <a:schemeClr val="dk1"/>
              </a:buClr>
              <a:buSzPts val="1600"/>
              <a:buFont typeface="Comic Sans MS"/>
              <a:buNone/>
              <a:defRPr b="1" i="0" sz="1600" u="none" cap="none" strike="noStrike">
                <a:solidFill>
                  <a:schemeClr val="dk1"/>
                </a:solidFill>
                <a:latin typeface="Comic Sans MS"/>
                <a:ea typeface="Comic Sans MS"/>
                <a:cs typeface="Comic Sans MS"/>
                <a:sym typeface="Comic Sans MS"/>
              </a:defRPr>
            </a:lvl5pPr>
            <a:lvl6pPr indent="-228600" lvl="5" marL="2743200" marR="0" rtl="0" algn="l">
              <a:spcBef>
                <a:spcPts val="320"/>
              </a:spcBef>
              <a:spcAft>
                <a:spcPts val="0"/>
              </a:spcAft>
              <a:buClr>
                <a:schemeClr val="dk1"/>
              </a:buClr>
              <a:buSzPts val="1600"/>
              <a:buFont typeface="Comic Sans MS"/>
              <a:buNone/>
              <a:defRPr b="1" i="0" sz="1600" u="none" cap="none" strike="noStrike">
                <a:solidFill>
                  <a:schemeClr val="dk1"/>
                </a:solidFill>
                <a:latin typeface="Comic Sans MS"/>
                <a:ea typeface="Comic Sans MS"/>
                <a:cs typeface="Comic Sans MS"/>
                <a:sym typeface="Comic Sans MS"/>
              </a:defRPr>
            </a:lvl6pPr>
            <a:lvl7pPr indent="-228600" lvl="6" marL="3200400" marR="0" rtl="0" algn="l">
              <a:spcBef>
                <a:spcPts val="320"/>
              </a:spcBef>
              <a:spcAft>
                <a:spcPts val="0"/>
              </a:spcAft>
              <a:buClr>
                <a:schemeClr val="dk1"/>
              </a:buClr>
              <a:buSzPts val="1600"/>
              <a:buFont typeface="Comic Sans MS"/>
              <a:buNone/>
              <a:defRPr b="1" i="0" sz="1600" u="none" cap="none" strike="noStrike">
                <a:solidFill>
                  <a:schemeClr val="dk1"/>
                </a:solidFill>
                <a:latin typeface="Comic Sans MS"/>
                <a:ea typeface="Comic Sans MS"/>
                <a:cs typeface="Comic Sans MS"/>
                <a:sym typeface="Comic Sans MS"/>
              </a:defRPr>
            </a:lvl7pPr>
            <a:lvl8pPr indent="-228600" lvl="7" marL="3657600" marR="0" rtl="0" algn="l">
              <a:spcBef>
                <a:spcPts val="320"/>
              </a:spcBef>
              <a:spcAft>
                <a:spcPts val="0"/>
              </a:spcAft>
              <a:buClr>
                <a:schemeClr val="dk1"/>
              </a:buClr>
              <a:buSzPts val="1600"/>
              <a:buFont typeface="Comic Sans MS"/>
              <a:buNone/>
              <a:defRPr b="1" i="0" sz="1600" u="none" cap="none" strike="noStrike">
                <a:solidFill>
                  <a:schemeClr val="dk1"/>
                </a:solidFill>
                <a:latin typeface="Comic Sans MS"/>
                <a:ea typeface="Comic Sans MS"/>
                <a:cs typeface="Comic Sans MS"/>
                <a:sym typeface="Comic Sans MS"/>
              </a:defRPr>
            </a:lvl8pPr>
            <a:lvl9pPr indent="-228600" lvl="8" marL="4114800" marR="0" rtl="0" algn="l">
              <a:spcBef>
                <a:spcPts val="320"/>
              </a:spcBef>
              <a:spcAft>
                <a:spcPts val="0"/>
              </a:spcAft>
              <a:buClr>
                <a:schemeClr val="dk1"/>
              </a:buClr>
              <a:buSzPts val="1600"/>
              <a:buFont typeface="Comic Sans MS"/>
              <a:buNone/>
              <a:defRPr b="1" i="0" sz="1600" u="none" cap="none" strike="noStrike">
                <a:solidFill>
                  <a:schemeClr val="dk1"/>
                </a:solidFill>
                <a:latin typeface="Comic Sans MS"/>
                <a:ea typeface="Comic Sans MS"/>
                <a:cs typeface="Comic Sans MS"/>
                <a:sym typeface="Comic Sans MS"/>
              </a:defRPr>
            </a:lvl9pPr>
          </a:lstStyle>
          <a:p/>
        </p:txBody>
      </p:sp>
      <p:sp>
        <p:nvSpPr>
          <p:cNvPr id="56" name="Google Shape;56;p1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Comic Sans MS"/>
              <a:buChar char="•"/>
              <a:defRPr b="0" i="0" sz="2400" u="none" cap="none" strike="noStrike">
                <a:solidFill>
                  <a:schemeClr val="dk1"/>
                </a:solidFill>
                <a:latin typeface="Comic Sans MS"/>
                <a:ea typeface="Comic Sans MS"/>
                <a:cs typeface="Comic Sans MS"/>
                <a:sym typeface="Comic Sans MS"/>
              </a:defRPr>
            </a:lvl1pPr>
            <a:lvl2pPr indent="-355600" lvl="1" marL="9144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2pPr>
            <a:lvl3pPr indent="-342900" lvl="2" marL="1371600" marR="0" rtl="0" algn="l">
              <a:spcBef>
                <a:spcPts val="360"/>
              </a:spcBef>
              <a:spcAft>
                <a:spcPts val="0"/>
              </a:spcAft>
              <a:buClr>
                <a:schemeClr val="dk1"/>
              </a:buClr>
              <a:buSzPts val="1800"/>
              <a:buFont typeface="Comic Sans MS"/>
              <a:buChar char="•"/>
              <a:defRPr b="0" i="0" sz="1800" u="none" cap="none" strike="noStrike">
                <a:solidFill>
                  <a:schemeClr val="dk1"/>
                </a:solidFill>
                <a:latin typeface="Comic Sans MS"/>
                <a:ea typeface="Comic Sans MS"/>
                <a:cs typeface="Comic Sans MS"/>
                <a:sym typeface="Comic Sans MS"/>
              </a:defRPr>
            </a:lvl3pPr>
            <a:lvl4pPr indent="-330200" lvl="3" marL="1828800" marR="0" rtl="0" algn="l">
              <a:spcBef>
                <a:spcPts val="320"/>
              </a:spcBef>
              <a:spcAft>
                <a:spcPts val="0"/>
              </a:spcAft>
              <a:buClr>
                <a:schemeClr val="dk1"/>
              </a:buClr>
              <a:buSzPts val="1600"/>
              <a:buFont typeface="Comic Sans MS"/>
              <a:buChar char="–"/>
              <a:defRPr b="0" i="0" sz="1600" u="none" cap="none" strike="noStrike">
                <a:solidFill>
                  <a:schemeClr val="dk1"/>
                </a:solidFill>
                <a:latin typeface="Comic Sans MS"/>
                <a:ea typeface="Comic Sans MS"/>
                <a:cs typeface="Comic Sans MS"/>
                <a:sym typeface="Comic Sans MS"/>
              </a:defRPr>
            </a:lvl4pPr>
            <a:lvl5pPr indent="-330200" lvl="4" marL="2286000" marR="0" rtl="0" algn="l">
              <a:spcBef>
                <a:spcPts val="320"/>
              </a:spcBef>
              <a:spcAft>
                <a:spcPts val="0"/>
              </a:spcAft>
              <a:buClr>
                <a:schemeClr val="dk1"/>
              </a:buClr>
              <a:buSzPts val="1600"/>
              <a:buFont typeface="Comic Sans MS"/>
              <a:buChar char="»"/>
              <a:defRPr b="0" i="0" sz="1600" u="none" cap="none" strike="noStrike">
                <a:solidFill>
                  <a:schemeClr val="dk1"/>
                </a:solidFill>
                <a:latin typeface="Comic Sans MS"/>
                <a:ea typeface="Comic Sans MS"/>
                <a:cs typeface="Comic Sans MS"/>
                <a:sym typeface="Comic Sans MS"/>
              </a:defRPr>
            </a:lvl5pPr>
            <a:lvl6pPr indent="-330200" lvl="5" marL="2743200" marR="0" rtl="0" algn="l">
              <a:spcBef>
                <a:spcPts val="320"/>
              </a:spcBef>
              <a:spcAft>
                <a:spcPts val="0"/>
              </a:spcAft>
              <a:buClr>
                <a:schemeClr val="dk1"/>
              </a:buClr>
              <a:buSzPts val="1600"/>
              <a:buFont typeface="Comic Sans MS"/>
              <a:buChar char="»"/>
              <a:defRPr b="0" i="0" sz="1600" u="none" cap="none" strike="noStrike">
                <a:solidFill>
                  <a:schemeClr val="dk1"/>
                </a:solidFill>
                <a:latin typeface="Comic Sans MS"/>
                <a:ea typeface="Comic Sans MS"/>
                <a:cs typeface="Comic Sans MS"/>
                <a:sym typeface="Comic Sans MS"/>
              </a:defRPr>
            </a:lvl6pPr>
            <a:lvl7pPr indent="-330200" lvl="6" marL="3200400" marR="0" rtl="0" algn="l">
              <a:spcBef>
                <a:spcPts val="320"/>
              </a:spcBef>
              <a:spcAft>
                <a:spcPts val="0"/>
              </a:spcAft>
              <a:buClr>
                <a:schemeClr val="dk1"/>
              </a:buClr>
              <a:buSzPts val="1600"/>
              <a:buFont typeface="Comic Sans MS"/>
              <a:buChar char="»"/>
              <a:defRPr b="0" i="0" sz="1600" u="none" cap="none" strike="noStrike">
                <a:solidFill>
                  <a:schemeClr val="dk1"/>
                </a:solidFill>
                <a:latin typeface="Comic Sans MS"/>
                <a:ea typeface="Comic Sans MS"/>
                <a:cs typeface="Comic Sans MS"/>
                <a:sym typeface="Comic Sans MS"/>
              </a:defRPr>
            </a:lvl7pPr>
            <a:lvl8pPr indent="-330200" lvl="7" marL="3657600" marR="0" rtl="0" algn="l">
              <a:spcBef>
                <a:spcPts val="320"/>
              </a:spcBef>
              <a:spcAft>
                <a:spcPts val="0"/>
              </a:spcAft>
              <a:buClr>
                <a:schemeClr val="dk1"/>
              </a:buClr>
              <a:buSzPts val="1600"/>
              <a:buFont typeface="Comic Sans MS"/>
              <a:buChar char="»"/>
              <a:defRPr b="0" i="0" sz="1600" u="none" cap="none" strike="noStrike">
                <a:solidFill>
                  <a:schemeClr val="dk1"/>
                </a:solidFill>
                <a:latin typeface="Comic Sans MS"/>
                <a:ea typeface="Comic Sans MS"/>
                <a:cs typeface="Comic Sans MS"/>
                <a:sym typeface="Comic Sans MS"/>
              </a:defRPr>
            </a:lvl8pPr>
            <a:lvl9pPr indent="-330200" lvl="8" marL="4114800" marR="0" rtl="0" algn="l">
              <a:spcBef>
                <a:spcPts val="320"/>
              </a:spcBef>
              <a:spcAft>
                <a:spcPts val="0"/>
              </a:spcAft>
              <a:buClr>
                <a:schemeClr val="dk1"/>
              </a:buClr>
              <a:buSzPts val="1600"/>
              <a:buFont typeface="Comic Sans MS"/>
              <a:buChar char="»"/>
              <a:defRPr b="0" i="0" sz="1600" u="none" cap="none" strike="noStrike">
                <a:solidFill>
                  <a:schemeClr val="dk1"/>
                </a:solidFill>
                <a:latin typeface="Comic Sans MS"/>
                <a:ea typeface="Comic Sans MS"/>
                <a:cs typeface="Comic Sans MS"/>
                <a:sym typeface="Comic Sans MS"/>
              </a:defRPr>
            </a:lvl9pPr>
          </a:lstStyle>
          <a:p/>
        </p:txBody>
      </p:sp>
      <p:sp>
        <p:nvSpPr>
          <p:cNvPr id="57" name="Google Shape;57;p1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showMasterSp="0" type="titleOnly">
  <p:cSld name="TITLE_ONLY">
    <p:spTree>
      <p:nvGrpSpPr>
        <p:cNvPr id="60" name="Shape 60"/>
        <p:cNvGrpSpPr/>
        <p:nvPr/>
      </p:nvGrpSpPr>
      <p:grpSpPr>
        <a:xfrm>
          <a:off x="0" y="0"/>
          <a:ext cx="0" cy="0"/>
          <a:chOff x="0" y="0"/>
          <a:chExt cx="0" cy="0"/>
        </a:xfrm>
      </p:grpSpPr>
      <p:sp>
        <p:nvSpPr>
          <p:cNvPr id="61" name="Google Shape;61;p1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2"/>
                </a:solidFill>
                <a:latin typeface="Comic Sans MS"/>
                <a:ea typeface="Comic Sans MS"/>
                <a:cs typeface="Comic Sans MS"/>
                <a:sym typeface="Comic Sans MS"/>
              </a:defRPr>
            </a:lvl9pPr>
          </a:lstStyle>
          <a:p/>
        </p:txBody>
      </p:sp>
      <p:sp>
        <p:nvSpPr>
          <p:cNvPr id="62" name="Google Shape;62;p1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13.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8.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theme" Target="../theme/theme1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theme" Target="../theme/theme7.xml"/></Relationships>
</file>

<file path=ppt/slideMasters/_rels/slideMaster4.xml.rels><?xml version="1.0" encoding="UTF-8" standalone="yes"?><Relationships xmlns="http://schemas.openxmlformats.org/package/2006/relationships"><Relationship Id="rId1" Type="http://schemas.openxmlformats.org/officeDocument/2006/relationships/hyperlink" Target="http://biologia.uab.es/dgm/cv/barbadilla%20prados.asp" TargetMode="External"/><Relationship Id="rId2" Type="http://schemas.openxmlformats.org/officeDocument/2006/relationships/image" Target="../media/image1.jpg"/><Relationship Id="rId3"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9.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12.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10.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E9EFF"/>
            </a:gs>
            <a:gs pos="21000">
              <a:srgbClr val="85C2FF"/>
            </a:gs>
            <a:gs pos="39999">
              <a:srgbClr val="C4D6EB"/>
            </a:gs>
            <a:gs pos="100000">
              <a:srgbClr val="FFEBFA"/>
            </a:gs>
          </a:gsLst>
          <a:lin ang="5400000" scaled="0"/>
        </a:gradFill>
      </p:bgPr>
    </p:bg>
    <p:spTree>
      <p:nvGrpSpPr>
        <p:cNvPr id="9" name="Shape 9"/>
        <p:cNvGrpSpPr/>
        <p:nvPr/>
      </p:nvGrpSpPr>
      <p:grpSpPr>
        <a:xfrm>
          <a:off x="0" y="0"/>
          <a:ext cx="0" cy="0"/>
          <a:chOff x="0" y="0"/>
          <a:chExt cx="0" cy="0"/>
        </a:xfrm>
      </p:grpSpPr>
      <p:sp>
        <p:nvSpPr>
          <p:cNvPr id="10" name="Google Shape;10;p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1pPr>
            <a:lvl2pPr lvl="1"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2pPr>
            <a:lvl3pPr lvl="2"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3pPr>
            <a:lvl4pPr lvl="3"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4pPr>
            <a:lvl5pPr lvl="4"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5pPr>
            <a:lvl6pPr lvl="5"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6pPr>
            <a:lvl7pPr lvl="6"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7pPr>
            <a:lvl8pPr lvl="7"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8pPr>
            <a:lvl9pPr lvl="8"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9pPr>
          </a:lstStyle>
          <a:p/>
        </p:txBody>
      </p:sp>
    </p:spTree>
  </p:cSld>
  <p:clrMap accent1="accent1" accent2="accent2" accent3="accent3" accent4="accent4" accent5="accent5" accent6="accent6" bg1="lt1" bg2="dk2" tx1="dk1" tx2="lt2" folHlink="folHlink" hlink="hlink"/>
  <p:sldLayoutIdLst>
    <p:sldLayoutId id="2147483648"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E9EFF"/>
            </a:gs>
            <a:gs pos="21000">
              <a:srgbClr val="85C2FF"/>
            </a:gs>
            <a:gs pos="39999">
              <a:srgbClr val="C4D6EB"/>
            </a:gs>
            <a:gs pos="100000">
              <a:srgbClr val="FFEBFA"/>
            </a:gs>
          </a:gsLst>
          <a:lin ang="5400000" scaled="0"/>
        </a:gradFill>
      </p:bgPr>
    </p:bg>
    <p:spTree>
      <p:nvGrpSpPr>
        <p:cNvPr id="70" name="Shape 70"/>
        <p:cNvGrpSpPr/>
        <p:nvPr/>
      </p:nvGrpSpPr>
      <p:grpSpPr>
        <a:xfrm>
          <a:off x="0" y="0"/>
          <a:ext cx="0" cy="0"/>
          <a:chOff x="0" y="0"/>
          <a:chExt cx="0" cy="0"/>
        </a:xfrm>
      </p:grpSpPr>
      <p:sp>
        <p:nvSpPr>
          <p:cNvPr id="71" name="Google Shape;71;p2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SzPts val="1400"/>
              <a:buNone/>
              <a:defRPr b="0" i="0" sz="2000" u="none">
                <a:solidFill>
                  <a:srgbClr val="660033"/>
                </a:solidFill>
                <a:latin typeface="Comic Sans MS"/>
                <a:ea typeface="Comic Sans MS"/>
                <a:cs typeface="Comic Sans MS"/>
                <a:sym typeface="Comic Sans MS"/>
              </a:defRPr>
            </a:lvl1pPr>
            <a:lvl2pPr lvl="1"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2pPr>
            <a:lvl3pPr lvl="2"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3pPr>
            <a:lvl4pPr lvl="3"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4pPr>
            <a:lvl5pPr lvl="4"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5pPr>
            <a:lvl6pPr lvl="5"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6pPr>
            <a:lvl7pPr lvl="6"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7pPr>
            <a:lvl8pPr lvl="7"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8pPr>
            <a:lvl9pPr lvl="8"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9pPr>
          </a:lstStyle>
          <a:p/>
        </p:txBody>
      </p:sp>
    </p:spTree>
  </p:cSld>
  <p:clrMap accent1="accent1" accent2="accent2" accent3="accent3" accent4="accent4" accent5="accent5" accent6="accent6" bg1="lt1" bg2="dk2" tx1="dk1" tx2="lt2" folHlink="folHlink" hlink="hlink"/>
  <p:sldLayoutIdLst>
    <p:sldLayoutId id="2147483658"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E9EFF"/>
            </a:gs>
            <a:gs pos="21000">
              <a:srgbClr val="85C2FF"/>
            </a:gs>
            <a:gs pos="39999">
              <a:srgbClr val="C4D6EB"/>
            </a:gs>
            <a:gs pos="100000">
              <a:srgbClr val="FFEBFA"/>
            </a:gs>
          </a:gsLst>
          <a:lin ang="5400000" scaled="0"/>
        </a:gradFill>
      </p:bgPr>
    </p:bg>
    <p:spTree>
      <p:nvGrpSpPr>
        <p:cNvPr id="77" name="Shape 77"/>
        <p:cNvGrpSpPr/>
        <p:nvPr/>
      </p:nvGrpSpPr>
      <p:grpSpPr>
        <a:xfrm>
          <a:off x="0" y="0"/>
          <a:ext cx="0" cy="0"/>
          <a:chOff x="0" y="0"/>
          <a:chExt cx="0" cy="0"/>
        </a:xfrm>
      </p:grpSpPr>
      <p:sp>
        <p:nvSpPr>
          <p:cNvPr id="78" name="Google Shape;78;p2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SzPts val="1400"/>
              <a:buNone/>
              <a:defRPr b="0" i="0" sz="2000" u="none">
                <a:solidFill>
                  <a:srgbClr val="660033"/>
                </a:solidFill>
                <a:latin typeface="Comic Sans MS"/>
                <a:ea typeface="Comic Sans MS"/>
                <a:cs typeface="Comic Sans MS"/>
                <a:sym typeface="Comic Sans MS"/>
              </a:defRPr>
            </a:lvl1pPr>
            <a:lvl2pPr lvl="1"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2pPr>
            <a:lvl3pPr lvl="2"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3pPr>
            <a:lvl4pPr lvl="3"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4pPr>
            <a:lvl5pPr lvl="4"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5pPr>
            <a:lvl6pPr lvl="5"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6pPr>
            <a:lvl7pPr lvl="6"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7pPr>
            <a:lvl8pPr lvl="7"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8pPr>
            <a:lvl9pPr lvl="8"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9pPr>
          </a:lstStyle>
          <a:p/>
        </p:txBody>
      </p:sp>
    </p:spTree>
  </p:cSld>
  <p:clrMap accent1="accent1" accent2="accent2" accent3="accent3" accent4="accent4" accent5="accent5" accent6="accent6" bg1="lt1" bg2="dk2" tx1="dk1" tx2="lt2" folHlink="folHlink" hlink="hlink"/>
  <p:sldLayoutIdLst>
    <p:sldLayoutId id="2147483659"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E9EFF"/>
            </a:gs>
            <a:gs pos="21000">
              <a:srgbClr val="85C2FF"/>
            </a:gs>
            <a:gs pos="39999">
              <a:srgbClr val="C4D6EB"/>
            </a:gs>
            <a:gs pos="100000">
              <a:srgbClr val="FFEBFA"/>
            </a:gs>
          </a:gsLst>
          <a:lin ang="5400000" scaled="0"/>
        </a:gradFill>
      </p:bgPr>
    </p:bg>
    <p:spTree>
      <p:nvGrpSpPr>
        <p:cNvPr id="83" name="Shape 83"/>
        <p:cNvGrpSpPr/>
        <p:nvPr/>
      </p:nvGrpSpPr>
      <p:grpSpPr>
        <a:xfrm>
          <a:off x="0" y="0"/>
          <a:ext cx="0" cy="0"/>
          <a:chOff x="0" y="0"/>
          <a:chExt cx="0" cy="0"/>
        </a:xfrm>
      </p:grpSpPr>
      <p:sp>
        <p:nvSpPr>
          <p:cNvPr id="84" name="Google Shape;84;p2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SzPts val="1400"/>
              <a:buNone/>
              <a:defRPr b="0" i="0" sz="2000" u="none">
                <a:solidFill>
                  <a:srgbClr val="660033"/>
                </a:solidFill>
                <a:latin typeface="Comic Sans MS"/>
                <a:ea typeface="Comic Sans MS"/>
                <a:cs typeface="Comic Sans MS"/>
                <a:sym typeface="Comic Sans MS"/>
              </a:defRPr>
            </a:lvl1pPr>
            <a:lvl2pPr lvl="1"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2pPr>
            <a:lvl3pPr lvl="2"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3pPr>
            <a:lvl4pPr lvl="3"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4pPr>
            <a:lvl5pPr lvl="4"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5pPr>
            <a:lvl6pPr lvl="5"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6pPr>
            <a:lvl7pPr lvl="6"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7pPr>
            <a:lvl8pPr lvl="7"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8pPr>
            <a:lvl9pPr lvl="8"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9pPr>
          </a:lstStyle>
          <a:p/>
        </p:txBody>
      </p:sp>
    </p:spTree>
  </p:cSld>
  <p:clrMap accent1="accent1" accent2="accent2" accent3="accent3" accent4="accent4" accent5="accent5" accent6="accent6" bg1="lt1" bg2="dk2" tx1="dk1" tx2="lt2" folHlink="folHlink" hlink="hlink"/>
  <p:sldLayoutIdLst>
    <p:sldLayoutId id="2147483660"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E9EFF"/>
            </a:gs>
            <a:gs pos="21000">
              <a:srgbClr val="85C2FF"/>
            </a:gs>
            <a:gs pos="39999">
              <a:srgbClr val="C4D6EB"/>
            </a:gs>
            <a:gs pos="100000">
              <a:srgbClr val="FFEBFA"/>
            </a:gs>
          </a:gsLst>
          <a:lin ang="5400000" scaled="0"/>
        </a:gradFill>
      </p:bgPr>
    </p:bg>
    <p:spTree>
      <p:nvGrpSpPr>
        <p:cNvPr id="15" name="Shape 15"/>
        <p:cNvGrpSpPr/>
        <p:nvPr/>
      </p:nvGrpSpPr>
      <p:grpSpPr>
        <a:xfrm>
          <a:off x="0" y="0"/>
          <a:ext cx="0" cy="0"/>
          <a:chOff x="0" y="0"/>
          <a:chExt cx="0" cy="0"/>
        </a:xfrm>
      </p:grpSpPr>
      <p:sp>
        <p:nvSpPr>
          <p:cNvPr id="16" name="Google Shape;16;p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1pPr>
            <a:lvl2pPr lvl="1"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2pPr>
            <a:lvl3pPr lvl="2"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3pPr>
            <a:lvl4pPr lvl="3"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4pPr>
            <a:lvl5pPr lvl="4"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5pPr>
            <a:lvl6pPr lvl="5"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6pPr>
            <a:lvl7pPr lvl="6"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7pPr>
            <a:lvl8pPr lvl="7"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8pPr>
            <a:lvl9pPr lvl="8"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E9EFF"/>
            </a:gs>
            <a:gs pos="21000">
              <a:srgbClr val="85C2FF"/>
            </a:gs>
            <a:gs pos="39999">
              <a:srgbClr val="C4D6EB"/>
            </a:gs>
            <a:gs pos="100000">
              <a:srgbClr val="FFEBFA"/>
            </a:gs>
          </a:gsLst>
          <a:lin ang="5400000" scaled="0"/>
        </a:gradFill>
      </p:bgPr>
    </p:bg>
    <p:spTree>
      <p:nvGrpSpPr>
        <p:cNvPr id="21" name="Shape 21"/>
        <p:cNvGrpSpPr/>
        <p:nvPr/>
      </p:nvGrpSpPr>
      <p:grpSpPr>
        <a:xfrm>
          <a:off x="0" y="0"/>
          <a:ext cx="0" cy="0"/>
          <a:chOff x="0" y="0"/>
          <a:chExt cx="0" cy="0"/>
        </a:xfrm>
      </p:grpSpPr>
      <p:sp>
        <p:nvSpPr>
          <p:cNvPr id="22" name="Google Shape;22;p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SzPts val="1400"/>
              <a:buNone/>
              <a:defRPr b="0" i="0" sz="2000" u="none">
                <a:solidFill>
                  <a:srgbClr val="660033"/>
                </a:solidFill>
                <a:latin typeface="Comic Sans MS"/>
                <a:ea typeface="Comic Sans MS"/>
                <a:cs typeface="Comic Sans MS"/>
                <a:sym typeface="Comic Sans MS"/>
              </a:defRPr>
            </a:lvl1pPr>
            <a:lvl2pPr lvl="1"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2pPr>
            <a:lvl3pPr lvl="2"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3pPr>
            <a:lvl4pPr lvl="3"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4pPr>
            <a:lvl5pPr lvl="4"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5pPr>
            <a:lvl6pPr lvl="5"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6pPr>
            <a:lvl7pPr lvl="6"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7pPr>
            <a:lvl8pPr lvl="7"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8pPr>
            <a:lvl9pPr lvl="8"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9pPr>
          </a:lstStyle>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E9EFF"/>
            </a:gs>
            <a:gs pos="21000">
              <a:srgbClr val="85C2FF"/>
            </a:gs>
            <a:gs pos="39999">
              <a:srgbClr val="C4D6EB"/>
            </a:gs>
            <a:gs pos="100000">
              <a:srgbClr val="FFEBFA"/>
            </a:gs>
          </a:gsLst>
          <a:lin ang="5400000" scaled="0"/>
        </a:gradFill>
      </p:bgPr>
    </p:bg>
    <p:spTree>
      <p:nvGrpSpPr>
        <p:cNvPr id="31" name="Shape 31"/>
        <p:cNvGrpSpPr/>
        <p:nvPr/>
      </p:nvGrpSpPr>
      <p:grpSpPr>
        <a:xfrm>
          <a:off x="0" y="0"/>
          <a:ext cx="0" cy="0"/>
          <a:chOff x="0" y="0"/>
          <a:chExt cx="0" cy="0"/>
        </a:xfrm>
      </p:grpSpPr>
      <p:sp>
        <p:nvSpPr>
          <p:cNvPr id="32" name="Google Shape;32;p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SzPts val="1400"/>
              <a:buNone/>
              <a:defRPr b="0" i="0" sz="2000" u="none">
                <a:solidFill>
                  <a:srgbClr val="660033"/>
                </a:solidFill>
                <a:latin typeface="Comic Sans MS"/>
                <a:ea typeface="Comic Sans MS"/>
                <a:cs typeface="Comic Sans MS"/>
                <a:sym typeface="Comic Sans MS"/>
              </a:defRPr>
            </a:lvl1pPr>
            <a:lvl2pPr lvl="1"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2pPr>
            <a:lvl3pPr lvl="2"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3pPr>
            <a:lvl4pPr lvl="3"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4pPr>
            <a:lvl5pPr lvl="4"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5pPr>
            <a:lvl6pPr lvl="5"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6pPr>
            <a:lvl7pPr lvl="6"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7pPr>
            <a:lvl8pPr lvl="7"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8pPr>
            <a:lvl9pPr lvl="8"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9pPr>
          </a:lstStyle>
          <a:p/>
        </p:txBody>
      </p:sp>
      <p:sp>
        <p:nvSpPr>
          <p:cNvPr id="33" name="Google Shape;33;p9"/>
          <p:cNvSpPr txBox="1"/>
          <p:nvPr/>
        </p:nvSpPr>
        <p:spPr>
          <a:xfrm>
            <a:off x="-609600" y="6629400"/>
            <a:ext cx="1905000" cy="457200"/>
          </a:xfrm>
          <a:prstGeom prst="rect">
            <a:avLst/>
          </a:prstGeom>
          <a:noFill/>
          <a:ln>
            <a:noFill/>
          </a:ln>
        </p:spPr>
        <p:txBody>
          <a:bodyPr anchorCtr="0" anchor="t" bIns="46025" lIns="92075" spcFirstLastPara="1" rIns="92075" wrap="square" tIns="46025">
            <a:noAutofit/>
          </a:bodyPr>
          <a:lstStyle/>
          <a:p>
            <a:pPr indent="0" lvl="0" marL="0" marR="0" rtl="0" algn="r">
              <a:lnSpc>
                <a:spcPct val="100000"/>
              </a:lnSpc>
              <a:spcBef>
                <a:spcPts val="0"/>
              </a:spcBef>
              <a:spcAft>
                <a:spcPts val="0"/>
              </a:spcAft>
              <a:buClr>
                <a:schemeClr val="dk1"/>
              </a:buClr>
              <a:buSzPts val="1400"/>
              <a:buFont typeface="Corsiva"/>
              <a:buNone/>
            </a:pPr>
            <a:fld id="{00000000-1234-1234-1234-123412341234}" type="slidenum">
              <a:rPr b="0" i="0" lang="en-US" sz="1400" u="none">
                <a:solidFill>
                  <a:schemeClr val="dk1"/>
                </a:solidFill>
                <a:latin typeface="Corsiva"/>
                <a:ea typeface="Corsiva"/>
                <a:cs typeface="Corsiva"/>
                <a:sym typeface="Corsiva"/>
              </a:rPr>
              <a:t>‹#›</a:t>
            </a:fld>
            <a:endParaRPr/>
          </a:p>
        </p:txBody>
      </p:sp>
      <p:sp>
        <p:nvSpPr>
          <p:cNvPr id="34" name="Google Shape;34;p9"/>
          <p:cNvSpPr txBox="1"/>
          <p:nvPr/>
        </p:nvSpPr>
        <p:spPr>
          <a:xfrm>
            <a:off x="201612" y="6165850"/>
            <a:ext cx="2209800"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omic Sans MS"/>
              <a:buNone/>
            </a:pPr>
            <a:r>
              <a:rPr b="0" i="0" lang="en-US" sz="800" u="sng">
                <a:solidFill>
                  <a:schemeClr val="hlink"/>
                </a:solidFill>
                <a:latin typeface="Comic Sans MS"/>
                <a:ea typeface="Comic Sans MS"/>
                <a:cs typeface="Comic Sans MS"/>
                <a:sym typeface="Comic Sans MS"/>
                <a:hlinkClick r:id="rId1"/>
              </a:rPr>
              <a:t>Dr. Antonio Barbadilla</a:t>
            </a:r>
            <a:endParaRPr/>
          </a:p>
        </p:txBody>
      </p:sp>
      <p:pic>
        <p:nvPicPr>
          <p:cNvPr descr="LogoDMG" id="35" name="Google Shape;35;p9"/>
          <p:cNvPicPr preferRelativeResize="0"/>
          <p:nvPr/>
        </p:nvPicPr>
        <p:blipFill rotWithShape="1">
          <a:blip r:embed="rId2">
            <a:alphaModFix/>
          </a:blip>
          <a:srcRect b="0" l="0" r="0" t="0"/>
          <a:stretch/>
        </p:blipFill>
        <p:spPr>
          <a:xfrm>
            <a:off x="152400" y="6413500"/>
            <a:ext cx="914400" cy="444500"/>
          </a:xfrm>
          <a:prstGeom prst="rect">
            <a:avLst/>
          </a:prstGeom>
          <a:noFill/>
          <a:ln>
            <a:noFill/>
          </a:ln>
        </p:spPr>
      </p:pic>
    </p:spTree>
  </p:cSld>
  <p:clrMap accent1="accent1" accent2="accent2" accent3="accent3" accent4="accent4" accent5="accent5" accent6="accent6" bg1="lt1" bg2="dk2" tx1="dk1" tx2="lt2" folHlink="folHlink" hlink="hlink"/>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E9EFF"/>
            </a:gs>
            <a:gs pos="21000">
              <a:srgbClr val="85C2FF"/>
            </a:gs>
            <a:gs pos="39999">
              <a:srgbClr val="C4D6EB"/>
            </a:gs>
            <a:gs pos="100000">
              <a:srgbClr val="FFEBFA"/>
            </a:gs>
          </a:gsLst>
          <a:lin ang="5400000" scaled="0"/>
        </a:gradFill>
      </p:bgPr>
    </p:bg>
    <p:spTree>
      <p:nvGrpSpPr>
        <p:cNvPr id="36" name="Shape 36"/>
        <p:cNvGrpSpPr/>
        <p:nvPr/>
      </p:nvGrpSpPr>
      <p:grpSpPr>
        <a:xfrm>
          <a:off x="0" y="0"/>
          <a:ext cx="0" cy="0"/>
          <a:chOff x="0" y="0"/>
          <a:chExt cx="0" cy="0"/>
        </a:xfrm>
      </p:grpSpPr>
      <p:sp>
        <p:nvSpPr>
          <p:cNvPr id="37" name="Google Shape;37;p1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SzPts val="1400"/>
              <a:buNone/>
              <a:defRPr b="0" i="0" sz="2000" u="none">
                <a:solidFill>
                  <a:srgbClr val="660033"/>
                </a:solidFill>
                <a:latin typeface="Comic Sans MS"/>
                <a:ea typeface="Comic Sans MS"/>
                <a:cs typeface="Comic Sans MS"/>
                <a:sym typeface="Comic Sans MS"/>
              </a:defRPr>
            </a:lvl1pPr>
            <a:lvl2pPr lvl="1"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2pPr>
            <a:lvl3pPr lvl="2"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3pPr>
            <a:lvl4pPr lvl="3"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4pPr>
            <a:lvl5pPr lvl="4"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5pPr>
            <a:lvl6pPr lvl="5"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6pPr>
            <a:lvl7pPr lvl="6"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7pPr>
            <a:lvl8pPr lvl="7"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8pPr>
            <a:lvl9pPr lvl="8"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9pPr>
          </a:lstStyle>
          <a:p/>
        </p:txBody>
      </p:sp>
    </p:spTree>
  </p:cSld>
  <p:clrMap accent1="accent1" accent2="accent2" accent3="accent3" accent4="accent4" accent5="accent5" accent6="accent6" bg1="lt1" bg2="dk2" tx1="dk1" tx2="lt2" folHlink="folHlink" hlink="hlink"/>
  <p:sldLayoutIdLst>
    <p:sldLayoutId id="2147483653"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E9EFF"/>
            </a:gs>
            <a:gs pos="21000">
              <a:srgbClr val="85C2FF"/>
            </a:gs>
            <a:gs pos="39999">
              <a:srgbClr val="C4D6EB"/>
            </a:gs>
            <a:gs pos="100000">
              <a:srgbClr val="FFEBFA"/>
            </a:gs>
          </a:gsLst>
          <a:lin ang="5400000" scaled="0"/>
        </a:gradFill>
      </p:bgPr>
    </p:bg>
    <p:spTree>
      <p:nvGrpSpPr>
        <p:cNvPr id="42" name="Shape 42"/>
        <p:cNvGrpSpPr/>
        <p:nvPr/>
      </p:nvGrpSpPr>
      <p:grpSpPr>
        <a:xfrm>
          <a:off x="0" y="0"/>
          <a:ext cx="0" cy="0"/>
          <a:chOff x="0" y="0"/>
          <a:chExt cx="0" cy="0"/>
        </a:xfrm>
      </p:grpSpPr>
      <p:sp>
        <p:nvSpPr>
          <p:cNvPr id="43" name="Google Shape;43;p1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SzPts val="1400"/>
              <a:buNone/>
              <a:defRPr b="0" i="0" sz="2000" u="none">
                <a:solidFill>
                  <a:srgbClr val="660033"/>
                </a:solidFill>
                <a:latin typeface="Comic Sans MS"/>
                <a:ea typeface="Comic Sans MS"/>
                <a:cs typeface="Comic Sans MS"/>
                <a:sym typeface="Comic Sans MS"/>
              </a:defRPr>
            </a:lvl1pPr>
            <a:lvl2pPr lvl="1"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2pPr>
            <a:lvl3pPr lvl="2"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3pPr>
            <a:lvl4pPr lvl="3"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4pPr>
            <a:lvl5pPr lvl="4"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5pPr>
            <a:lvl6pPr lvl="5"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6pPr>
            <a:lvl7pPr lvl="6"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7pPr>
            <a:lvl8pPr lvl="7"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8pPr>
            <a:lvl9pPr lvl="8"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9pPr>
          </a:lstStyle>
          <a:p/>
        </p:txBody>
      </p:sp>
    </p:spTree>
  </p:cSld>
  <p:clrMap accent1="accent1" accent2="accent2" accent3="accent3" accent4="accent4" accent5="accent5" accent6="accent6" bg1="lt1" bg2="dk2" tx1="dk1" tx2="lt2" folHlink="folHlink" hlink="hlink"/>
  <p:sldLayoutIdLst>
    <p:sldLayoutId id="2147483654"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E9EFF"/>
            </a:gs>
            <a:gs pos="21000">
              <a:srgbClr val="85C2FF"/>
            </a:gs>
            <a:gs pos="39999">
              <a:srgbClr val="C4D6EB"/>
            </a:gs>
            <a:gs pos="100000">
              <a:srgbClr val="FFEBFA"/>
            </a:gs>
          </a:gsLst>
          <a:lin ang="5400000" scaled="0"/>
        </a:gradFill>
      </p:bgPr>
    </p:bg>
    <p:spTree>
      <p:nvGrpSpPr>
        <p:cNvPr id="49" name="Shape 49"/>
        <p:cNvGrpSpPr/>
        <p:nvPr/>
      </p:nvGrpSpPr>
      <p:grpSpPr>
        <a:xfrm>
          <a:off x="0" y="0"/>
          <a:ext cx="0" cy="0"/>
          <a:chOff x="0" y="0"/>
          <a:chExt cx="0" cy="0"/>
        </a:xfrm>
      </p:grpSpPr>
      <p:sp>
        <p:nvSpPr>
          <p:cNvPr id="50" name="Google Shape;50;p1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SzPts val="1400"/>
              <a:buNone/>
              <a:defRPr b="0" i="0" sz="2000" u="none">
                <a:solidFill>
                  <a:srgbClr val="660033"/>
                </a:solidFill>
                <a:latin typeface="Comic Sans MS"/>
                <a:ea typeface="Comic Sans MS"/>
                <a:cs typeface="Comic Sans MS"/>
                <a:sym typeface="Comic Sans MS"/>
              </a:defRPr>
            </a:lvl1pPr>
            <a:lvl2pPr lvl="1"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2pPr>
            <a:lvl3pPr lvl="2"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3pPr>
            <a:lvl4pPr lvl="3"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4pPr>
            <a:lvl5pPr lvl="4"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5pPr>
            <a:lvl6pPr lvl="5"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6pPr>
            <a:lvl7pPr lvl="6"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7pPr>
            <a:lvl8pPr lvl="7"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8pPr>
            <a:lvl9pPr lvl="8"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9pPr>
          </a:lstStyle>
          <a:p/>
        </p:txBody>
      </p:sp>
    </p:spTree>
  </p:cSld>
  <p:clrMap accent1="accent1" accent2="accent2" accent3="accent3" accent4="accent4" accent5="accent5" accent6="accent6" bg1="lt1" bg2="dk2" tx1="dk1" tx2="lt2" folHlink="folHlink" hlink="hlink"/>
  <p:sldLayoutIdLst>
    <p:sldLayoutId id="2147483655"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E9EFF"/>
            </a:gs>
            <a:gs pos="21000">
              <a:srgbClr val="85C2FF"/>
            </a:gs>
            <a:gs pos="39999">
              <a:srgbClr val="C4D6EB"/>
            </a:gs>
            <a:gs pos="100000">
              <a:srgbClr val="FFEBFA"/>
            </a:gs>
          </a:gsLst>
          <a:lin ang="5400000" scaled="0"/>
        </a:gradFill>
      </p:bgPr>
    </p:bg>
    <p:spTree>
      <p:nvGrpSpPr>
        <p:cNvPr id="58" name="Shape 58"/>
        <p:cNvGrpSpPr/>
        <p:nvPr/>
      </p:nvGrpSpPr>
      <p:grpSpPr>
        <a:xfrm>
          <a:off x="0" y="0"/>
          <a:ext cx="0" cy="0"/>
          <a:chOff x="0" y="0"/>
          <a:chExt cx="0" cy="0"/>
        </a:xfrm>
      </p:grpSpPr>
      <p:sp>
        <p:nvSpPr>
          <p:cNvPr id="59" name="Google Shape;59;p1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SzPts val="1400"/>
              <a:buNone/>
              <a:defRPr b="0" i="0" sz="2000" u="none">
                <a:solidFill>
                  <a:srgbClr val="660033"/>
                </a:solidFill>
                <a:latin typeface="Comic Sans MS"/>
                <a:ea typeface="Comic Sans MS"/>
                <a:cs typeface="Comic Sans MS"/>
                <a:sym typeface="Comic Sans MS"/>
              </a:defRPr>
            </a:lvl1pPr>
            <a:lvl2pPr lvl="1"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2pPr>
            <a:lvl3pPr lvl="2"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3pPr>
            <a:lvl4pPr lvl="3"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4pPr>
            <a:lvl5pPr lvl="4"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5pPr>
            <a:lvl6pPr lvl="5"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6pPr>
            <a:lvl7pPr lvl="6"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7pPr>
            <a:lvl8pPr lvl="7"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8pPr>
            <a:lvl9pPr lvl="8"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9pPr>
          </a:lstStyle>
          <a:p/>
        </p:txBody>
      </p:sp>
    </p:spTree>
  </p:cSld>
  <p:clrMap accent1="accent1" accent2="accent2" accent3="accent3" accent4="accent4" accent5="accent5" accent6="accent6" bg1="lt1" bg2="dk2" tx1="dk1" tx2="lt2" folHlink="folHlink" hlink="hlink"/>
  <p:sldLayoutIdLst>
    <p:sldLayoutId id="2147483656"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E9EFF"/>
            </a:gs>
            <a:gs pos="21000">
              <a:srgbClr val="85C2FF"/>
            </a:gs>
            <a:gs pos="39999">
              <a:srgbClr val="C4D6EB"/>
            </a:gs>
            <a:gs pos="100000">
              <a:srgbClr val="FFEBFA"/>
            </a:gs>
          </a:gsLst>
          <a:lin ang="5400000" scaled="0"/>
        </a:gradFill>
      </p:bgPr>
    </p:bg>
    <p:spTree>
      <p:nvGrpSpPr>
        <p:cNvPr id="63" name="Shape 63"/>
        <p:cNvGrpSpPr/>
        <p:nvPr/>
      </p:nvGrpSpPr>
      <p:grpSpPr>
        <a:xfrm>
          <a:off x="0" y="0"/>
          <a:ext cx="0" cy="0"/>
          <a:chOff x="0" y="0"/>
          <a:chExt cx="0" cy="0"/>
        </a:xfrm>
      </p:grpSpPr>
      <p:sp>
        <p:nvSpPr>
          <p:cNvPr id="64" name="Google Shape;64;p1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SzPts val="1400"/>
              <a:buNone/>
              <a:defRPr b="0" i="0" sz="2000" u="none">
                <a:solidFill>
                  <a:srgbClr val="660033"/>
                </a:solidFill>
                <a:latin typeface="Comic Sans MS"/>
                <a:ea typeface="Comic Sans MS"/>
                <a:cs typeface="Comic Sans MS"/>
                <a:sym typeface="Comic Sans MS"/>
              </a:defRPr>
            </a:lvl1pPr>
            <a:lvl2pPr lvl="1"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2pPr>
            <a:lvl3pPr lvl="2"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3pPr>
            <a:lvl4pPr lvl="3"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4pPr>
            <a:lvl5pPr lvl="4"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5pPr>
            <a:lvl6pPr lvl="5"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6pPr>
            <a:lvl7pPr lvl="6"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7pPr>
            <a:lvl8pPr lvl="7"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8pPr>
            <a:lvl9pPr lvl="8" marR="0" rtl="0" algn="ctr">
              <a:lnSpc>
                <a:spcPct val="100000"/>
              </a:lnSpc>
              <a:spcBef>
                <a:spcPts val="0"/>
              </a:spcBef>
              <a:spcAft>
                <a:spcPts val="0"/>
              </a:spcAft>
              <a:buSzPts val="1400"/>
              <a:buNone/>
              <a:defRPr b="0" i="0" sz="2000" u="none" cap="none" strike="noStrike">
                <a:solidFill>
                  <a:srgbClr val="660033"/>
                </a:solidFill>
                <a:latin typeface="Comic Sans MS"/>
                <a:ea typeface="Comic Sans MS"/>
                <a:cs typeface="Comic Sans MS"/>
                <a:sym typeface="Comic Sans MS"/>
              </a:defRPr>
            </a:lvl9pPr>
          </a:lstStyle>
          <a:p/>
        </p:txBody>
      </p:sp>
    </p:spTree>
  </p:cSld>
  <p:clrMap accent1="accent1" accent2="accent2" accent3="accent3" accent4="accent4" accent5="accent5" accent6="accent6" bg1="lt1" bg2="dk2" tx1="dk1" tx2="lt2" folHlink="folHlink" hlink="hlink"/>
  <p:sldLayoutIdLst>
    <p:sldLayoutId id="2147483657"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24.png"/><Relationship Id="rId5"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8.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youtu.be/Llca0Ei38XM" TargetMode="External"/><Relationship Id="rId4" Type="http://schemas.openxmlformats.org/officeDocument/2006/relationships/hyperlink" Target="https://youtu.be/DLwfmvwsHm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26"/>
          <p:cNvSpPr txBox="1"/>
          <p:nvPr>
            <p:ph type="ctrTitle"/>
          </p:nvPr>
        </p:nvSpPr>
        <p:spPr>
          <a:xfrm>
            <a:off x="611187" y="3038475"/>
            <a:ext cx="7772400" cy="14700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16165D"/>
              </a:buClr>
              <a:buSzPts val="4400"/>
              <a:buFont typeface="Comic Sans MS"/>
              <a:buNone/>
            </a:pPr>
            <a:r>
              <a:rPr b="0" i="0" lang="en-US" sz="4400" u="none">
                <a:solidFill>
                  <a:srgbClr val="16165D"/>
                </a:solidFill>
                <a:latin typeface="Comic Sans MS"/>
                <a:ea typeface="Comic Sans MS"/>
                <a:cs typeface="Comic Sans MS"/>
                <a:sym typeface="Comic Sans MS"/>
              </a:rPr>
              <a:t>Clase IX</a:t>
            </a:r>
            <a:br>
              <a:rPr b="0" i="0" lang="en-US" sz="4400" u="none">
                <a:solidFill>
                  <a:srgbClr val="16165D"/>
                </a:solidFill>
                <a:latin typeface="Comic Sans MS"/>
                <a:ea typeface="Comic Sans MS"/>
                <a:cs typeface="Comic Sans MS"/>
                <a:sym typeface="Comic Sans MS"/>
              </a:rPr>
            </a:br>
            <a:r>
              <a:rPr b="0" i="0" lang="en-US" sz="4400" u="none">
                <a:solidFill>
                  <a:srgbClr val="16165D"/>
                </a:solidFill>
                <a:latin typeface="Comic Sans MS"/>
                <a:ea typeface="Comic Sans MS"/>
                <a:cs typeface="Comic Sans MS"/>
                <a:sym typeface="Comic Sans MS"/>
              </a:rPr>
              <a:t>Transcripción en procariotas</a:t>
            </a:r>
            <a:br>
              <a:rPr b="0" i="0" lang="en-US" sz="4400" u="none">
                <a:solidFill>
                  <a:srgbClr val="16165D"/>
                </a:solidFill>
                <a:latin typeface="Comic Sans MS"/>
                <a:ea typeface="Comic Sans MS"/>
                <a:cs typeface="Comic Sans MS"/>
                <a:sym typeface="Comic Sans MS"/>
              </a:rPr>
            </a:br>
            <a:r>
              <a:rPr b="0" i="0" lang="en-US" sz="3200" u="none">
                <a:solidFill>
                  <a:srgbClr val="16165D"/>
                </a:solidFill>
                <a:latin typeface="Comic Sans MS"/>
                <a:ea typeface="Comic Sans MS"/>
                <a:cs typeface="Comic Sans MS"/>
                <a:sym typeface="Comic Sans MS"/>
              </a:rPr>
              <a:t>Genética Molecular UNQ</a:t>
            </a:r>
            <a:endParaRPr/>
          </a:p>
        </p:txBody>
      </p:sp>
      <p:sp>
        <p:nvSpPr>
          <p:cNvPr id="94" name="Google Shape;94;p26"/>
          <p:cNvSpPr txBox="1"/>
          <p:nvPr>
            <p:ph idx="1" type="subTitle"/>
          </p:nvPr>
        </p:nvSpPr>
        <p:spPr>
          <a:xfrm>
            <a:off x="2743200" y="5732462"/>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9973"/>
              </a:buClr>
              <a:buSzPts val="3200"/>
              <a:buFont typeface="Comic Sans MS"/>
              <a:buNone/>
            </a:pPr>
            <a:r>
              <a:rPr b="1" i="0" lang="en-US" sz="3200" u="none">
                <a:solidFill>
                  <a:srgbClr val="009973"/>
                </a:solidFill>
                <a:latin typeface="Comic Sans MS"/>
                <a:ea typeface="Comic Sans MS"/>
                <a:cs typeface="Comic Sans MS"/>
                <a:sym typeface="Comic Sans MS"/>
              </a:rPr>
              <a:t>Dra. Silvina Mariel Richard</a:t>
            </a:r>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35"/>
          <p:cNvSpPr txBox="1"/>
          <p:nvPr>
            <p:ph type="title"/>
          </p:nvPr>
        </p:nvSpPr>
        <p:spPr>
          <a:xfrm>
            <a:off x="-107950" y="490537"/>
            <a:ext cx="8939212" cy="142557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0000"/>
              </a:buClr>
              <a:buSzPts val="3600"/>
              <a:buFont typeface="Comic Sans MS"/>
              <a:buNone/>
            </a:pPr>
            <a:r>
              <a:rPr b="0" i="0" lang="en-US" sz="3600" u="none">
                <a:solidFill>
                  <a:srgbClr val="FF0000"/>
                </a:solidFill>
                <a:latin typeface="Comic Sans MS"/>
                <a:ea typeface="Comic Sans MS"/>
                <a:cs typeface="Comic Sans MS"/>
                <a:sym typeface="Comic Sans MS"/>
              </a:rPr>
              <a:t>3</a:t>
            </a:r>
            <a:r>
              <a:rPr b="0" i="0" lang="en-US" sz="3600" u="none">
                <a:solidFill>
                  <a:srgbClr val="000000"/>
                </a:solidFill>
                <a:latin typeface="Comic Sans MS"/>
                <a:ea typeface="Comic Sans MS"/>
                <a:cs typeface="Comic Sans MS"/>
                <a:sym typeface="Comic Sans MS"/>
              </a:rPr>
              <a:t>. ¿Quién determina la secuencia del RNA a sintetizar? </a:t>
            </a:r>
            <a:endParaRPr/>
          </a:p>
        </p:txBody>
      </p:sp>
      <p:sp>
        <p:nvSpPr>
          <p:cNvPr id="148" name="Google Shape;148;p35"/>
          <p:cNvSpPr txBox="1"/>
          <p:nvPr>
            <p:ph idx="1" type="body"/>
          </p:nvPr>
        </p:nvSpPr>
        <p:spPr>
          <a:xfrm>
            <a:off x="457200" y="1989137"/>
            <a:ext cx="8229600" cy="11525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1800"/>
              <a:buFont typeface="Comic Sans MS"/>
              <a:buChar char="•"/>
            </a:pPr>
            <a:r>
              <a:rPr b="0" i="0" lang="en-US" sz="1800" u="none">
                <a:solidFill>
                  <a:srgbClr val="000000"/>
                </a:solidFill>
                <a:latin typeface="Comic Sans MS"/>
                <a:ea typeface="Comic Sans MS"/>
                <a:cs typeface="Comic Sans MS"/>
                <a:sym typeface="Comic Sans MS"/>
              </a:rPr>
              <a:t> La secuencia de las bases en una molécula de RNA está determinada por la secuencia de las bases en el DNA en dependencia del apareamiento                         </a:t>
            </a:r>
            <a:endParaRPr/>
          </a:p>
          <a:p>
            <a:pPr indent="-342900" lvl="0" marL="342900" marR="0" rtl="0" algn="l">
              <a:lnSpc>
                <a:spcPct val="100000"/>
              </a:lnSpc>
              <a:spcBef>
                <a:spcPts val="360"/>
              </a:spcBef>
              <a:spcAft>
                <a:spcPts val="0"/>
              </a:spcAft>
              <a:buClr>
                <a:srgbClr val="000000"/>
              </a:buClr>
              <a:buSzPts val="1800"/>
              <a:buFont typeface="Comic Sans MS"/>
              <a:buNone/>
            </a:pPr>
            <a:r>
              <a:rPr b="1" i="0" lang="en-US" sz="1800" u="none">
                <a:solidFill>
                  <a:srgbClr val="000000"/>
                </a:solidFill>
                <a:latin typeface="Comic Sans MS"/>
                <a:ea typeface="Comic Sans MS"/>
                <a:cs typeface="Comic Sans MS"/>
                <a:sym typeface="Comic Sans MS"/>
              </a:rPr>
              <a:t>                                  </a:t>
            </a:r>
            <a:r>
              <a:rPr b="1" i="0" lang="en-US" sz="1800" u="none">
                <a:solidFill>
                  <a:srgbClr val="2D2DB9"/>
                </a:solidFill>
                <a:latin typeface="Comic Sans MS"/>
                <a:ea typeface="Comic Sans MS"/>
                <a:cs typeface="Comic Sans MS"/>
                <a:sym typeface="Comic Sans MS"/>
              </a:rPr>
              <a:t>A-U, C-G. </a:t>
            </a:r>
            <a:endParaRPr/>
          </a:p>
        </p:txBody>
      </p:sp>
      <p:sp>
        <p:nvSpPr>
          <p:cNvPr id="149" name="Google Shape;149;p35"/>
          <p:cNvSpPr txBox="1"/>
          <p:nvPr/>
        </p:nvSpPr>
        <p:spPr>
          <a:xfrm>
            <a:off x="323850" y="3284537"/>
            <a:ext cx="8712200" cy="12001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1800"/>
              <a:buFont typeface="Comic Sans MS"/>
              <a:buNone/>
            </a:pPr>
            <a:r>
              <a:rPr b="0" i="0" lang="en-US" sz="1800" u="none">
                <a:solidFill>
                  <a:srgbClr val="00B050"/>
                </a:solidFill>
                <a:latin typeface="Comic Sans MS"/>
                <a:ea typeface="Comic Sans MS"/>
                <a:cs typeface="Comic Sans MS"/>
                <a:sym typeface="Comic Sans MS"/>
              </a:rPr>
              <a:t>Gen :“la secuencia de DNA que se transcribe”, su origen ha de considerarse como el punto donde comienza la transcripción, que se designa por +1, el segundo como +2 y la terminación como el punto donde acaba, mientras que el nucleótido precedente al punto de iniciación se denota como –1</a:t>
            </a:r>
            <a:endParaRPr/>
          </a:p>
        </p:txBody>
      </p:sp>
      <p:sp>
        <p:nvSpPr>
          <p:cNvPr id="150" name="Google Shape;150;p35"/>
          <p:cNvSpPr txBox="1"/>
          <p:nvPr/>
        </p:nvSpPr>
        <p:spPr>
          <a:xfrm>
            <a:off x="395287" y="4508500"/>
            <a:ext cx="8172450" cy="186531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rgbClr val="000000"/>
              </a:buClr>
              <a:buSzPts val="1800"/>
              <a:buFont typeface="Comic Sans MS"/>
              <a:buChar char="•"/>
            </a:pPr>
            <a:r>
              <a:rPr b="0" i="0" lang="en-US" sz="1800" u="none">
                <a:solidFill>
                  <a:srgbClr val="000000"/>
                </a:solidFill>
                <a:latin typeface="Comic Sans MS"/>
                <a:ea typeface="Comic Sans MS"/>
                <a:cs typeface="Comic Sans MS"/>
                <a:sym typeface="Comic Sans MS"/>
              </a:rPr>
              <a:t>Estas designaciones se refieren a la cadena codificadora y no a la cadena empleada como molde en el DNA (3' → 5'). La cadena codificadora tiene idéntica secuencia que el RNA transcripto excepto que en lugar de T tiene U.</a:t>
            </a:r>
            <a:endParaRPr/>
          </a:p>
          <a:p>
            <a:pPr indent="-228600" lvl="0" marL="342900" marR="0" rtl="0" algn="just">
              <a:lnSpc>
                <a:spcPct val="100000"/>
              </a:lnSpc>
              <a:spcBef>
                <a:spcPts val="360"/>
              </a:spcBef>
              <a:spcAft>
                <a:spcPts val="0"/>
              </a:spcAft>
              <a:buClr>
                <a:srgbClr val="660033"/>
              </a:buClr>
              <a:buSzPts val="1800"/>
              <a:buFont typeface="Comic Sans MS"/>
              <a:buNone/>
            </a:pPr>
            <a:r>
              <a:t/>
            </a:r>
            <a:endParaRPr b="0" i="0" sz="1800" u="none">
              <a:solidFill>
                <a:srgbClr val="000000"/>
              </a:solidFill>
              <a:latin typeface="Comic Sans MS"/>
              <a:ea typeface="Comic Sans MS"/>
              <a:cs typeface="Comic Sans MS"/>
              <a:sym typeface="Comic Sans MS"/>
            </a:endParaRPr>
          </a:p>
          <a:p>
            <a:pPr indent="-342900" lvl="0" marL="342900" marR="0" rtl="0" algn="just">
              <a:lnSpc>
                <a:spcPct val="100000"/>
              </a:lnSpc>
              <a:spcBef>
                <a:spcPts val="360"/>
              </a:spcBef>
              <a:spcAft>
                <a:spcPts val="0"/>
              </a:spcAft>
              <a:buClr>
                <a:srgbClr val="262699"/>
              </a:buClr>
              <a:buSzPts val="1800"/>
              <a:buFont typeface="Comic Sans MS"/>
              <a:buChar char="•"/>
            </a:pPr>
            <a:r>
              <a:rPr b="0" i="0" lang="en-US" sz="1800" u="none">
                <a:solidFill>
                  <a:srgbClr val="262699"/>
                </a:solidFill>
                <a:latin typeface="Comic Sans MS"/>
                <a:ea typeface="Comic Sans MS"/>
                <a:cs typeface="Comic Sans MS"/>
                <a:sym typeface="Comic Sans MS"/>
              </a:rPr>
              <a:t> El RNA, al igual que el DNA, se sintetiza en dirección 5' → 3'.</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250"/>
                                  </p:stCondLst>
                                  <p:childTnLst>
                                    <p:set>
                                      <p:cBhvr>
                                        <p:cTn dur="1" fill="hold">
                                          <p:stCondLst>
                                            <p:cond delay="0"/>
                                          </p:stCondLst>
                                        </p:cTn>
                                        <p:tgtEl>
                                          <p:spTgt spid="149"/>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200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54" name="Shape 154"/>
        <p:cNvGrpSpPr/>
        <p:nvPr/>
      </p:nvGrpSpPr>
      <p:grpSpPr>
        <a:xfrm>
          <a:off x="0" y="0"/>
          <a:ext cx="0" cy="0"/>
          <a:chOff x="0" y="0"/>
          <a:chExt cx="0" cy="0"/>
        </a:xfrm>
      </p:grpSpPr>
      <p:sp>
        <p:nvSpPr>
          <p:cNvPr id="155" name="Google Shape;155;p36"/>
          <p:cNvSpPr txBox="1"/>
          <p:nvPr/>
        </p:nvSpPr>
        <p:spPr>
          <a:xfrm>
            <a:off x="323850" y="2636837"/>
            <a:ext cx="3760787" cy="1384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D2DB9"/>
              </a:buClr>
              <a:buSzPts val="2800"/>
              <a:buFont typeface="Comic Sans MS"/>
              <a:buNone/>
            </a:pPr>
            <a:r>
              <a:rPr b="0" i="0" lang="en-US" sz="2800" u="none">
                <a:solidFill>
                  <a:srgbClr val="2D2DB9"/>
                </a:solidFill>
                <a:latin typeface="Comic Sans MS"/>
                <a:ea typeface="Comic Sans MS"/>
                <a:cs typeface="Comic Sans MS"/>
                <a:sym typeface="Comic Sans MS"/>
              </a:rPr>
              <a:t>Nomenclatura de las cadenas en relación a la transcripción</a:t>
            </a:r>
            <a:endParaRPr/>
          </a:p>
        </p:txBody>
      </p:sp>
      <p:pic>
        <p:nvPicPr>
          <p:cNvPr descr="http://biologialmango.metropoliglobal.com/Imagenes/gene4.jpg" id="156" name="Google Shape;156;p36"/>
          <p:cNvPicPr preferRelativeResize="0"/>
          <p:nvPr/>
        </p:nvPicPr>
        <p:blipFill rotWithShape="1">
          <a:blip r:embed="rId3">
            <a:alphaModFix/>
          </a:blip>
          <a:srcRect b="0" l="3063" r="4423" t="0"/>
          <a:stretch/>
        </p:blipFill>
        <p:spPr>
          <a:xfrm>
            <a:off x="4284662" y="115887"/>
            <a:ext cx="4394200" cy="6648450"/>
          </a:xfrm>
          <a:prstGeom prst="rect">
            <a:avLst/>
          </a:prstGeom>
          <a:noFill/>
          <a:ln cap="flat" cmpd="sng" w="9525">
            <a:solidFill>
              <a:srgbClr val="000000"/>
            </a:solidFill>
            <a:prstDash val="solid"/>
            <a:miter lim="800000"/>
            <a:headEnd len="sm" w="sm" type="none"/>
            <a:tailEnd len="sm" w="sm" type="none"/>
          </a:ln>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60" name="Shape 160"/>
        <p:cNvGrpSpPr/>
        <p:nvPr/>
      </p:nvGrpSpPr>
      <p:grpSpPr>
        <a:xfrm>
          <a:off x="0" y="0"/>
          <a:ext cx="0" cy="0"/>
          <a:chOff x="0" y="0"/>
          <a:chExt cx="0" cy="0"/>
        </a:xfrm>
      </p:grpSpPr>
      <p:sp>
        <p:nvSpPr>
          <p:cNvPr id="161" name="Google Shape;161;p37"/>
          <p:cNvSpPr txBox="1"/>
          <p:nvPr/>
        </p:nvSpPr>
        <p:spPr>
          <a:xfrm>
            <a:off x="827087" y="1700212"/>
            <a:ext cx="7954962" cy="1570037"/>
          </a:xfrm>
          <a:prstGeom prst="rect">
            <a:avLst/>
          </a:prstGeom>
          <a:noFill/>
          <a:ln cap="flat" cmpd="sng" w="381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60066"/>
              </a:buClr>
              <a:buSzPts val="2400"/>
              <a:buFont typeface="Lucida Sans"/>
              <a:buNone/>
            </a:pPr>
            <a:r>
              <a:rPr b="0" i="1" lang="en-US" sz="2400" u="none">
                <a:solidFill>
                  <a:srgbClr val="660066"/>
                </a:solidFill>
                <a:latin typeface="Lucida Sans"/>
                <a:ea typeface="Lucida Sans"/>
                <a:cs typeface="Lucida Sans"/>
                <a:sym typeface="Lucida Sans"/>
              </a:rPr>
              <a:t>(5)’ CGCTATAGCG (3’) → </a:t>
            </a:r>
            <a:r>
              <a:rPr b="0" i="1" lang="en-US" sz="2200" u="none">
                <a:solidFill>
                  <a:srgbClr val="660066"/>
                </a:solidFill>
                <a:latin typeface="Lucida Sans"/>
                <a:ea typeface="Lucida Sans"/>
                <a:cs typeface="Lucida Sans"/>
                <a:sym typeface="Lucida Sans"/>
              </a:rPr>
              <a:t>cadena codificadora del DNA</a:t>
            </a:r>
            <a:endParaRPr/>
          </a:p>
          <a:p>
            <a:pPr indent="0" lvl="0" marL="0" marR="0" rtl="0" algn="l">
              <a:lnSpc>
                <a:spcPct val="100000"/>
              </a:lnSpc>
              <a:spcBef>
                <a:spcPts val="1200"/>
              </a:spcBef>
              <a:spcAft>
                <a:spcPts val="0"/>
              </a:spcAft>
              <a:buClr>
                <a:srgbClr val="660066"/>
              </a:buClr>
              <a:buSzPts val="2400"/>
              <a:buFont typeface="Lucida Sans"/>
              <a:buNone/>
            </a:pPr>
            <a:r>
              <a:rPr b="0" i="1" lang="en-US" sz="2400" u="none">
                <a:solidFill>
                  <a:srgbClr val="660066"/>
                </a:solidFill>
                <a:latin typeface="Lucida Sans"/>
                <a:ea typeface="Lucida Sans"/>
                <a:cs typeface="Lucida Sans"/>
                <a:sym typeface="Lucida Sans"/>
              </a:rPr>
              <a:t>(3’) GCGATATCGC (5’) → </a:t>
            </a:r>
            <a:r>
              <a:rPr b="0" i="1" lang="en-US" sz="2200" u="none">
                <a:solidFill>
                  <a:srgbClr val="660066"/>
                </a:solidFill>
                <a:latin typeface="Lucida Sans"/>
                <a:ea typeface="Lucida Sans"/>
                <a:cs typeface="Lucida Sans"/>
                <a:sym typeface="Lucida Sans"/>
              </a:rPr>
              <a:t>cadena molde del DNA</a:t>
            </a:r>
            <a:endParaRPr/>
          </a:p>
          <a:p>
            <a:pPr indent="0" lvl="0" marL="0" marR="0" rtl="0" algn="l">
              <a:lnSpc>
                <a:spcPct val="100000"/>
              </a:lnSpc>
              <a:spcBef>
                <a:spcPts val="1200"/>
              </a:spcBef>
              <a:spcAft>
                <a:spcPts val="0"/>
              </a:spcAft>
              <a:buClr>
                <a:srgbClr val="660066"/>
              </a:buClr>
              <a:buSzPts val="2400"/>
              <a:buFont typeface="Lucida Sans"/>
              <a:buNone/>
            </a:pPr>
            <a:r>
              <a:rPr b="0" i="1" lang="en-US" sz="2400" u="none">
                <a:solidFill>
                  <a:srgbClr val="660066"/>
                </a:solidFill>
                <a:latin typeface="Lucida Sans"/>
                <a:ea typeface="Lucida Sans"/>
                <a:cs typeface="Lucida Sans"/>
                <a:sym typeface="Lucida Sans"/>
              </a:rPr>
              <a:t>(5’) CGCUAUAGCG (3’) → </a:t>
            </a:r>
            <a:r>
              <a:rPr b="0" i="1" lang="en-US" sz="2200" u="none">
                <a:solidFill>
                  <a:srgbClr val="660066"/>
                </a:solidFill>
                <a:latin typeface="Lucida Sans"/>
                <a:ea typeface="Lucida Sans"/>
                <a:cs typeface="Lucida Sans"/>
                <a:sym typeface="Lucida Sans"/>
              </a:rPr>
              <a:t>transcripto de RNA</a:t>
            </a:r>
            <a:endParaRPr/>
          </a:p>
        </p:txBody>
      </p:sp>
      <p:sp>
        <p:nvSpPr>
          <p:cNvPr id="162" name="Google Shape;162;p37"/>
          <p:cNvSpPr txBox="1"/>
          <p:nvPr/>
        </p:nvSpPr>
        <p:spPr>
          <a:xfrm>
            <a:off x="1042987" y="549275"/>
            <a:ext cx="7273925" cy="8302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D2DB9"/>
              </a:buClr>
              <a:buSzPts val="2400"/>
              <a:buFont typeface="Comic Sans MS"/>
              <a:buNone/>
            </a:pPr>
            <a:r>
              <a:rPr b="1" i="0" lang="en-US" sz="2400" u="none">
                <a:solidFill>
                  <a:srgbClr val="2D2DB9"/>
                </a:solidFill>
                <a:latin typeface="Comic Sans MS"/>
                <a:ea typeface="Comic Sans MS"/>
                <a:cs typeface="Comic Sans MS"/>
                <a:sym typeface="Comic Sans MS"/>
              </a:rPr>
              <a:t>Orientación y nomenclatura de las cadenas en relación a la transcripción</a:t>
            </a:r>
            <a:endParaRPr/>
          </a:p>
        </p:txBody>
      </p:sp>
      <p:pic>
        <p:nvPicPr>
          <p:cNvPr id="163" name="Google Shape;163;p37"/>
          <p:cNvPicPr preferRelativeResize="0"/>
          <p:nvPr/>
        </p:nvPicPr>
        <p:blipFill rotWithShape="1">
          <a:blip r:embed="rId3">
            <a:alphaModFix/>
          </a:blip>
          <a:srcRect b="0" l="0" r="4933" t="0"/>
          <a:stretch/>
        </p:blipFill>
        <p:spPr>
          <a:xfrm>
            <a:off x="2195512" y="3454400"/>
            <a:ext cx="4648200" cy="2998787"/>
          </a:xfrm>
          <a:prstGeom prst="rect">
            <a:avLst/>
          </a:prstGeom>
          <a:noFill/>
          <a:ln>
            <a:noFill/>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67" name="Shape 167"/>
        <p:cNvGrpSpPr/>
        <p:nvPr/>
      </p:nvGrpSpPr>
      <p:grpSpPr>
        <a:xfrm>
          <a:off x="0" y="0"/>
          <a:ext cx="0" cy="0"/>
          <a:chOff x="0" y="0"/>
          <a:chExt cx="0" cy="0"/>
        </a:xfrm>
      </p:grpSpPr>
      <p:sp>
        <p:nvSpPr>
          <p:cNvPr id="168" name="Google Shape;168;p38"/>
          <p:cNvSpPr txBox="1"/>
          <p:nvPr/>
        </p:nvSpPr>
        <p:spPr>
          <a:xfrm>
            <a:off x="755650" y="1773237"/>
            <a:ext cx="7745412" cy="1066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3200"/>
              <a:buFont typeface="Comic Sans MS"/>
              <a:buNone/>
            </a:pPr>
            <a:r>
              <a:rPr b="0" i="0" lang="en-US" sz="3200" u="none">
                <a:solidFill>
                  <a:srgbClr val="660033"/>
                </a:solidFill>
                <a:latin typeface="Comic Sans MS"/>
                <a:ea typeface="Comic Sans MS"/>
                <a:cs typeface="Comic Sans MS"/>
                <a:sym typeface="Comic Sans MS"/>
              </a:rPr>
              <a:t>Depende de cada gen, no es una propiedad del cromosoma. </a:t>
            </a:r>
            <a:endParaRPr/>
          </a:p>
        </p:txBody>
      </p:sp>
      <p:sp>
        <p:nvSpPr>
          <p:cNvPr id="169" name="Google Shape;169;p38"/>
          <p:cNvSpPr txBox="1"/>
          <p:nvPr/>
        </p:nvSpPr>
        <p:spPr>
          <a:xfrm>
            <a:off x="1116012" y="274637"/>
            <a:ext cx="7745412" cy="1066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D2DB9"/>
              </a:buClr>
              <a:buSzPts val="3200"/>
              <a:buFont typeface="Comic Sans MS"/>
              <a:buNone/>
            </a:pPr>
            <a:r>
              <a:rPr b="0" i="0" lang="en-US" sz="3200" u="none">
                <a:solidFill>
                  <a:srgbClr val="2D2DB9"/>
                </a:solidFill>
                <a:latin typeface="Comic Sans MS"/>
                <a:ea typeface="Comic Sans MS"/>
                <a:cs typeface="Comic Sans MS"/>
                <a:sym typeface="Comic Sans MS"/>
              </a:rPr>
              <a:t>¿Qué cadena de la doble hélice es la codificadora? </a:t>
            </a:r>
            <a:endParaRPr/>
          </a:p>
        </p:txBody>
      </p:sp>
      <p:grpSp>
        <p:nvGrpSpPr>
          <p:cNvPr id="170" name="Google Shape;170;p38"/>
          <p:cNvGrpSpPr/>
          <p:nvPr/>
        </p:nvGrpSpPr>
        <p:grpSpPr>
          <a:xfrm>
            <a:off x="1042987" y="3332162"/>
            <a:ext cx="7273925" cy="2905125"/>
            <a:chOff x="1042987" y="3332162"/>
            <a:chExt cx="7273925" cy="2905125"/>
          </a:xfrm>
        </p:grpSpPr>
        <p:pic>
          <p:nvPicPr>
            <p:cNvPr id="171" name="Google Shape;171;p38"/>
            <p:cNvPicPr preferRelativeResize="0"/>
            <p:nvPr/>
          </p:nvPicPr>
          <p:blipFill rotWithShape="1">
            <a:blip r:embed="rId3">
              <a:alphaModFix/>
            </a:blip>
            <a:srcRect b="29756" l="0" r="0" t="26770"/>
            <a:stretch/>
          </p:blipFill>
          <p:spPr>
            <a:xfrm>
              <a:off x="1114425" y="4021137"/>
              <a:ext cx="7129462" cy="2216150"/>
            </a:xfrm>
            <a:prstGeom prst="rect">
              <a:avLst/>
            </a:prstGeom>
            <a:noFill/>
            <a:ln cap="flat" cmpd="sng" w="9525">
              <a:solidFill>
                <a:schemeClr val="dk1"/>
              </a:solidFill>
              <a:prstDash val="solid"/>
              <a:miter lim="800000"/>
              <a:headEnd len="sm" w="sm" type="none"/>
              <a:tailEnd len="sm" w="sm" type="none"/>
            </a:ln>
          </p:spPr>
        </p:pic>
        <p:sp>
          <p:nvSpPr>
            <p:cNvPr id="172" name="Google Shape;172;p38"/>
            <p:cNvSpPr txBox="1"/>
            <p:nvPr/>
          </p:nvSpPr>
          <p:spPr>
            <a:xfrm>
              <a:off x="1042987" y="3332162"/>
              <a:ext cx="7273925" cy="45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2400"/>
                <a:buFont typeface="Comic Sans MS"/>
                <a:buNone/>
              </a:pPr>
              <a:r>
                <a:rPr b="0" i="0" lang="en-US" sz="2400" u="none">
                  <a:solidFill>
                    <a:srgbClr val="660033"/>
                  </a:solidFill>
                  <a:latin typeface="Comic Sans MS"/>
                  <a:ea typeface="Comic Sans MS"/>
                  <a:cs typeface="Comic Sans MS"/>
                  <a:sym typeface="Comic Sans MS"/>
                </a:rPr>
                <a:t>Orientación de la transcripción</a:t>
              </a:r>
              <a:endParaRPr/>
            </a:p>
          </p:txBody>
        </p:sp>
      </p:gr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2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76" name="Shape 176"/>
        <p:cNvGrpSpPr/>
        <p:nvPr/>
      </p:nvGrpSpPr>
      <p:grpSpPr>
        <a:xfrm>
          <a:off x="0" y="0"/>
          <a:ext cx="0" cy="0"/>
          <a:chOff x="0" y="0"/>
          <a:chExt cx="0" cy="0"/>
        </a:xfrm>
      </p:grpSpPr>
      <p:pic>
        <p:nvPicPr>
          <p:cNvPr id="177" name="Google Shape;177;p39"/>
          <p:cNvPicPr preferRelativeResize="0"/>
          <p:nvPr/>
        </p:nvPicPr>
        <p:blipFill rotWithShape="1">
          <a:blip r:embed="rId3">
            <a:alphaModFix/>
          </a:blip>
          <a:srcRect b="35404" l="3566" r="5743" t="18975"/>
          <a:stretch/>
        </p:blipFill>
        <p:spPr>
          <a:xfrm>
            <a:off x="755650" y="2041525"/>
            <a:ext cx="8064500" cy="3043237"/>
          </a:xfrm>
          <a:prstGeom prst="rect">
            <a:avLst/>
          </a:prstGeom>
          <a:noFill/>
          <a:ln>
            <a:noFill/>
          </a:ln>
          <a:effectLst>
            <a:outerShdw blurRad="63500" dir="2700000" dist="107763">
              <a:schemeClr val="lt2">
                <a:alpha val="49803"/>
              </a:schemeClr>
            </a:outerShdw>
          </a:effectLst>
        </p:spPr>
      </p:pic>
      <p:sp>
        <p:nvSpPr>
          <p:cNvPr id="178" name="Google Shape;178;p39"/>
          <p:cNvSpPr txBox="1"/>
          <p:nvPr/>
        </p:nvSpPr>
        <p:spPr>
          <a:xfrm>
            <a:off x="1030287" y="765175"/>
            <a:ext cx="7273925" cy="45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2400"/>
              <a:buFont typeface="Comic Sans MS"/>
              <a:buNone/>
            </a:pPr>
            <a:r>
              <a:rPr b="0" i="0" lang="en-US" sz="2400" u="none">
                <a:solidFill>
                  <a:srgbClr val="660033"/>
                </a:solidFill>
                <a:latin typeface="Comic Sans MS"/>
                <a:ea typeface="Comic Sans MS"/>
                <a:cs typeface="Comic Sans MS"/>
                <a:sym typeface="Comic Sans MS"/>
              </a:rPr>
              <a:t>Orientación de la transcripción</a:t>
            </a:r>
            <a:endParaRP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40"/>
          <p:cNvSpPr txBox="1"/>
          <p:nvPr>
            <p:ph idx="1" type="body"/>
          </p:nvPr>
        </p:nvSpPr>
        <p:spPr>
          <a:xfrm>
            <a:off x="457200" y="1125537"/>
            <a:ext cx="8229600" cy="2879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0000"/>
              </a:buClr>
              <a:buSzPts val="1800"/>
              <a:buFont typeface="Comic Sans MS"/>
              <a:buChar char="•"/>
            </a:pPr>
            <a:r>
              <a:rPr b="0" i="0" lang="en-US" sz="1800" u="none">
                <a:solidFill>
                  <a:srgbClr val="FF0000"/>
                </a:solidFill>
                <a:latin typeface="Comic Sans MS"/>
                <a:ea typeface="Comic Sans MS"/>
                <a:cs typeface="Comic Sans MS"/>
                <a:sym typeface="Comic Sans MS"/>
              </a:rPr>
              <a:t>4</a:t>
            </a:r>
            <a:r>
              <a:rPr b="0" i="0" lang="en-US" sz="1800" u="none">
                <a:solidFill>
                  <a:srgbClr val="009973"/>
                </a:solidFill>
                <a:latin typeface="Comic Sans MS"/>
                <a:ea typeface="Comic Sans MS"/>
                <a:cs typeface="Comic Sans MS"/>
                <a:sym typeface="Comic Sans MS"/>
              </a:rPr>
              <a:t>. Una unidad de transcripción es un fragmento de DNA que se expresa a través de la producción de una sola molécula de RNA y puede incluir más de un gen. </a:t>
            </a:r>
            <a:endParaRPr b="0" i="0" sz="1800" u="none">
              <a:solidFill>
                <a:srgbClr val="009973"/>
              </a:solidFill>
              <a:latin typeface="Comic Sans MS"/>
              <a:ea typeface="Comic Sans MS"/>
              <a:cs typeface="Comic Sans MS"/>
              <a:sym typeface="Comic Sans MS"/>
            </a:endParaRPr>
          </a:p>
          <a:p>
            <a:pPr indent="-228600" lvl="0" marL="342900" marR="0" rtl="0" algn="l">
              <a:lnSpc>
                <a:spcPct val="100000"/>
              </a:lnSpc>
              <a:spcBef>
                <a:spcPts val="360"/>
              </a:spcBef>
              <a:spcAft>
                <a:spcPts val="0"/>
              </a:spcAft>
              <a:buClr>
                <a:schemeClr val="dk1"/>
              </a:buClr>
              <a:buSzPts val="1800"/>
              <a:buFont typeface="Comic Sans MS"/>
              <a:buNone/>
            </a:pPr>
            <a:r>
              <a:t/>
            </a:r>
            <a:endParaRPr b="0" i="0" sz="1800" u="none">
              <a:solidFill>
                <a:srgbClr val="000000"/>
              </a:solidFill>
              <a:latin typeface="Comic Sans MS"/>
              <a:ea typeface="Comic Sans MS"/>
              <a:cs typeface="Comic Sans MS"/>
              <a:sym typeface="Comic Sans MS"/>
            </a:endParaRPr>
          </a:p>
          <a:p>
            <a:pPr indent="-342900" lvl="0" marL="342900" marR="0" rtl="0" algn="l">
              <a:lnSpc>
                <a:spcPct val="100000"/>
              </a:lnSpc>
              <a:spcBef>
                <a:spcPts val="360"/>
              </a:spcBef>
              <a:spcAft>
                <a:spcPts val="0"/>
              </a:spcAft>
              <a:buClr>
                <a:srgbClr val="009973"/>
              </a:buClr>
              <a:buSzPts val="1800"/>
              <a:buFont typeface="Comic Sans MS"/>
              <a:buChar char="•"/>
            </a:pPr>
            <a:r>
              <a:rPr b="0" i="0" lang="en-US" sz="1800" u="none">
                <a:solidFill>
                  <a:srgbClr val="009973"/>
                </a:solidFill>
                <a:latin typeface="Comic Sans MS"/>
                <a:ea typeface="Comic Sans MS"/>
                <a:cs typeface="Comic Sans MS"/>
                <a:sym typeface="Comic Sans MS"/>
              </a:rPr>
              <a:t>La UT está definida por la acción de la RNA polimerasa cuando se une al promotor que encierra el primer par de bases que se transcribe en RNA el cual se conoce como punto de iniciación. Desde este punto, la RNA polimerasa se mueve a lo largo del molde sintetizando el RNA hasta que llega a la secuencia  terminadora o terminador.</a:t>
            </a:r>
            <a:endParaRPr/>
          </a:p>
          <a:p>
            <a:pPr indent="-266700" lvl="0" marL="342900" marR="0" rtl="0" algn="l">
              <a:lnSpc>
                <a:spcPct val="100000"/>
              </a:lnSpc>
              <a:spcBef>
                <a:spcPts val="240"/>
              </a:spcBef>
              <a:spcAft>
                <a:spcPts val="0"/>
              </a:spcAft>
              <a:buClr>
                <a:schemeClr val="dk1"/>
              </a:buClr>
              <a:buSzPts val="1200"/>
              <a:buFont typeface="Comic Sans MS"/>
              <a:buNone/>
            </a:pPr>
            <a:r>
              <a:t/>
            </a:r>
            <a:endParaRPr b="0" i="0" sz="1200" u="none">
              <a:solidFill>
                <a:schemeClr val="dk1"/>
              </a:solidFill>
              <a:latin typeface="Comic Sans MS"/>
              <a:ea typeface="Comic Sans MS"/>
              <a:cs typeface="Comic Sans MS"/>
              <a:sym typeface="Comic Sans MS"/>
            </a:endParaRPr>
          </a:p>
          <a:p>
            <a:pPr indent="-266700" lvl="0" marL="342900" marR="0" rtl="0" algn="l">
              <a:lnSpc>
                <a:spcPct val="100000"/>
              </a:lnSpc>
              <a:spcBef>
                <a:spcPts val="240"/>
              </a:spcBef>
              <a:spcAft>
                <a:spcPts val="0"/>
              </a:spcAft>
              <a:buClr>
                <a:schemeClr val="dk1"/>
              </a:buClr>
              <a:buSzPts val="1200"/>
              <a:buFont typeface="Comic Sans MS"/>
              <a:buNone/>
            </a:pPr>
            <a:r>
              <a:t/>
            </a:r>
            <a:endParaRPr b="0" i="0" sz="1200" u="none">
              <a:solidFill>
                <a:schemeClr val="dk1"/>
              </a:solidFill>
              <a:latin typeface="Comic Sans MS"/>
              <a:ea typeface="Comic Sans MS"/>
              <a:cs typeface="Comic Sans MS"/>
              <a:sym typeface="Comic Sans MS"/>
            </a:endParaRPr>
          </a:p>
          <a:p>
            <a:pPr indent="-342900" lvl="0" marL="342900" marR="0" rtl="0" algn="l">
              <a:lnSpc>
                <a:spcPct val="100000"/>
              </a:lnSpc>
              <a:spcBef>
                <a:spcPts val="360"/>
              </a:spcBef>
              <a:spcAft>
                <a:spcPts val="0"/>
              </a:spcAft>
              <a:buClr>
                <a:srgbClr val="FF0000"/>
              </a:buClr>
              <a:buSzPts val="1800"/>
              <a:buFont typeface="Comic Sans MS"/>
              <a:buChar char="•"/>
            </a:pPr>
            <a:r>
              <a:rPr b="0" i="0" lang="en-US" sz="1800" u="none">
                <a:solidFill>
                  <a:srgbClr val="FF0000"/>
                </a:solidFill>
                <a:latin typeface="Comic Sans MS"/>
                <a:ea typeface="Comic Sans MS"/>
                <a:cs typeface="Comic Sans MS"/>
                <a:sym typeface="Comic Sans MS"/>
              </a:rPr>
              <a:t>5</a:t>
            </a:r>
            <a:r>
              <a:rPr b="0" i="0" lang="en-US" sz="1800" u="none">
                <a:solidFill>
                  <a:srgbClr val="16165D"/>
                </a:solidFill>
                <a:latin typeface="Comic Sans MS"/>
                <a:ea typeface="Comic Sans MS"/>
                <a:cs typeface="Comic Sans MS"/>
                <a:sym typeface="Comic Sans MS"/>
              </a:rPr>
              <a:t>. La molécula de DNA que se transcribe puede ser de simple o doble cadena, pero en el caso de esta última, sólo una cadena de la misma sirve como molde en una región determinada. Para transcribir un conjunto de genes bacterianos, la cadena molde no tiene que ser necesariamente la misma. Quien determina en principio cuál gen y en qué cadena se transcribe es el promotor.</a:t>
            </a:r>
            <a:endParaRPr/>
          </a:p>
          <a:p>
            <a:pPr indent="-228600" lvl="0" marL="342900" marR="0" rtl="0" algn="l">
              <a:spcBef>
                <a:spcPts val="360"/>
              </a:spcBef>
              <a:spcAft>
                <a:spcPts val="0"/>
              </a:spcAft>
              <a:buClr>
                <a:schemeClr val="dk1"/>
              </a:buClr>
              <a:buSzPts val="1800"/>
              <a:buFont typeface="Comic Sans MS"/>
              <a:buNone/>
            </a:pPr>
            <a:r>
              <a:t/>
            </a:r>
            <a:endParaRPr b="0" i="0" sz="1800" u="none">
              <a:solidFill>
                <a:srgbClr val="16165D"/>
              </a:solidFill>
              <a:latin typeface="Comic Sans MS"/>
              <a:ea typeface="Comic Sans MS"/>
              <a:cs typeface="Comic Sans MS"/>
              <a:sym typeface="Comic Sans MS"/>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41"/>
          <p:cNvSpPr txBox="1"/>
          <p:nvPr>
            <p:ph idx="1" type="body"/>
          </p:nvPr>
        </p:nvSpPr>
        <p:spPr>
          <a:xfrm>
            <a:off x="457200" y="477837"/>
            <a:ext cx="8229600" cy="4751387"/>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20000"/>
              </a:lnSpc>
              <a:spcBef>
                <a:spcPts val="0"/>
              </a:spcBef>
              <a:spcAft>
                <a:spcPts val="0"/>
              </a:spcAft>
              <a:buClr>
                <a:srgbClr val="FF0000"/>
              </a:buClr>
              <a:buSzPts val="1800"/>
              <a:buFont typeface="Comic Sans MS"/>
              <a:buChar char="•"/>
            </a:pPr>
            <a:r>
              <a:rPr b="0" i="0" lang="en-US" sz="1800" u="none">
                <a:solidFill>
                  <a:srgbClr val="FF0000"/>
                </a:solidFill>
                <a:latin typeface="Comic Sans MS"/>
                <a:ea typeface="Comic Sans MS"/>
                <a:cs typeface="Comic Sans MS"/>
                <a:sym typeface="Comic Sans MS"/>
              </a:rPr>
              <a:t>6</a:t>
            </a:r>
            <a:r>
              <a:rPr b="0" i="0" lang="en-US" sz="1800" u="none">
                <a:solidFill>
                  <a:srgbClr val="262699"/>
                </a:solidFill>
                <a:latin typeface="Comic Sans MS"/>
                <a:ea typeface="Comic Sans MS"/>
                <a:cs typeface="Comic Sans MS"/>
                <a:sym typeface="Comic Sans MS"/>
              </a:rPr>
              <a:t>. ¿Cómo va a estar dispuesto el molde respecto al RNA que se sintetiza? La cadena de RNA y la cadena molde de DNA son antiparalelas.</a:t>
            </a:r>
            <a:endParaRPr/>
          </a:p>
          <a:p>
            <a:pPr indent="-342900" lvl="0" marL="342900" marR="0" rtl="0" algn="just">
              <a:lnSpc>
                <a:spcPct val="120000"/>
              </a:lnSpc>
              <a:spcBef>
                <a:spcPts val="360"/>
              </a:spcBef>
              <a:spcAft>
                <a:spcPts val="0"/>
              </a:spcAft>
              <a:buClr>
                <a:schemeClr val="dk1"/>
              </a:buClr>
              <a:buSzPts val="1800"/>
              <a:buFont typeface="Comic Sans MS"/>
              <a:buNone/>
            </a:pPr>
            <a:r>
              <a:t/>
            </a:r>
            <a:endParaRPr b="0" i="0" sz="1800" u="none">
              <a:solidFill>
                <a:schemeClr val="dk1"/>
              </a:solidFill>
              <a:latin typeface="Comic Sans MS"/>
              <a:ea typeface="Comic Sans MS"/>
              <a:cs typeface="Comic Sans MS"/>
              <a:sym typeface="Comic Sans MS"/>
            </a:endParaRPr>
          </a:p>
          <a:p>
            <a:pPr indent="-342900" lvl="0" marL="342900" marR="0" rtl="0" algn="just">
              <a:lnSpc>
                <a:spcPct val="120000"/>
              </a:lnSpc>
              <a:spcBef>
                <a:spcPts val="360"/>
              </a:spcBef>
              <a:spcAft>
                <a:spcPts val="0"/>
              </a:spcAft>
              <a:buClr>
                <a:srgbClr val="FF0000"/>
              </a:buClr>
              <a:buSzPts val="1800"/>
              <a:buFont typeface="Comic Sans MS"/>
              <a:buChar char="•"/>
            </a:pPr>
            <a:r>
              <a:rPr b="0" i="0" lang="en-US" sz="1800" u="none">
                <a:solidFill>
                  <a:srgbClr val="FF0000"/>
                </a:solidFill>
                <a:latin typeface="Comic Sans MS"/>
                <a:ea typeface="Comic Sans MS"/>
                <a:cs typeface="Comic Sans MS"/>
                <a:sym typeface="Comic Sans MS"/>
              </a:rPr>
              <a:t>7</a:t>
            </a:r>
            <a:r>
              <a:rPr b="0" i="0" lang="en-US" sz="1800" u="none">
                <a:solidFill>
                  <a:srgbClr val="002060"/>
                </a:solidFill>
                <a:latin typeface="Comic Sans MS"/>
                <a:ea typeface="Comic Sans MS"/>
                <a:cs typeface="Comic Sans MS"/>
                <a:sym typeface="Comic Sans MS"/>
              </a:rPr>
              <a:t>. La velocidad de síntesis del RNA es de ~40 nts/seg a 37 ºC en el caso de la RNA polimerasa bacteriana. Esta velocidad es aproximadamente la misma que la de traducción (15 aá/seg.) pero mucho más lenta que la de replicación del DNA (800 pb/seg).</a:t>
            </a:r>
            <a:endParaRPr/>
          </a:p>
          <a:p>
            <a:pPr indent="-228600" lvl="0" marL="342900" marR="0" rtl="0" algn="just">
              <a:lnSpc>
                <a:spcPct val="120000"/>
              </a:lnSpc>
              <a:spcBef>
                <a:spcPts val="360"/>
              </a:spcBef>
              <a:spcAft>
                <a:spcPts val="0"/>
              </a:spcAft>
              <a:buClr>
                <a:schemeClr val="dk1"/>
              </a:buClr>
              <a:buSzPts val="1800"/>
              <a:buFont typeface="Comic Sans MS"/>
              <a:buNone/>
            </a:pPr>
            <a:r>
              <a:t/>
            </a:r>
            <a:endParaRPr b="0" i="0" sz="1800" u="none">
              <a:solidFill>
                <a:schemeClr val="dk1"/>
              </a:solidFill>
              <a:latin typeface="Comic Sans MS"/>
              <a:ea typeface="Comic Sans MS"/>
              <a:cs typeface="Comic Sans MS"/>
              <a:sym typeface="Comic Sans MS"/>
            </a:endParaRPr>
          </a:p>
          <a:p>
            <a:pPr indent="-342900" lvl="0" marL="342900" marR="0" rtl="0" algn="just">
              <a:lnSpc>
                <a:spcPct val="120000"/>
              </a:lnSpc>
              <a:spcBef>
                <a:spcPts val="360"/>
              </a:spcBef>
              <a:spcAft>
                <a:spcPts val="0"/>
              </a:spcAft>
              <a:buClr>
                <a:srgbClr val="262626"/>
              </a:buClr>
              <a:buSzPts val="1800"/>
              <a:buFont typeface="Comic Sans MS"/>
              <a:buChar char="•"/>
            </a:pPr>
            <a:r>
              <a:rPr b="0" i="0" lang="en-US" sz="1800" u="none">
                <a:solidFill>
                  <a:srgbClr val="262626"/>
                </a:solidFill>
                <a:latin typeface="Comic Sans MS"/>
                <a:ea typeface="Comic Sans MS"/>
                <a:cs typeface="Comic Sans MS"/>
                <a:sym typeface="Comic Sans MS"/>
              </a:rPr>
              <a:t>8. La primera base en la iniciación es un trifosfato siendo su grupo 3’OH el punto de unión con el nucleótido siguiente, o sea que el terminal 5’ de una cadena de RNA en crecimiento termina con un trifosfato. Los RNA formados van a ser lineales y de simple cadena, aunque existen algunos que se forman de manera circular.</a:t>
            </a:r>
            <a:r>
              <a:rPr b="0" i="0" lang="en-US" sz="1200" u="none">
                <a:solidFill>
                  <a:srgbClr val="262626"/>
                </a:solidFill>
                <a:latin typeface="Comic Sans MS"/>
                <a:ea typeface="Comic Sans MS"/>
                <a:cs typeface="Comic Sans MS"/>
                <a:sym typeface="Comic Sans MS"/>
              </a:rPr>
              <a:t> </a:t>
            </a:r>
            <a:r>
              <a:rPr b="0" i="0" lang="en-US" sz="1100" u="none">
                <a:solidFill>
                  <a:srgbClr val="262626"/>
                </a:solidFill>
                <a:latin typeface="Comic Sans MS"/>
                <a:ea typeface="Comic Sans MS"/>
                <a:cs typeface="Comic Sans MS"/>
                <a:sym typeface="Comic Sans MS"/>
              </a:rPr>
              <a:t>(Sin embargo, debido a la posibilidad de apareamiento complementario entre sus diferentes partes pueden adoptar conformaciones de doble cadena, que pueden ser más o menos extensas en dependencia del tipo de RNA, además de que se pueden producir interacciones laterales entre nucleótidos, todo lo cual contribuye a que éstos adopten su estructura secundaria y terciaria. La conformación que adoptan los RNA que se van formando influye en su propia transcripción.)</a:t>
            </a:r>
            <a:endParaRPr/>
          </a:p>
          <a:p>
            <a:pPr indent="-273050" lvl="0" marL="342900" marR="0" rtl="0" algn="l">
              <a:spcBef>
                <a:spcPts val="220"/>
              </a:spcBef>
              <a:spcAft>
                <a:spcPts val="0"/>
              </a:spcAft>
              <a:buClr>
                <a:schemeClr val="dk1"/>
              </a:buClr>
              <a:buSzPts val="1100"/>
              <a:buFont typeface="Comic Sans MS"/>
              <a:buNone/>
            </a:pPr>
            <a:r>
              <a:t/>
            </a:r>
            <a:endParaRPr b="0" i="0" sz="1100" u="none">
              <a:solidFill>
                <a:srgbClr val="262626"/>
              </a:solidFill>
              <a:latin typeface="Comic Sans MS"/>
              <a:ea typeface="Comic Sans MS"/>
              <a:cs typeface="Comic Sans MS"/>
              <a:sym typeface="Comic Sans MS"/>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42"/>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omic Sans MS"/>
              <a:buNone/>
            </a:pPr>
            <a:r>
              <a:rPr b="0" i="0" lang="en-US" sz="4400" u="none">
                <a:solidFill>
                  <a:schemeClr val="dk2"/>
                </a:solidFill>
                <a:latin typeface="Comic Sans MS"/>
                <a:ea typeface="Comic Sans MS"/>
                <a:cs typeface="Comic Sans MS"/>
                <a:sym typeface="Comic Sans MS"/>
              </a:rPr>
              <a:t>Detalles a tener en cuenta</a:t>
            </a:r>
            <a:endParaRPr/>
          </a:p>
        </p:txBody>
      </p:sp>
      <p:sp>
        <p:nvSpPr>
          <p:cNvPr id="194" name="Google Shape;194;p42"/>
          <p:cNvSpPr txBox="1"/>
          <p:nvPr/>
        </p:nvSpPr>
        <p:spPr>
          <a:xfrm>
            <a:off x="1033462" y="4351337"/>
            <a:ext cx="7705725" cy="15684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600"/>
              <a:buFont typeface="Comic Sans MS"/>
              <a:buNone/>
            </a:pPr>
            <a:r>
              <a:rPr b="0" i="0" lang="en-US" sz="1600" u="none">
                <a:solidFill>
                  <a:srgbClr val="660033"/>
                </a:solidFill>
                <a:latin typeface="Comic Sans MS"/>
                <a:ea typeface="Comic Sans MS"/>
                <a:cs typeface="Comic Sans MS"/>
                <a:sym typeface="Comic Sans MS"/>
              </a:rPr>
              <a:t> </a:t>
            </a:r>
            <a:r>
              <a:rPr b="1" i="0" lang="en-US" sz="1600" u="none">
                <a:solidFill>
                  <a:srgbClr val="FF0000"/>
                </a:solidFill>
                <a:latin typeface="Comic Sans MS"/>
                <a:ea typeface="Comic Sans MS"/>
                <a:cs typeface="Comic Sans MS"/>
                <a:sym typeface="Comic Sans MS"/>
              </a:rPr>
              <a:t>Los virus con genoma de RNA especifican enzimas que sintetizan RNA de un molde que es también RNA. Esas reacciones producen mRNAs que codifican proteínas necesarias en el ciclo infeccioso (transcripción del RNA) y suministran los RNAs genómicos para perpetuar el ciclo infeccioso (replicación del RNA). Pero la célula sólo sintetiza RNA mediante la transcripción de un DNA molde. </a:t>
            </a:r>
            <a:endParaRPr/>
          </a:p>
        </p:txBody>
      </p:sp>
      <p:sp>
        <p:nvSpPr>
          <p:cNvPr id="195" name="Google Shape;195;p42"/>
          <p:cNvSpPr txBox="1"/>
          <p:nvPr/>
        </p:nvSpPr>
        <p:spPr>
          <a:xfrm>
            <a:off x="2108200" y="1052512"/>
            <a:ext cx="4840287" cy="8318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9973"/>
              </a:buClr>
              <a:buSzPts val="2400"/>
              <a:buFont typeface="Comic Sans MS"/>
              <a:buNone/>
            </a:pPr>
            <a:r>
              <a:rPr b="0" i="0" lang="en-US" sz="2400" u="none">
                <a:solidFill>
                  <a:srgbClr val="009973"/>
                </a:solidFill>
                <a:latin typeface="Comic Sans MS"/>
                <a:ea typeface="Comic Sans MS"/>
                <a:cs typeface="Comic Sans MS"/>
                <a:sym typeface="Comic Sans MS"/>
              </a:rPr>
              <a:t>La transcripción </a:t>
            </a:r>
            <a:r>
              <a:rPr b="1" i="0" lang="en-US" sz="2400" u="none">
                <a:solidFill>
                  <a:srgbClr val="009973"/>
                </a:solidFill>
                <a:latin typeface="Comic Sans MS"/>
                <a:ea typeface="Comic Sans MS"/>
                <a:cs typeface="Comic Sans MS"/>
                <a:sym typeface="Comic Sans MS"/>
              </a:rPr>
              <a:t>no</a:t>
            </a:r>
            <a:r>
              <a:rPr b="0" i="0" lang="en-US" sz="2400" u="none">
                <a:solidFill>
                  <a:srgbClr val="009973"/>
                </a:solidFill>
                <a:latin typeface="Comic Sans MS"/>
                <a:ea typeface="Comic Sans MS"/>
                <a:cs typeface="Comic Sans MS"/>
                <a:sym typeface="Comic Sans MS"/>
              </a:rPr>
              <a:t> es un proceso continuo, sino temporal</a:t>
            </a:r>
            <a:endParaRPr/>
          </a:p>
        </p:txBody>
      </p:sp>
      <p:sp>
        <p:nvSpPr>
          <p:cNvPr id="196" name="Google Shape;196;p42"/>
          <p:cNvSpPr txBox="1"/>
          <p:nvPr/>
        </p:nvSpPr>
        <p:spPr>
          <a:xfrm>
            <a:off x="395287" y="1860550"/>
            <a:ext cx="8569325" cy="8302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D2DB9"/>
              </a:buClr>
              <a:buSzPts val="1600"/>
              <a:buFont typeface="Comic Sans MS"/>
              <a:buNone/>
            </a:pPr>
            <a:r>
              <a:rPr b="0" i="0" lang="en-US" sz="1600" u="none">
                <a:solidFill>
                  <a:srgbClr val="2D2DB9"/>
                </a:solidFill>
                <a:latin typeface="Comic Sans MS"/>
                <a:ea typeface="Comic Sans MS"/>
                <a:cs typeface="Comic Sans MS"/>
                <a:sym typeface="Comic Sans MS"/>
              </a:rPr>
              <a:t>no todo el DNA se transcribe simultáneamente          existen determinadas regiones que se transcriben en distintos momentos, en dependencia de las condiciones fisiológicas de la célula y en respuesta a diferentes estímulos del medio externo e interno de la misma. </a:t>
            </a:r>
            <a:endParaRPr/>
          </a:p>
        </p:txBody>
      </p:sp>
      <p:cxnSp>
        <p:nvCxnSpPr>
          <p:cNvPr id="197" name="Google Shape;197;p42"/>
          <p:cNvCxnSpPr/>
          <p:nvPr/>
        </p:nvCxnSpPr>
        <p:spPr>
          <a:xfrm>
            <a:off x="5003800" y="1989137"/>
            <a:ext cx="431800" cy="0"/>
          </a:xfrm>
          <a:prstGeom prst="straightConnector1">
            <a:avLst/>
          </a:prstGeom>
          <a:solidFill>
            <a:schemeClr val="accent1"/>
          </a:solidFill>
          <a:ln cap="flat" cmpd="sng" w="57150">
            <a:solidFill>
              <a:srgbClr val="009973"/>
            </a:solidFill>
            <a:prstDash val="solid"/>
            <a:miter lim="800000"/>
            <a:headEnd len="med" w="med" type="none"/>
            <a:tailEnd len="med" w="med" type="stealth"/>
          </a:ln>
        </p:spPr>
      </p:cxnSp>
      <p:sp>
        <p:nvSpPr>
          <p:cNvPr id="198" name="Google Shape;198;p42"/>
          <p:cNvSpPr txBox="1"/>
          <p:nvPr/>
        </p:nvSpPr>
        <p:spPr>
          <a:xfrm>
            <a:off x="904875" y="2997200"/>
            <a:ext cx="7246937" cy="7080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91966"/>
              </a:buClr>
              <a:buSzPts val="2000"/>
              <a:buFont typeface="Comic Sans MS"/>
              <a:buNone/>
            </a:pPr>
            <a:r>
              <a:rPr b="0" i="0" lang="en-US" sz="2000" u="none">
                <a:solidFill>
                  <a:srgbClr val="191966"/>
                </a:solidFill>
                <a:latin typeface="Comic Sans MS"/>
                <a:ea typeface="Comic Sans MS"/>
                <a:cs typeface="Comic Sans MS"/>
                <a:sym typeface="Comic Sans MS"/>
              </a:rPr>
              <a:t>El proceso de transcripción está sometido a control genético al igual que la unidad de transcripción.</a:t>
            </a:r>
            <a:endParaRPr/>
          </a:p>
        </p:txBody>
      </p:sp>
      <p:sp>
        <p:nvSpPr>
          <p:cNvPr id="199" name="Google Shape;199;p42"/>
          <p:cNvSpPr txBox="1"/>
          <p:nvPr/>
        </p:nvSpPr>
        <p:spPr>
          <a:xfrm>
            <a:off x="479425" y="3860800"/>
            <a:ext cx="8485187" cy="400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2000"/>
              <a:buFont typeface="Comic Sans MS"/>
              <a:buNone/>
            </a:pPr>
            <a:r>
              <a:rPr b="0" i="0" lang="en-US" sz="2000" u="none">
                <a:solidFill>
                  <a:srgbClr val="660033"/>
                </a:solidFill>
                <a:latin typeface="Comic Sans MS"/>
                <a:ea typeface="Comic Sans MS"/>
                <a:cs typeface="Comic Sans MS"/>
                <a:sym typeface="Comic Sans MS"/>
              </a:rPr>
              <a:t>La transcripción </a:t>
            </a:r>
            <a:r>
              <a:rPr b="1" i="0" lang="en-US" sz="2000" u="none">
                <a:solidFill>
                  <a:srgbClr val="660033"/>
                </a:solidFill>
                <a:latin typeface="Comic Sans MS"/>
                <a:ea typeface="Comic Sans MS"/>
                <a:cs typeface="Comic Sans MS"/>
                <a:sym typeface="Comic Sans MS"/>
              </a:rPr>
              <a:t>no</a:t>
            </a:r>
            <a:r>
              <a:rPr b="0" i="0" lang="en-US" sz="2000" u="none">
                <a:solidFill>
                  <a:srgbClr val="660033"/>
                </a:solidFill>
                <a:latin typeface="Comic Sans MS"/>
                <a:ea typeface="Comic Sans MS"/>
                <a:cs typeface="Comic Sans MS"/>
                <a:sym typeface="Comic Sans MS"/>
              </a:rPr>
              <a:t> es el único medio por el cual se sintetiza el RNA. </a:t>
            </a:r>
            <a:endParaRP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43"/>
          <p:cNvSpPr txBox="1"/>
          <p:nvPr>
            <p:ph type="title"/>
          </p:nvPr>
        </p:nvSpPr>
        <p:spPr>
          <a:xfrm>
            <a:off x="457200" y="333375"/>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Comic Sans MS"/>
              <a:buNone/>
            </a:pPr>
            <a:r>
              <a:rPr b="1" i="0" lang="en-US" sz="4000" u="none">
                <a:solidFill>
                  <a:schemeClr val="dk2"/>
                </a:solidFill>
                <a:latin typeface="Comic Sans MS"/>
                <a:ea typeface="Comic Sans MS"/>
                <a:cs typeface="Comic Sans MS"/>
                <a:sym typeface="Comic Sans MS"/>
              </a:rPr>
              <a:t>La RNA polimerasa procariota</a:t>
            </a:r>
            <a:br>
              <a:rPr b="0" i="0" lang="en-US" sz="4000" u="none">
                <a:solidFill>
                  <a:schemeClr val="dk2"/>
                </a:solidFill>
                <a:latin typeface="Comic Sans MS"/>
                <a:ea typeface="Comic Sans MS"/>
                <a:cs typeface="Comic Sans MS"/>
                <a:sym typeface="Comic Sans MS"/>
              </a:rPr>
            </a:br>
            <a:endParaRPr/>
          </a:p>
        </p:txBody>
      </p:sp>
      <p:sp>
        <p:nvSpPr>
          <p:cNvPr id="205" name="Google Shape;205;p43"/>
          <p:cNvSpPr txBox="1"/>
          <p:nvPr>
            <p:ph idx="1" type="body"/>
          </p:nvPr>
        </p:nvSpPr>
        <p:spPr>
          <a:xfrm>
            <a:off x="250825" y="1341437"/>
            <a:ext cx="8507412" cy="4319587"/>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20000"/>
              </a:lnSpc>
              <a:spcBef>
                <a:spcPts val="0"/>
              </a:spcBef>
              <a:spcAft>
                <a:spcPts val="0"/>
              </a:spcAft>
              <a:buClr>
                <a:srgbClr val="262699"/>
              </a:buClr>
              <a:buSzPts val="1600"/>
              <a:buFont typeface="Comic Sans MS"/>
              <a:buChar char="•"/>
            </a:pPr>
            <a:r>
              <a:rPr b="0" i="0" lang="en-US" sz="1600" u="none">
                <a:solidFill>
                  <a:srgbClr val="262699"/>
                </a:solidFill>
                <a:latin typeface="Comic Sans MS"/>
                <a:ea typeface="Comic Sans MS"/>
                <a:cs typeface="Comic Sans MS"/>
                <a:sym typeface="Comic Sans MS"/>
              </a:rPr>
              <a:t>En procariotas el proceso de transcripción se desarrolla en la célula por la </a:t>
            </a:r>
            <a:r>
              <a:rPr b="1" i="0" lang="en-US" sz="1600" u="sng">
                <a:solidFill>
                  <a:srgbClr val="262699"/>
                </a:solidFill>
                <a:latin typeface="Comic Sans MS"/>
                <a:ea typeface="Comic Sans MS"/>
                <a:cs typeface="Comic Sans MS"/>
                <a:sym typeface="Comic Sans MS"/>
              </a:rPr>
              <a:t>RNA polimerasa DNA dependiente</a:t>
            </a:r>
            <a:r>
              <a:rPr b="0" i="0" lang="en-US" sz="1600" u="none">
                <a:solidFill>
                  <a:srgbClr val="262699"/>
                </a:solidFill>
                <a:latin typeface="Comic Sans MS"/>
                <a:ea typeface="Comic Sans MS"/>
                <a:cs typeface="Comic Sans MS"/>
                <a:sym typeface="Comic Sans MS"/>
              </a:rPr>
              <a:t>, la cual se caracteriza por estar ampliamente distribuida, asociada siempre a los ácidos nucleicos. Las RNA polimerasas de diferentes fuentes son similares en el tamaño de las subunidades y en su composición.</a:t>
            </a:r>
            <a:endParaRPr/>
          </a:p>
          <a:p>
            <a:pPr indent="-241300" lvl="0" marL="342900" marR="0" rtl="0" algn="l">
              <a:lnSpc>
                <a:spcPct val="120000"/>
              </a:lnSpc>
              <a:spcBef>
                <a:spcPts val="320"/>
              </a:spcBef>
              <a:spcAft>
                <a:spcPts val="0"/>
              </a:spcAft>
              <a:buClr>
                <a:schemeClr val="dk1"/>
              </a:buClr>
              <a:buSzPts val="1600"/>
              <a:buFont typeface="Comic Sans MS"/>
              <a:buNone/>
            </a:pPr>
            <a:r>
              <a:t/>
            </a:r>
            <a:endParaRPr b="0" i="0" sz="1600" u="none">
              <a:solidFill>
                <a:srgbClr val="262699"/>
              </a:solidFill>
              <a:latin typeface="Comic Sans MS"/>
              <a:ea typeface="Comic Sans MS"/>
              <a:cs typeface="Comic Sans MS"/>
              <a:sym typeface="Comic Sans MS"/>
            </a:endParaRPr>
          </a:p>
          <a:p>
            <a:pPr indent="-342900" lvl="0" marL="342900" marR="0" rtl="0" algn="just">
              <a:lnSpc>
                <a:spcPct val="120000"/>
              </a:lnSpc>
              <a:spcBef>
                <a:spcPts val="320"/>
              </a:spcBef>
              <a:spcAft>
                <a:spcPts val="0"/>
              </a:spcAft>
              <a:buClr>
                <a:schemeClr val="accent2"/>
              </a:buClr>
              <a:buSzPts val="1600"/>
              <a:buFont typeface="Comic Sans MS"/>
              <a:buChar char="•"/>
            </a:pPr>
            <a:r>
              <a:rPr b="0" i="0" lang="en-US" sz="1600" u="none">
                <a:solidFill>
                  <a:schemeClr val="accent2"/>
                </a:solidFill>
                <a:latin typeface="Comic Sans MS"/>
                <a:ea typeface="Comic Sans MS"/>
                <a:cs typeface="Comic Sans MS"/>
                <a:sym typeface="Comic Sans MS"/>
              </a:rPr>
              <a:t>La RNA polimerasa de E. coli consiste en 6 subunidades: 2 subunidades α idénticas y una de cada uno de los tipos β,β’,σ. Las subunidades β y β' juntas forman el centro catalítico de la enzima. Sus secuencias son similares a las mayores subunidades de las RNA polimerasas eucariotas. Esto sugiere que existen características comunes entre todas las RNA polimerasas</a:t>
            </a:r>
            <a:r>
              <a:rPr b="0" i="0" lang="en-US" sz="1600" u="none">
                <a:solidFill>
                  <a:schemeClr val="dk1"/>
                </a:solidFill>
                <a:latin typeface="Comic Sans MS"/>
                <a:ea typeface="Comic Sans MS"/>
                <a:cs typeface="Comic Sans MS"/>
                <a:sym typeface="Comic Sans MS"/>
              </a:rPr>
              <a:t>.</a:t>
            </a:r>
            <a:endParaRPr/>
          </a:p>
          <a:p>
            <a:pPr indent="-241300" lvl="0" marL="342900" marR="0" rtl="0" algn="just">
              <a:lnSpc>
                <a:spcPct val="120000"/>
              </a:lnSpc>
              <a:spcBef>
                <a:spcPts val="320"/>
              </a:spcBef>
              <a:spcAft>
                <a:spcPts val="0"/>
              </a:spcAft>
              <a:buClr>
                <a:schemeClr val="dk1"/>
              </a:buClr>
              <a:buSzPts val="1600"/>
              <a:buFont typeface="Comic Sans MS"/>
              <a:buNone/>
            </a:pPr>
            <a:r>
              <a:t/>
            </a:r>
            <a:endParaRPr b="0" i="0" sz="1600" u="none">
              <a:solidFill>
                <a:schemeClr val="dk1"/>
              </a:solidFill>
              <a:latin typeface="Comic Sans MS"/>
              <a:ea typeface="Comic Sans MS"/>
              <a:cs typeface="Comic Sans MS"/>
              <a:sym typeface="Comic Sans MS"/>
            </a:endParaRPr>
          </a:p>
          <a:p>
            <a:pPr indent="-342900" lvl="0" marL="342900" marR="0" rtl="0" algn="just">
              <a:lnSpc>
                <a:spcPct val="120000"/>
              </a:lnSpc>
              <a:spcBef>
                <a:spcPts val="320"/>
              </a:spcBef>
              <a:spcAft>
                <a:spcPts val="0"/>
              </a:spcAft>
              <a:buClr>
                <a:srgbClr val="00B050"/>
              </a:buClr>
              <a:buSzPts val="1600"/>
              <a:buFont typeface="Comic Sans MS"/>
              <a:buChar char="•"/>
            </a:pPr>
            <a:r>
              <a:rPr b="0" i="0" lang="en-US" sz="1600" u="none">
                <a:solidFill>
                  <a:srgbClr val="00B050"/>
                </a:solidFill>
                <a:latin typeface="Comic Sans MS"/>
                <a:ea typeface="Comic Sans MS"/>
                <a:cs typeface="Comic Sans MS"/>
                <a:sym typeface="Comic Sans MS"/>
              </a:rPr>
              <a:t>La dimensión total de la RNA pol bacteriana es de ~90 x 95 x 160 Å. Su peso molecular se estima en alrededor de 465 kDa. Esta enzima sola transcribe todos los genes bacterianos. </a:t>
            </a:r>
            <a:endParaRP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pic>
        <p:nvPicPr>
          <p:cNvPr id="210" name="Google Shape;210;p44"/>
          <p:cNvPicPr preferRelativeResize="0"/>
          <p:nvPr/>
        </p:nvPicPr>
        <p:blipFill rotWithShape="1">
          <a:blip r:embed="rId3">
            <a:alphaModFix/>
          </a:blip>
          <a:srcRect b="0" l="0" r="0" t="0"/>
          <a:stretch/>
        </p:blipFill>
        <p:spPr>
          <a:xfrm>
            <a:off x="2552700" y="2924175"/>
            <a:ext cx="3675062" cy="3800475"/>
          </a:xfrm>
          <a:prstGeom prst="rect">
            <a:avLst/>
          </a:prstGeom>
          <a:noFill/>
          <a:ln>
            <a:noFill/>
          </a:ln>
        </p:spPr>
      </p:pic>
      <p:graphicFrame>
        <p:nvGraphicFramePr>
          <p:cNvPr id="211" name="Google Shape;211;p44"/>
          <p:cNvGraphicFramePr/>
          <p:nvPr/>
        </p:nvGraphicFramePr>
        <p:xfrm>
          <a:off x="107950" y="417512"/>
          <a:ext cx="3000000" cy="3000000"/>
        </p:xfrm>
        <a:graphic>
          <a:graphicData uri="http://schemas.openxmlformats.org/drawingml/2006/table">
            <a:tbl>
              <a:tblPr>
                <a:noFill/>
                <a:tableStyleId>{4B6E76E7-5E0A-4802-BE1A-656362302961}</a:tableStyleId>
              </a:tblPr>
              <a:tblGrid>
                <a:gridCol w="1481125"/>
                <a:gridCol w="941375"/>
                <a:gridCol w="1500175"/>
                <a:gridCol w="4789475"/>
              </a:tblGrid>
              <a:tr h="361950">
                <a:tc>
                  <a:txBody>
                    <a:bodyPr>
                      <a:noAutofit/>
                    </a:bodyPr>
                    <a:lstStyle/>
                    <a:p>
                      <a:pPr indent="0" lvl="0" marL="0" marR="0" rtl="0" algn="ctr">
                        <a:lnSpc>
                          <a:spcPct val="100000"/>
                        </a:lnSpc>
                        <a:spcBef>
                          <a:spcPts val="0"/>
                        </a:spcBef>
                        <a:spcAft>
                          <a:spcPts val="0"/>
                        </a:spcAft>
                        <a:buClr>
                          <a:schemeClr val="dk1"/>
                        </a:buClr>
                        <a:buSzPts val="1700"/>
                        <a:buFont typeface="Arial"/>
                        <a:buNone/>
                      </a:pPr>
                      <a:r>
                        <a:rPr b="1" i="0" lang="en-US" sz="1700" u="none" cap="none" strike="noStrike">
                          <a:solidFill>
                            <a:schemeClr val="dk1"/>
                          </a:solidFill>
                          <a:latin typeface="Arial"/>
                          <a:ea typeface="Arial"/>
                          <a:cs typeface="Arial"/>
                          <a:sym typeface="Arial"/>
                        </a:rPr>
                        <a:t>Subunidad</a:t>
                      </a:r>
                      <a:endParaRPr/>
                    </a:p>
                  </a:txBody>
                  <a:tcPr marT="42675" marB="42675" marR="85400" marL="85400" anchor="ctr">
                    <a:solidFill>
                      <a:srgbClr val="CCCCCC"/>
                    </a:solidFill>
                  </a:tcPr>
                </a:tc>
                <a:tc>
                  <a:txBody>
                    <a:bodyPr>
                      <a:noAutofit/>
                    </a:bodyPr>
                    <a:lstStyle/>
                    <a:p>
                      <a:pPr indent="0" lvl="0" marL="0" marR="0" rtl="0" algn="ctr">
                        <a:lnSpc>
                          <a:spcPct val="100000"/>
                        </a:lnSpc>
                        <a:spcBef>
                          <a:spcPts val="0"/>
                        </a:spcBef>
                        <a:spcAft>
                          <a:spcPts val="0"/>
                        </a:spcAft>
                        <a:buClr>
                          <a:schemeClr val="dk1"/>
                        </a:buClr>
                        <a:buSzPts val="1700"/>
                        <a:buFont typeface="Arial"/>
                        <a:buNone/>
                      </a:pPr>
                      <a:r>
                        <a:rPr b="1" i="0" lang="en-US" sz="1700" u="none" cap="none" strike="noStrike">
                          <a:solidFill>
                            <a:schemeClr val="dk1"/>
                          </a:solidFill>
                          <a:latin typeface="Arial"/>
                          <a:ea typeface="Arial"/>
                          <a:cs typeface="Arial"/>
                          <a:sym typeface="Arial"/>
                        </a:rPr>
                        <a:t>Gen</a:t>
                      </a:r>
                      <a:endParaRPr/>
                    </a:p>
                  </a:txBody>
                  <a:tcPr marT="42675" marB="42675" marR="85400" marL="85400" anchor="ctr">
                    <a:solidFill>
                      <a:srgbClr val="CCCCCC"/>
                    </a:solidFill>
                  </a:tcPr>
                </a:tc>
                <a:tc>
                  <a:txBody>
                    <a:bodyPr>
                      <a:noAutofit/>
                    </a:bodyPr>
                    <a:lstStyle/>
                    <a:p>
                      <a:pPr indent="0" lvl="0" marL="0" marR="0" rtl="0" algn="ctr">
                        <a:lnSpc>
                          <a:spcPct val="100000"/>
                        </a:lnSpc>
                        <a:spcBef>
                          <a:spcPts val="0"/>
                        </a:spcBef>
                        <a:spcAft>
                          <a:spcPts val="0"/>
                        </a:spcAft>
                        <a:buClr>
                          <a:schemeClr val="dk1"/>
                        </a:buClr>
                        <a:buSzPts val="1700"/>
                        <a:buFont typeface="Arial"/>
                        <a:buNone/>
                      </a:pPr>
                      <a:r>
                        <a:rPr b="1" i="0" lang="en-US" sz="1700" u="none" cap="none" strike="noStrike">
                          <a:solidFill>
                            <a:schemeClr val="dk1"/>
                          </a:solidFill>
                          <a:latin typeface="Arial"/>
                          <a:ea typeface="Arial"/>
                          <a:cs typeface="Arial"/>
                          <a:sym typeface="Arial"/>
                        </a:rPr>
                        <a:t>PM (kDa)</a:t>
                      </a:r>
                      <a:endParaRPr/>
                    </a:p>
                  </a:txBody>
                  <a:tcPr marT="42675" marB="42675" marR="85400" marL="85400" anchor="ctr">
                    <a:solidFill>
                      <a:srgbClr val="CCCCCC"/>
                    </a:solidFill>
                  </a:tcPr>
                </a:tc>
                <a:tc>
                  <a:txBody>
                    <a:bodyPr>
                      <a:noAutofit/>
                    </a:bodyPr>
                    <a:lstStyle/>
                    <a:p>
                      <a:pPr indent="0" lvl="0" marL="0" marR="0" rtl="0" algn="ctr">
                        <a:lnSpc>
                          <a:spcPct val="100000"/>
                        </a:lnSpc>
                        <a:spcBef>
                          <a:spcPts val="0"/>
                        </a:spcBef>
                        <a:spcAft>
                          <a:spcPts val="0"/>
                        </a:spcAft>
                        <a:buClr>
                          <a:schemeClr val="dk1"/>
                        </a:buClr>
                        <a:buSzPts val="1700"/>
                        <a:buFont typeface="Arial"/>
                        <a:buNone/>
                      </a:pPr>
                      <a:r>
                        <a:rPr b="1" i="0" lang="en-US" sz="1700" u="none" cap="none" strike="noStrike">
                          <a:solidFill>
                            <a:schemeClr val="dk1"/>
                          </a:solidFill>
                          <a:latin typeface="Arial"/>
                          <a:ea typeface="Arial"/>
                          <a:cs typeface="Arial"/>
                          <a:sym typeface="Arial"/>
                        </a:rPr>
                        <a:t>Función</a:t>
                      </a:r>
                      <a:endParaRPr/>
                    </a:p>
                  </a:txBody>
                  <a:tcPr marT="42675" marB="42675" marR="85400" marL="85400" anchor="ctr">
                    <a:solidFill>
                      <a:srgbClr val="CCCCCC"/>
                    </a:solidFill>
                  </a:tcPr>
                </a:tc>
              </a:tr>
              <a:tr h="603250">
                <a:tc>
                  <a:txBody>
                    <a:bodyPr>
                      <a:noAutofit/>
                    </a:bodyPr>
                    <a:lstStyle/>
                    <a:p>
                      <a:pPr indent="0" lvl="0" marL="0" marR="0" rtl="0" algn="ctr">
                        <a:lnSpc>
                          <a:spcPct val="100000"/>
                        </a:lnSpc>
                        <a:spcBef>
                          <a:spcPts val="0"/>
                        </a:spcBef>
                        <a:spcAft>
                          <a:spcPts val="0"/>
                        </a:spcAft>
                        <a:buClr>
                          <a:schemeClr val="dk1"/>
                        </a:buClr>
                        <a:buSzPts val="1700"/>
                        <a:buFont typeface="Comic Sans MS"/>
                        <a:buNone/>
                      </a:pPr>
                      <a:r>
                        <a:rPr b="1" i="0" lang="en-US" sz="1700" u="none" cap="none" strike="noStrike">
                          <a:solidFill>
                            <a:schemeClr val="dk1"/>
                          </a:solidFill>
                          <a:latin typeface="Comic Sans MS"/>
                          <a:ea typeface="Comic Sans MS"/>
                          <a:cs typeface="Comic Sans MS"/>
                          <a:sym typeface="Comic Sans MS"/>
                        </a:rPr>
                        <a:t>β</a:t>
                      </a:r>
                      <a:r>
                        <a:rPr b="1" i="0" lang="en-US" sz="1700" u="none" cap="none" strike="noStrike">
                          <a:solidFill>
                            <a:schemeClr val="dk1"/>
                          </a:solidFill>
                          <a:latin typeface="Arial"/>
                          <a:ea typeface="Arial"/>
                          <a:cs typeface="Arial"/>
                          <a:sym typeface="Arial"/>
                        </a:rPr>
                        <a:t>’</a:t>
                      </a:r>
                      <a:endParaRPr/>
                    </a:p>
                  </a:txBody>
                  <a:tcPr marT="42675" marB="42675" marR="85400" marL="85400" anchor="ctr">
                    <a:solidFill>
                      <a:srgbClr val="FFFFFF"/>
                    </a:solidFill>
                  </a:tcPr>
                </a:tc>
                <a:tc>
                  <a:txBody>
                    <a:bodyPr>
                      <a:noAutofit/>
                    </a:bodyPr>
                    <a:lstStyle/>
                    <a:p>
                      <a:pPr indent="0" lvl="0" marL="0" marR="0" rtl="0" algn="ctr">
                        <a:lnSpc>
                          <a:spcPct val="100000"/>
                        </a:lnSpc>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rpo C</a:t>
                      </a:r>
                      <a:endParaRPr/>
                    </a:p>
                  </a:txBody>
                  <a:tcPr marT="42675" marB="42675" marR="85400" marL="85400" anchor="ctr">
                    <a:solidFill>
                      <a:srgbClr val="FFFFFF"/>
                    </a:solidFill>
                  </a:tcPr>
                </a:tc>
                <a:tc>
                  <a:txBody>
                    <a:bodyPr>
                      <a:noAutofit/>
                    </a:bodyPr>
                    <a:lstStyle/>
                    <a:p>
                      <a:pPr indent="0" lvl="0" marL="0" marR="0" rtl="0" algn="ctr">
                        <a:lnSpc>
                          <a:spcPct val="100000"/>
                        </a:lnSpc>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160</a:t>
                      </a:r>
                      <a:endParaRPr/>
                    </a:p>
                  </a:txBody>
                  <a:tcPr marT="42675" marB="42675" marR="85400" marL="85400" anchor="ctr">
                    <a:solidFill>
                      <a:srgbClr val="FFFFFF"/>
                    </a:solidFill>
                  </a:tcPr>
                </a:tc>
                <a:tc>
                  <a:txBody>
                    <a:bodyPr>
                      <a:noAutofit/>
                    </a:bodyPr>
                    <a:lstStyle/>
                    <a:p>
                      <a:pPr indent="0" lvl="0" marL="0" marR="0" rtl="0" algn="ctr">
                        <a:lnSpc>
                          <a:spcPct val="100000"/>
                        </a:lnSpc>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Unión al DNA molde; centro catalítico de la enzima</a:t>
                      </a:r>
                      <a:endParaRPr/>
                    </a:p>
                  </a:txBody>
                  <a:tcPr marT="42675" marB="42675" marR="85400" marL="85400" anchor="ctr">
                    <a:solidFill>
                      <a:srgbClr val="FFFFFF"/>
                    </a:solidFill>
                  </a:tcPr>
                </a:tc>
              </a:tr>
              <a:tr h="604825">
                <a:tc>
                  <a:txBody>
                    <a:bodyPr>
                      <a:noAutofit/>
                    </a:bodyPr>
                    <a:lstStyle/>
                    <a:p>
                      <a:pPr indent="0" lvl="0" marL="0" marR="0" rtl="0" algn="ctr">
                        <a:lnSpc>
                          <a:spcPct val="100000"/>
                        </a:lnSpc>
                        <a:spcBef>
                          <a:spcPts val="0"/>
                        </a:spcBef>
                        <a:spcAft>
                          <a:spcPts val="0"/>
                        </a:spcAft>
                        <a:buClr>
                          <a:schemeClr val="dk1"/>
                        </a:buClr>
                        <a:buSzPts val="1700"/>
                        <a:buFont typeface="Comic Sans MS"/>
                        <a:buNone/>
                      </a:pPr>
                      <a:r>
                        <a:rPr b="1" i="0" lang="en-US" sz="1700" u="none" cap="none" strike="noStrike">
                          <a:solidFill>
                            <a:schemeClr val="dk1"/>
                          </a:solidFill>
                          <a:latin typeface="Comic Sans MS"/>
                          <a:ea typeface="Comic Sans MS"/>
                          <a:cs typeface="Comic Sans MS"/>
                          <a:sym typeface="Comic Sans MS"/>
                        </a:rPr>
                        <a:t>β</a:t>
                      </a:r>
                      <a:endParaRPr/>
                    </a:p>
                  </a:txBody>
                  <a:tcPr marT="42675" marB="42675" marR="85400" marL="85400" anchor="ctr">
                    <a:solidFill>
                      <a:srgbClr val="FFFFFF"/>
                    </a:solidFill>
                  </a:tcPr>
                </a:tc>
                <a:tc>
                  <a:txBody>
                    <a:bodyPr>
                      <a:noAutofit/>
                    </a:bodyPr>
                    <a:lstStyle/>
                    <a:p>
                      <a:pPr indent="0" lvl="0" marL="0" marR="0" rtl="0" algn="ctr">
                        <a:lnSpc>
                          <a:spcPct val="100000"/>
                        </a:lnSpc>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rpo B</a:t>
                      </a:r>
                      <a:endParaRPr/>
                    </a:p>
                  </a:txBody>
                  <a:tcPr marT="42675" marB="42675" marR="85400" marL="85400" anchor="ctr">
                    <a:solidFill>
                      <a:srgbClr val="FFFFFF"/>
                    </a:solidFill>
                  </a:tcPr>
                </a:tc>
                <a:tc>
                  <a:txBody>
                    <a:bodyPr>
                      <a:noAutofit/>
                    </a:bodyPr>
                    <a:lstStyle/>
                    <a:p>
                      <a:pPr indent="0" lvl="0" marL="0" marR="0" rtl="0" algn="ctr">
                        <a:lnSpc>
                          <a:spcPct val="100000"/>
                        </a:lnSpc>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155</a:t>
                      </a:r>
                      <a:endParaRPr/>
                    </a:p>
                  </a:txBody>
                  <a:tcPr marT="42675" marB="42675" marR="85400" marL="85400" anchor="ctr">
                    <a:solidFill>
                      <a:srgbClr val="FFFFFF"/>
                    </a:solidFill>
                  </a:tcPr>
                </a:tc>
                <a:tc>
                  <a:txBody>
                    <a:bodyPr>
                      <a:noAutofit/>
                    </a:bodyPr>
                    <a:lstStyle/>
                    <a:p>
                      <a:pPr indent="0" lvl="0" marL="0" marR="0" rtl="0" algn="ctr">
                        <a:lnSpc>
                          <a:spcPct val="100000"/>
                        </a:lnSpc>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Formación del enlace fosfodiéster; centro catalítico de la enzima</a:t>
                      </a:r>
                      <a:endParaRPr/>
                    </a:p>
                  </a:txBody>
                  <a:tcPr marT="42675" marB="42675" marR="85400" marL="85400" anchor="ctr">
                    <a:solidFill>
                      <a:srgbClr val="FFFFFF"/>
                    </a:solidFill>
                  </a:tcPr>
                </a:tc>
              </a:tr>
              <a:tr h="361950">
                <a:tc>
                  <a:txBody>
                    <a:bodyPr>
                      <a:noAutofit/>
                    </a:bodyPr>
                    <a:lstStyle/>
                    <a:p>
                      <a:pPr indent="0" lvl="0" marL="0" marR="0" rtl="0" algn="ctr">
                        <a:lnSpc>
                          <a:spcPct val="100000"/>
                        </a:lnSpc>
                        <a:spcBef>
                          <a:spcPts val="0"/>
                        </a:spcBef>
                        <a:spcAft>
                          <a:spcPts val="0"/>
                        </a:spcAft>
                        <a:buClr>
                          <a:schemeClr val="dk1"/>
                        </a:buClr>
                        <a:buSzPts val="1700"/>
                        <a:buFont typeface="Arial"/>
                        <a:buNone/>
                      </a:pPr>
                      <a:r>
                        <a:rPr b="1" i="0" lang="en-US" sz="1700" u="none" cap="none" strike="noStrike">
                          <a:solidFill>
                            <a:schemeClr val="dk1"/>
                          </a:solidFill>
                          <a:latin typeface="Arial"/>
                          <a:ea typeface="Arial"/>
                          <a:cs typeface="Arial"/>
                          <a:sym typeface="Arial"/>
                        </a:rPr>
                        <a:t>σ</a:t>
                      </a:r>
                      <a:endParaRPr/>
                    </a:p>
                  </a:txBody>
                  <a:tcPr marT="42675" marB="42675" marR="85400" marL="85400" anchor="ctr">
                    <a:solidFill>
                      <a:srgbClr val="FFFFFF"/>
                    </a:solidFill>
                  </a:tcPr>
                </a:tc>
                <a:tc>
                  <a:txBody>
                    <a:bodyPr>
                      <a:noAutofit/>
                    </a:bodyPr>
                    <a:lstStyle/>
                    <a:p>
                      <a:pPr indent="0" lvl="0" marL="0" marR="0" rtl="0" algn="ctr">
                        <a:lnSpc>
                          <a:spcPct val="100000"/>
                        </a:lnSpc>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rpo D</a:t>
                      </a:r>
                      <a:endParaRPr/>
                    </a:p>
                  </a:txBody>
                  <a:tcPr marT="42675" marB="42675" marR="85400" marL="85400" anchor="ctr">
                    <a:solidFill>
                      <a:srgbClr val="FFFFFF"/>
                    </a:solidFill>
                  </a:tcPr>
                </a:tc>
                <a:tc>
                  <a:txBody>
                    <a:bodyPr>
                      <a:noAutofit/>
                    </a:bodyPr>
                    <a:lstStyle/>
                    <a:p>
                      <a:pPr indent="0" lvl="0" marL="0" marR="0" rtl="0" algn="ctr">
                        <a:lnSpc>
                          <a:spcPct val="100000"/>
                        </a:lnSpc>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32-90</a:t>
                      </a:r>
                      <a:endParaRPr/>
                    </a:p>
                  </a:txBody>
                  <a:tcPr marT="42675" marB="42675" marR="85400" marL="85400" anchor="ctr">
                    <a:solidFill>
                      <a:srgbClr val="FFFFFF"/>
                    </a:solidFill>
                  </a:tcPr>
                </a:tc>
                <a:tc>
                  <a:txBody>
                    <a:bodyPr>
                      <a:noAutofit/>
                    </a:bodyPr>
                    <a:lstStyle/>
                    <a:p>
                      <a:pPr indent="0" lvl="0" marL="0" marR="0" rtl="0" algn="ctr">
                        <a:lnSpc>
                          <a:spcPct val="100000"/>
                        </a:lnSpc>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Confiere especificidad al sitio promotor</a:t>
                      </a:r>
                      <a:endParaRPr/>
                    </a:p>
                  </a:txBody>
                  <a:tcPr marT="42675" marB="42675" marR="85400" marL="85400" anchor="ctr">
                    <a:solidFill>
                      <a:srgbClr val="FFFFFF"/>
                    </a:solidFill>
                  </a:tcPr>
                </a:tc>
              </a:tr>
              <a:tr h="603250">
                <a:tc>
                  <a:txBody>
                    <a:bodyPr>
                      <a:noAutofit/>
                    </a:bodyPr>
                    <a:lstStyle/>
                    <a:p>
                      <a:pPr indent="0" lvl="0" marL="0" marR="0" rtl="0" algn="ctr">
                        <a:lnSpc>
                          <a:spcPct val="100000"/>
                        </a:lnSpc>
                        <a:spcBef>
                          <a:spcPts val="0"/>
                        </a:spcBef>
                        <a:spcAft>
                          <a:spcPts val="0"/>
                        </a:spcAft>
                        <a:buClr>
                          <a:schemeClr val="dk1"/>
                        </a:buClr>
                        <a:buSzPts val="1700"/>
                        <a:buFont typeface="Comic Sans MS"/>
                        <a:buNone/>
                      </a:pPr>
                      <a:r>
                        <a:rPr b="1" i="0" lang="en-US" sz="1700" u="none" cap="none" strike="noStrike">
                          <a:solidFill>
                            <a:schemeClr val="dk1"/>
                          </a:solidFill>
                          <a:latin typeface="Comic Sans MS"/>
                          <a:ea typeface="Comic Sans MS"/>
                          <a:cs typeface="Comic Sans MS"/>
                          <a:sym typeface="Comic Sans MS"/>
                        </a:rPr>
                        <a:t>α</a:t>
                      </a:r>
                      <a:endParaRPr/>
                    </a:p>
                  </a:txBody>
                  <a:tcPr marT="42675" marB="42675" marR="85400" marL="85400" anchor="ctr">
                    <a:solidFill>
                      <a:srgbClr val="FFFFFF"/>
                    </a:solidFill>
                  </a:tcPr>
                </a:tc>
                <a:tc>
                  <a:txBody>
                    <a:bodyPr>
                      <a:noAutofit/>
                    </a:bodyPr>
                    <a:lstStyle/>
                    <a:p>
                      <a:pPr indent="0" lvl="0" marL="0" marR="0" rtl="0" algn="ctr">
                        <a:lnSpc>
                          <a:spcPct val="100000"/>
                        </a:lnSpc>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rpo A</a:t>
                      </a:r>
                      <a:endParaRPr/>
                    </a:p>
                  </a:txBody>
                  <a:tcPr marT="42675" marB="42675" marR="85400" marL="85400" anchor="ctr">
                    <a:solidFill>
                      <a:srgbClr val="FFFFFF"/>
                    </a:solidFill>
                  </a:tcPr>
                </a:tc>
                <a:tc>
                  <a:txBody>
                    <a:bodyPr>
                      <a:noAutofit/>
                    </a:bodyPr>
                    <a:lstStyle/>
                    <a:p>
                      <a:pPr indent="0" lvl="0" marL="0" marR="0" rtl="0" algn="ctr">
                        <a:lnSpc>
                          <a:spcPct val="100000"/>
                        </a:lnSpc>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40</a:t>
                      </a:r>
                      <a:endParaRPr/>
                    </a:p>
                  </a:txBody>
                  <a:tcPr marT="42675" marB="42675" marR="85400" marL="85400" anchor="ctr">
                    <a:solidFill>
                      <a:srgbClr val="FFFFFF"/>
                    </a:solidFill>
                  </a:tcPr>
                </a:tc>
                <a:tc>
                  <a:txBody>
                    <a:bodyPr>
                      <a:noAutofit/>
                    </a:bodyPr>
                    <a:lstStyle/>
                    <a:p>
                      <a:pPr indent="0" lvl="0" marL="0" marR="0" rtl="0" algn="ctr">
                        <a:lnSpc>
                          <a:spcPct val="100000"/>
                        </a:lnSpc>
                        <a:spcBef>
                          <a:spcPts val="0"/>
                        </a:spcBef>
                        <a:spcAft>
                          <a:spcPts val="0"/>
                        </a:spcAft>
                        <a:buClr>
                          <a:schemeClr val="dk1"/>
                        </a:buClr>
                        <a:buSzPts val="1700"/>
                        <a:buFont typeface="Arial"/>
                        <a:buNone/>
                      </a:pPr>
                      <a:r>
                        <a:rPr b="0" i="0" lang="en-US" sz="1700" u="none" cap="none" strike="noStrike">
                          <a:solidFill>
                            <a:schemeClr val="dk1"/>
                          </a:solidFill>
                          <a:latin typeface="Arial"/>
                          <a:ea typeface="Arial"/>
                          <a:cs typeface="Arial"/>
                          <a:sym typeface="Arial"/>
                        </a:rPr>
                        <a:t>Ensamblaje de la enzima; reconoce el promotor; enlaza algunos activadores</a:t>
                      </a:r>
                      <a:endParaRPr/>
                    </a:p>
                  </a:txBody>
                  <a:tcPr marT="42675" marB="42675" marR="85400" marL="85400" anchor="ctr">
                    <a:solidFill>
                      <a:srgbClr val="FFFFFF"/>
                    </a:solidFill>
                  </a:tcPr>
                </a:tc>
              </a:tr>
            </a:tbl>
          </a:graphicData>
        </a:graphic>
      </p:graphicFrame>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98" name="Shape 98"/>
        <p:cNvGrpSpPr/>
        <p:nvPr/>
      </p:nvGrpSpPr>
      <p:grpSpPr>
        <a:xfrm>
          <a:off x="0" y="0"/>
          <a:ext cx="0" cy="0"/>
          <a:chOff x="0" y="0"/>
          <a:chExt cx="0" cy="0"/>
        </a:xfrm>
      </p:grpSpPr>
      <p:sp>
        <p:nvSpPr>
          <p:cNvPr id="99" name="Google Shape;99;p27"/>
          <p:cNvSpPr txBox="1"/>
          <p:nvPr/>
        </p:nvSpPr>
        <p:spPr>
          <a:xfrm>
            <a:off x="858837" y="152400"/>
            <a:ext cx="7446962" cy="10779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66"/>
              </a:buClr>
              <a:buSzPts val="3200"/>
              <a:buFont typeface="Comic Sans MS"/>
              <a:buNone/>
            </a:pPr>
            <a:r>
              <a:rPr b="0" i="0" lang="en-US" sz="3200" u="none" cap="none" strike="noStrike">
                <a:solidFill>
                  <a:srgbClr val="660066"/>
                </a:solidFill>
                <a:latin typeface="Comic Sans MS"/>
                <a:ea typeface="Comic Sans MS"/>
                <a:cs typeface="Comic Sans MS"/>
                <a:sym typeface="Comic Sans MS"/>
              </a:rPr>
              <a:t>Expresión génica: </a:t>
            </a:r>
            <a:endParaRPr/>
          </a:p>
          <a:p>
            <a:pPr indent="0" lvl="0" marL="0" marR="0" rtl="0" algn="ctr">
              <a:lnSpc>
                <a:spcPct val="100000"/>
              </a:lnSpc>
              <a:spcBef>
                <a:spcPts val="0"/>
              </a:spcBef>
              <a:spcAft>
                <a:spcPts val="0"/>
              </a:spcAft>
              <a:buClr>
                <a:srgbClr val="660066"/>
              </a:buClr>
              <a:buSzPts val="3200"/>
              <a:buFont typeface="Comic Sans MS"/>
              <a:buNone/>
            </a:pPr>
            <a:r>
              <a:rPr b="0" i="0" lang="en-US" sz="3200" u="none" cap="none" strike="noStrike">
                <a:solidFill>
                  <a:srgbClr val="660066"/>
                </a:solidFill>
                <a:latin typeface="Comic Sans MS"/>
                <a:ea typeface="Comic Sans MS"/>
                <a:cs typeface="Comic Sans MS"/>
                <a:sym typeface="Comic Sans MS"/>
              </a:rPr>
              <a:t>transcripción  </a:t>
            </a:r>
            <a:endParaRPr/>
          </a:p>
        </p:txBody>
      </p:sp>
      <p:pic>
        <p:nvPicPr>
          <p:cNvPr id="100" name="Google Shape;100;p27"/>
          <p:cNvPicPr preferRelativeResize="0"/>
          <p:nvPr/>
        </p:nvPicPr>
        <p:blipFill rotWithShape="1">
          <a:blip r:embed="rId3">
            <a:alphaModFix/>
          </a:blip>
          <a:srcRect b="0" l="0" r="0" t="0"/>
          <a:stretch/>
        </p:blipFill>
        <p:spPr>
          <a:xfrm>
            <a:off x="1547812" y="1628775"/>
            <a:ext cx="6265862" cy="4989512"/>
          </a:xfrm>
          <a:prstGeom prst="rect">
            <a:avLst/>
          </a:prstGeom>
          <a:noFill/>
          <a:ln>
            <a:noFill/>
          </a:ln>
        </p:spPr>
      </p:pic>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5" name="Shape 215"/>
        <p:cNvGrpSpPr/>
        <p:nvPr/>
      </p:nvGrpSpPr>
      <p:grpSpPr>
        <a:xfrm>
          <a:off x="0" y="0"/>
          <a:ext cx="0" cy="0"/>
          <a:chOff x="0" y="0"/>
          <a:chExt cx="0" cy="0"/>
        </a:xfrm>
      </p:grpSpPr>
      <p:sp>
        <p:nvSpPr>
          <p:cNvPr id="216" name="Google Shape;216;p45"/>
          <p:cNvSpPr txBox="1"/>
          <p:nvPr/>
        </p:nvSpPr>
        <p:spPr>
          <a:xfrm>
            <a:off x="685800" y="650875"/>
            <a:ext cx="7772400" cy="762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2400"/>
              <a:buFont typeface="Comic Sans MS"/>
              <a:buNone/>
            </a:pPr>
            <a:r>
              <a:rPr b="0" i="0" lang="en-US" sz="2400" u="none">
                <a:solidFill>
                  <a:srgbClr val="660033"/>
                </a:solidFill>
                <a:latin typeface="Comic Sans MS"/>
                <a:ea typeface="Comic Sans MS"/>
                <a:cs typeface="Comic Sans MS"/>
                <a:sym typeface="Comic Sans MS"/>
              </a:rPr>
              <a:t>PROCARIOTAS </a:t>
            </a:r>
            <a:endParaRPr/>
          </a:p>
        </p:txBody>
      </p:sp>
      <p:sp>
        <p:nvSpPr>
          <p:cNvPr id="217" name="Google Shape;217;p45"/>
          <p:cNvSpPr txBox="1"/>
          <p:nvPr/>
        </p:nvSpPr>
        <p:spPr>
          <a:xfrm>
            <a:off x="858837" y="44450"/>
            <a:ext cx="7446962" cy="5794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66"/>
              </a:buClr>
              <a:buSzPts val="3200"/>
              <a:buFont typeface="Comic Sans MS"/>
              <a:buNone/>
            </a:pPr>
            <a:r>
              <a:rPr b="0" i="0" lang="en-US" sz="3200" u="none">
                <a:solidFill>
                  <a:srgbClr val="660066"/>
                </a:solidFill>
                <a:latin typeface="Comic Sans MS"/>
                <a:ea typeface="Comic Sans MS"/>
                <a:cs typeface="Comic Sans MS"/>
                <a:sym typeface="Comic Sans MS"/>
              </a:rPr>
              <a:t>RNA polimerasa </a:t>
            </a:r>
            <a:endParaRPr/>
          </a:p>
        </p:txBody>
      </p:sp>
      <p:pic>
        <p:nvPicPr>
          <p:cNvPr id="218" name="Google Shape;218;p45"/>
          <p:cNvPicPr preferRelativeResize="0"/>
          <p:nvPr/>
        </p:nvPicPr>
        <p:blipFill rotWithShape="1">
          <a:blip r:embed="rId3">
            <a:alphaModFix/>
          </a:blip>
          <a:srcRect b="0" l="0" r="0" t="0"/>
          <a:stretch/>
        </p:blipFill>
        <p:spPr>
          <a:xfrm>
            <a:off x="0" y="0"/>
            <a:ext cx="2808287" cy="2220912"/>
          </a:xfrm>
          <a:prstGeom prst="rect">
            <a:avLst/>
          </a:prstGeom>
          <a:noFill/>
          <a:ln>
            <a:noFill/>
          </a:ln>
        </p:spPr>
      </p:pic>
      <p:sp>
        <p:nvSpPr>
          <p:cNvPr id="219" name="Google Shape;219;p45"/>
          <p:cNvSpPr txBox="1"/>
          <p:nvPr/>
        </p:nvSpPr>
        <p:spPr>
          <a:xfrm>
            <a:off x="201612" y="2305050"/>
            <a:ext cx="2319337" cy="2746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200"/>
              <a:buFont typeface="Comic Sans MS"/>
              <a:buNone/>
            </a:pPr>
            <a:r>
              <a:rPr b="0" i="0" lang="en-US" sz="1200" u="none">
                <a:solidFill>
                  <a:srgbClr val="660033"/>
                </a:solidFill>
                <a:latin typeface="Comic Sans MS"/>
                <a:ea typeface="Comic Sans MS"/>
                <a:cs typeface="Comic Sans MS"/>
                <a:sym typeface="Comic Sans MS"/>
              </a:rPr>
              <a:t>APOENZIMA = 4 subunidades</a:t>
            </a:r>
            <a:endParaRPr/>
          </a:p>
        </p:txBody>
      </p:sp>
      <p:pic>
        <p:nvPicPr>
          <p:cNvPr descr="bacterial_rna_polymerase" id="220" name="Google Shape;220;p45"/>
          <p:cNvPicPr preferRelativeResize="0"/>
          <p:nvPr/>
        </p:nvPicPr>
        <p:blipFill rotWithShape="1">
          <a:blip r:embed="rId4">
            <a:alphaModFix/>
          </a:blip>
          <a:srcRect b="0" l="0" r="0" t="0"/>
          <a:stretch/>
        </p:blipFill>
        <p:spPr>
          <a:xfrm>
            <a:off x="900112" y="4094162"/>
            <a:ext cx="2592387" cy="1984375"/>
          </a:xfrm>
          <a:prstGeom prst="rect">
            <a:avLst/>
          </a:prstGeom>
          <a:noFill/>
          <a:ln>
            <a:noFill/>
          </a:ln>
        </p:spPr>
      </p:pic>
      <p:pic>
        <p:nvPicPr>
          <p:cNvPr descr="rna_polymerase_features" id="221" name="Google Shape;221;p45"/>
          <p:cNvPicPr preferRelativeResize="0"/>
          <p:nvPr/>
        </p:nvPicPr>
        <p:blipFill rotWithShape="1">
          <a:blip r:embed="rId5">
            <a:alphaModFix/>
          </a:blip>
          <a:srcRect b="0" l="0" r="0" t="0"/>
          <a:stretch/>
        </p:blipFill>
        <p:spPr>
          <a:xfrm>
            <a:off x="5416550" y="3733800"/>
            <a:ext cx="3259137" cy="2719387"/>
          </a:xfrm>
          <a:prstGeom prst="rect">
            <a:avLst/>
          </a:prstGeom>
          <a:noFill/>
          <a:ln>
            <a:noFill/>
          </a:ln>
        </p:spPr>
      </p:pic>
      <p:sp>
        <p:nvSpPr>
          <p:cNvPr id="222" name="Google Shape;222;p45"/>
          <p:cNvSpPr txBox="1"/>
          <p:nvPr/>
        </p:nvSpPr>
        <p:spPr>
          <a:xfrm>
            <a:off x="3132137" y="1484312"/>
            <a:ext cx="4895850" cy="2530475"/>
          </a:xfrm>
          <a:prstGeom prst="rect">
            <a:avLst/>
          </a:prstGeom>
          <a:noFill/>
          <a:ln>
            <a:noFill/>
          </a:ln>
        </p:spPr>
        <p:txBody>
          <a:bodyPr anchorCtr="0" anchor="t" bIns="45700" lIns="91425" spcFirstLastPara="1" rIns="91425" wrap="square" tIns="45700">
            <a:noAutofit/>
          </a:bodyPr>
          <a:lstStyle/>
          <a:p>
            <a:pPr indent="-127000" lvl="0" marL="0" marR="0" rtl="0" algn="l">
              <a:lnSpc>
                <a:spcPct val="90000"/>
              </a:lnSpc>
              <a:spcBef>
                <a:spcPts val="0"/>
              </a:spcBef>
              <a:spcAft>
                <a:spcPts val="0"/>
              </a:spcAft>
              <a:buClr>
                <a:srgbClr val="660033"/>
              </a:buClr>
              <a:buSzPts val="2000"/>
              <a:buFont typeface="Comic Sans MS"/>
              <a:buChar char="•"/>
            </a:pPr>
            <a:r>
              <a:rPr b="0" i="0" lang="en-US" sz="2000" u="none">
                <a:solidFill>
                  <a:srgbClr val="660033"/>
                </a:solidFill>
                <a:latin typeface="Comic Sans MS"/>
                <a:ea typeface="Comic Sans MS"/>
                <a:cs typeface="Comic Sans MS"/>
                <a:sym typeface="Comic Sans MS"/>
              </a:rPr>
              <a:t>2 subunidades α = ensamblan el enzima y promueven interacciones</a:t>
            </a:r>
            <a:endParaRPr/>
          </a:p>
          <a:p>
            <a:pPr indent="-127000" lvl="0" marL="0" marR="0" rtl="0" algn="l">
              <a:lnSpc>
                <a:spcPct val="90000"/>
              </a:lnSpc>
              <a:spcBef>
                <a:spcPts val="400"/>
              </a:spcBef>
              <a:spcAft>
                <a:spcPts val="0"/>
              </a:spcAft>
              <a:buClr>
                <a:srgbClr val="660033"/>
              </a:buClr>
              <a:buSzPts val="2000"/>
              <a:buFont typeface="Comic Sans MS"/>
              <a:buChar char="•"/>
            </a:pPr>
            <a:r>
              <a:rPr b="0" i="0" lang="en-US" sz="2000" u="none">
                <a:solidFill>
                  <a:srgbClr val="660033"/>
                </a:solidFill>
                <a:latin typeface="Comic Sans MS"/>
                <a:ea typeface="Comic Sans MS"/>
                <a:cs typeface="Comic Sans MS"/>
                <a:sym typeface="Comic Sans MS"/>
              </a:rPr>
              <a:t>β = actividad catalítica</a:t>
            </a:r>
            <a:endParaRPr/>
          </a:p>
          <a:p>
            <a:pPr indent="-127000" lvl="0" marL="0" marR="0" rtl="0" algn="l">
              <a:lnSpc>
                <a:spcPct val="90000"/>
              </a:lnSpc>
              <a:spcBef>
                <a:spcPts val="400"/>
              </a:spcBef>
              <a:spcAft>
                <a:spcPts val="0"/>
              </a:spcAft>
              <a:buClr>
                <a:srgbClr val="660033"/>
              </a:buClr>
              <a:buSzPts val="2000"/>
              <a:buFont typeface="Comic Sans MS"/>
              <a:buChar char="•"/>
            </a:pPr>
            <a:r>
              <a:rPr b="0" i="0" lang="en-US" sz="2000" u="none">
                <a:solidFill>
                  <a:srgbClr val="660033"/>
                </a:solidFill>
                <a:latin typeface="Comic Sans MS"/>
                <a:ea typeface="Comic Sans MS"/>
                <a:cs typeface="Comic Sans MS"/>
                <a:sym typeface="Comic Sans MS"/>
              </a:rPr>
              <a:t>β’ = se une al DNA</a:t>
            </a:r>
            <a:endParaRPr/>
          </a:p>
          <a:p>
            <a:pPr indent="-127000" lvl="0" marL="0" marR="0" rtl="0" algn="l">
              <a:lnSpc>
                <a:spcPct val="90000"/>
              </a:lnSpc>
              <a:spcBef>
                <a:spcPts val="400"/>
              </a:spcBef>
              <a:spcAft>
                <a:spcPts val="0"/>
              </a:spcAft>
              <a:buClr>
                <a:srgbClr val="660033"/>
              </a:buClr>
              <a:buSzPts val="2000"/>
              <a:buFont typeface="Comic Sans MS"/>
              <a:buChar char="•"/>
            </a:pPr>
            <a:r>
              <a:rPr b="0" i="0" lang="en-US" sz="2000" u="none">
                <a:solidFill>
                  <a:srgbClr val="660033"/>
                </a:solidFill>
                <a:latin typeface="Comic Sans MS"/>
                <a:ea typeface="Comic Sans MS"/>
                <a:cs typeface="Comic Sans MS"/>
                <a:sym typeface="Comic Sans MS"/>
              </a:rPr>
              <a:t>ω = ensamblaje y regulación expresión</a:t>
            </a:r>
            <a:endParaRPr/>
          </a:p>
          <a:p>
            <a:pPr indent="-127000" lvl="0" marL="0" marR="0" rtl="0" algn="l">
              <a:lnSpc>
                <a:spcPct val="90000"/>
              </a:lnSpc>
              <a:spcBef>
                <a:spcPts val="400"/>
              </a:spcBef>
              <a:spcAft>
                <a:spcPts val="0"/>
              </a:spcAft>
              <a:buClr>
                <a:srgbClr val="660033"/>
              </a:buClr>
              <a:buSzPts val="2000"/>
              <a:buFont typeface="Comic Sans MS"/>
              <a:buChar char="•"/>
            </a:pPr>
            <a:r>
              <a:rPr b="0" i="0" lang="en-US" sz="2000" u="none">
                <a:solidFill>
                  <a:srgbClr val="660033"/>
                </a:solidFill>
                <a:latin typeface="Comic Sans MS"/>
                <a:ea typeface="Comic Sans MS"/>
                <a:cs typeface="Comic Sans MS"/>
                <a:sym typeface="Comic Sans MS"/>
              </a:rPr>
              <a:t>σ = Se une a las regiones promotoras y posicional a la holoenzima en el sitio de inicio</a:t>
            </a:r>
            <a:endParaRP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6" name="Shape 226"/>
        <p:cNvGrpSpPr/>
        <p:nvPr/>
      </p:nvGrpSpPr>
      <p:grpSpPr>
        <a:xfrm>
          <a:off x="0" y="0"/>
          <a:ext cx="0" cy="0"/>
          <a:chOff x="0" y="0"/>
          <a:chExt cx="0" cy="0"/>
        </a:xfrm>
      </p:grpSpPr>
      <p:sp>
        <p:nvSpPr>
          <p:cNvPr id="227" name="Google Shape;227;p46"/>
          <p:cNvSpPr txBox="1"/>
          <p:nvPr/>
        </p:nvSpPr>
        <p:spPr>
          <a:xfrm>
            <a:off x="685800" y="650875"/>
            <a:ext cx="7772400" cy="762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2400"/>
              <a:buFont typeface="Comic Sans MS"/>
              <a:buNone/>
            </a:pPr>
            <a:r>
              <a:rPr b="0" i="0" lang="en-US" sz="2400" u="none">
                <a:solidFill>
                  <a:srgbClr val="660033"/>
                </a:solidFill>
                <a:latin typeface="Comic Sans MS"/>
                <a:ea typeface="Comic Sans MS"/>
                <a:cs typeface="Comic Sans MS"/>
                <a:sym typeface="Comic Sans MS"/>
              </a:rPr>
              <a:t>Ciclo de la RNA pol bacteriana </a:t>
            </a:r>
            <a:endParaRPr/>
          </a:p>
        </p:txBody>
      </p:sp>
      <p:sp>
        <p:nvSpPr>
          <p:cNvPr id="228" name="Google Shape;228;p46"/>
          <p:cNvSpPr txBox="1"/>
          <p:nvPr/>
        </p:nvSpPr>
        <p:spPr>
          <a:xfrm>
            <a:off x="858837" y="44450"/>
            <a:ext cx="7446962" cy="5794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66"/>
              </a:buClr>
              <a:buSzPts val="3200"/>
              <a:buFont typeface="Comic Sans MS"/>
              <a:buNone/>
            </a:pPr>
            <a:r>
              <a:rPr b="0" i="0" lang="en-US" sz="3200" u="none">
                <a:solidFill>
                  <a:srgbClr val="660066"/>
                </a:solidFill>
                <a:latin typeface="Comic Sans MS"/>
                <a:ea typeface="Comic Sans MS"/>
                <a:cs typeface="Comic Sans MS"/>
                <a:sym typeface="Comic Sans MS"/>
              </a:rPr>
              <a:t>RNA polimerasa </a:t>
            </a:r>
            <a:endParaRPr/>
          </a:p>
        </p:txBody>
      </p:sp>
      <p:pic>
        <p:nvPicPr>
          <p:cNvPr descr="bacterial_rna_polymerase_cycle" id="229" name="Google Shape;229;p46"/>
          <p:cNvPicPr preferRelativeResize="0"/>
          <p:nvPr/>
        </p:nvPicPr>
        <p:blipFill rotWithShape="1">
          <a:blip r:embed="rId3">
            <a:alphaModFix/>
          </a:blip>
          <a:srcRect b="0" l="0" r="0" t="0"/>
          <a:stretch/>
        </p:blipFill>
        <p:spPr>
          <a:xfrm>
            <a:off x="1258887" y="1412875"/>
            <a:ext cx="6121400" cy="4716462"/>
          </a:xfrm>
          <a:prstGeom prst="rect">
            <a:avLst/>
          </a:prstGeom>
          <a:noFill/>
          <a:ln>
            <a:noFill/>
          </a:ln>
        </p:spPr>
      </p:pic>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47"/>
          <p:cNvSpPr txBox="1"/>
          <p:nvPr/>
        </p:nvSpPr>
        <p:spPr>
          <a:xfrm>
            <a:off x="611187" y="828675"/>
            <a:ext cx="8191500" cy="1016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2000"/>
              <a:buFont typeface="Comic Sans MS"/>
              <a:buNone/>
            </a:pPr>
            <a:r>
              <a:rPr b="0" i="0" lang="en-US" sz="2000" u="none">
                <a:solidFill>
                  <a:srgbClr val="660033"/>
                </a:solidFill>
                <a:latin typeface="Comic Sans MS"/>
                <a:ea typeface="Comic Sans MS"/>
                <a:cs typeface="Comic Sans MS"/>
                <a:sym typeface="Comic Sans MS"/>
              </a:rPr>
              <a:t>Durante la transcripción la enzima se presenta en dos formas en dependencia del número de subunidades. </a:t>
            </a:r>
            <a:endParaRPr/>
          </a:p>
          <a:p>
            <a:pPr indent="0" lvl="0" marL="0" marR="0" rtl="0" algn="ctr">
              <a:lnSpc>
                <a:spcPct val="100000"/>
              </a:lnSpc>
              <a:spcBef>
                <a:spcPts val="0"/>
              </a:spcBef>
              <a:spcAft>
                <a:spcPts val="0"/>
              </a:spcAft>
              <a:buNone/>
            </a:pPr>
            <a:r>
              <a:t/>
            </a:r>
            <a:endParaRPr b="0" i="0" sz="2000" u="none">
              <a:solidFill>
                <a:srgbClr val="660033"/>
              </a:solidFill>
              <a:latin typeface="Comic Sans MS"/>
              <a:ea typeface="Comic Sans MS"/>
              <a:cs typeface="Comic Sans MS"/>
              <a:sym typeface="Comic Sans MS"/>
            </a:endParaRPr>
          </a:p>
        </p:txBody>
      </p:sp>
      <p:sp>
        <p:nvSpPr>
          <p:cNvPr id="235" name="Google Shape;235;p47"/>
          <p:cNvSpPr txBox="1"/>
          <p:nvPr/>
        </p:nvSpPr>
        <p:spPr>
          <a:xfrm>
            <a:off x="250825" y="1797050"/>
            <a:ext cx="2286000" cy="17541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1800"/>
              <a:buFont typeface="Comic Sans MS"/>
              <a:buNone/>
            </a:pPr>
            <a:r>
              <a:rPr b="0" i="0" lang="en-US" sz="1800" u="none">
                <a:solidFill>
                  <a:srgbClr val="00B050"/>
                </a:solidFill>
                <a:latin typeface="Comic Sans MS"/>
                <a:ea typeface="Comic Sans MS"/>
                <a:cs typeface="Comic Sans MS"/>
                <a:sym typeface="Comic Sans MS"/>
              </a:rPr>
              <a:t>El término </a:t>
            </a:r>
            <a:r>
              <a:rPr b="1" i="0" lang="en-US" sz="1800" u="none">
                <a:solidFill>
                  <a:srgbClr val="00B050"/>
                </a:solidFill>
                <a:latin typeface="Comic Sans MS"/>
                <a:ea typeface="Comic Sans MS"/>
                <a:cs typeface="Comic Sans MS"/>
                <a:sym typeface="Comic Sans MS"/>
              </a:rPr>
              <a:t>enzima mínima</a:t>
            </a:r>
            <a:r>
              <a:rPr b="0" i="0" lang="en-US" sz="1800" u="none">
                <a:solidFill>
                  <a:srgbClr val="00B050"/>
                </a:solidFill>
                <a:latin typeface="Comic Sans MS"/>
                <a:ea typeface="Comic Sans MS"/>
                <a:cs typeface="Comic Sans MS"/>
                <a:sym typeface="Comic Sans MS"/>
              </a:rPr>
              <a:t> o </a:t>
            </a:r>
            <a:r>
              <a:rPr b="1" i="1" lang="en-US" sz="1800" u="none">
                <a:solidFill>
                  <a:srgbClr val="00B050"/>
                </a:solidFill>
                <a:latin typeface="Comic Sans MS"/>
                <a:ea typeface="Comic Sans MS"/>
                <a:cs typeface="Comic Sans MS"/>
                <a:sym typeface="Comic Sans MS"/>
              </a:rPr>
              <a:t>core enzyme</a:t>
            </a:r>
            <a:r>
              <a:rPr b="0" i="0" lang="en-US" sz="1800" u="none">
                <a:solidFill>
                  <a:srgbClr val="00B050"/>
                </a:solidFill>
                <a:latin typeface="Comic Sans MS"/>
                <a:ea typeface="Comic Sans MS"/>
                <a:cs typeface="Comic Sans MS"/>
                <a:sym typeface="Comic Sans MS"/>
              </a:rPr>
              <a:t> se utiliza para describir la unidad sin σ, ó sea, α</a:t>
            </a:r>
            <a:r>
              <a:rPr b="0" baseline="-25000" i="0" lang="en-US" sz="1800" u="none">
                <a:solidFill>
                  <a:srgbClr val="00B050"/>
                </a:solidFill>
                <a:latin typeface="Comic Sans MS"/>
                <a:ea typeface="Comic Sans MS"/>
                <a:cs typeface="Comic Sans MS"/>
                <a:sym typeface="Comic Sans MS"/>
              </a:rPr>
              <a:t>2</a:t>
            </a:r>
            <a:r>
              <a:rPr b="0" i="0" lang="en-US" sz="1800" u="none">
                <a:solidFill>
                  <a:srgbClr val="00B050"/>
                </a:solidFill>
                <a:latin typeface="Comic Sans MS"/>
                <a:ea typeface="Comic Sans MS"/>
                <a:cs typeface="Comic Sans MS"/>
                <a:sym typeface="Comic Sans MS"/>
              </a:rPr>
              <a:t>ββ'.</a:t>
            </a:r>
            <a:endParaRPr/>
          </a:p>
        </p:txBody>
      </p:sp>
      <p:sp>
        <p:nvSpPr>
          <p:cNvPr id="236" name="Google Shape;236;p47"/>
          <p:cNvSpPr txBox="1"/>
          <p:nvPr/>
        </p:nvSpPr>
        <p:spPr>
          <a:xfrm>
            <a:off x="6731000" y="1773237"/>
            <a:ext cx="2378075" cy="17541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EB7F3D"/>
              </a:buClr>
              <a:buSzPts val="1800"/>
              <a:buFont typeface="Comic Sans MS"/>
              <a:buNone/>
            </a:pPr>
            <a:r>
              <a:rPr b="0" i="0" lang="en-US" sz="1800" u="none">
                <a:solidFill>
                  <a:srgbClr val="EB7F3D"/>
                </a:solidFill>
                <a:latin typeface="Comic Sans MS"/>
                <a:ea typeface="Comic Sans MS"/>
                <a:cs typeface="Comic Sans MS"/>
                <a:sym typeface="Comic Sans MS"/>
              </a:rPr>
              <a:t>Cuando se emplea el término RNA polimerasa se refiere a la </a:t>
            </a:r>
            <a:r>
              <a:rPr b="1" i="0" lang="en-US" sz="1800" u="none">
                <a:solidFill>
                  <a:srgbClr val="EB7F3D"/>
                </a:solidFill>
                <a:latin typeface="Comic Sans MS"/>
                <a:ea typeface="Comic Sans MS"/>
                <a:cs typeface="Comic Sans MS"/>
                <a:sym typeface="Comic Sans MS"/>
              </a:rPr>
              <a:t>holoenzima</a:t>
            </a:r>
            <a:r>
              <a:rPr b="0" i="0" lang="en-US" sz="1800" u="none">
                <a:solidFill>
                  <a:srgbClr val="EB7F3D"/>
                </a:solidFill>
                <a:latin typeface="Comic Sans MS"/>
                <a:ea typeface="Comic Sans MS"/>
                <a:cs typeface="Comic Sans MS"/>
                <a:sym typeface="Comic Sans MS"/>
              </a:rPr>
              <a:t> o enzima completa, </a:t>
            </a:r>
            <a:r>
              <a:rPr b="1" i="0" lang="en-US" sz="1800" u="none">
                <a:solidFill>
                  <a:srgbClr val="EB7F3D"/>
                </a:solidFill>
                <a:latin typeface="Comic Sans MS"/>
                <a:ea typeface="Comic Sans MS"/>
                <a:cs typeface="Comic Sans MS"/>
                <a:sym typeface="Comic Sans MS"/>
              </a:rPr>
              <a:t>α</a:t>
            </a:r>
            <a:r>
              <a:rPr b="1" baseline="-25000" i="0" lang="en-US" sz="1800" u="none">
                <a:solidFill>
                  <a:srgbClr val="EB7F3D"/>
                </a:solidFill>
                <a:latin typeface="Comic Sans MS"/>
                <a:ea typeface="Comic Sans MS"/>
                <a:cs typeface="Comic Sans MS"/>
                <a:sym typeface="Comic Sans MS"/>
              </a:rPr>
              <a:t>2</a:t>
            </a:r>
            <a:r>
              <a:rPr b="1" i="0" lang="en-US" sz="1800" u="none">
                <a:solidFill>
                  <a:srgbClr val="EB7F3D"/>
                </a:solidFill>
                <a:latin typeface="Comic Sans MS"/>
                <a:ea typeface="Comic Sans MS"/>
                <a:cs typeface="Comic Sans MS"/>
                <a:sym typeface="Comic Sans MS"/>
              </a:rPr>
              <a:t>ββ'σ.</a:t>
            </a:r>
            <a:endParaRPr/>
          </a:p>
        </p:txBody>
      </p:sp>
      <p:sp>
        <p:nvSpPr>
          <p:cNvPr id="237" name="Google Shape;237;p47"/>
          <p:cNvSpPr txBox="1"/>
          <p:nvPr/>
        </p:nvSpPr>
        <p:spPr>
          <a:xfrm>
            <a:off x="2682875" y="2997200"/>
            <a:ext cx="4048125" cy="1323975"/>
          </a:xfrm>
          <a:prstGeom prst="rect">
            <a:avLst/>
          </a:prstGeom>
          <a:solidFill>
            <a:srgbClr val="F8F8F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2000"/>
              <a:buFont typeface="Comic Sans MS"/>
              <a:buNone/>
            </a:pPr>
            <a:r>
              <a:rPr b="0" i="0" lang="en-US" sz="2000" u="none">
                <a:solidFill>
                  <a:srgbClr val="0070C0"/>
                </a:solidFill>
                <a:latin typeface="Comic Sans MS"/>
                <a:ea typeface="Comic Sans MS"/>
                <a:cs typeface="Comic Sans MS"/>
                <a:sym typeface="Comic Sans MS"/>
              </a:rPr>
              <a:t> </a:t>
            </a:r>
            <a:r>
              <a:rPr b="1" i="0" lang="en-US" sz="2000" u="none">
                <a:solidFill>
                  <a:srgbClr val="0070C0"/>
                </a:solidFill>
                <a:latin typeface="Comic Sans MS"/>
                <a:ea typeface="Comic Sans MS"/>
                <a:cs typeface="Comic Sans MS"/>
                <a:sym typeface="Comic Sans MS"/>
              </a:rPr>
              <a:t>sigma</a:t>
            </a:r>
            <a:r>
              <a:rPr b="0" i="0" lang="en-US" sz="2000" u="none">
                <a:solidFill>
                  <a:srgbClr val="0070C0"/>
                </a:solidFill>
                <a:latin typeface="Comic Sans MS"/>
                <a:ea typeface="Comic Sans MS"/>
                <a:cs typeface="Comic Sans MS"/>
                <a:sym typeface="Comic Sans MS"/>
              </a:rPr>
              <a:t> (σ) se libera cuando la cadena de RNA alcanza entre 8 a 9 bases y entonces la enzima mínima lleva a cabo la elongación. </a:t>
            </a:r>
            <a:endParaRPr/>
          </a:p>
        </p:txBody>
      </p:sp>
      <p:sp>
        <p:nvSpPr>
          <p:cNvPr id="238" name="Google Shape;238;p47"/>
          <p:cNvSpPr txBox="1"/>
          <p:nvPr/>
        </p:nvSpPr>
        <p:spPr>
          <a:xfrm>
            <a:off x="98425" y="4133850"/>
            <a:ext cx="2592387" cy="1816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1600"/>
              <a:buFont typeface="Comic Sans MS"/>
              <a:buNone/>
            </a:pPr>
            <a:r>
              <a:rPr b="0" i="0" lang="en-US" sz="1600" u="none">
                <a:solidFill>
                  <a:srgbClr val="00B050"/>
                </a:solidFill>
                <a:latin typeface="Comic Sans MS"/>
                <a:ea typeface="Comic Sans MS"/>
                <a:cs typeface="Comic Sans MS"/>
                <a:sym typeface="Comic Sans MS"/>
              </a:rPr>
              <a:t>puede sintetizar RNA utilizando el DNA como molde pero no puede iniciar la transcripción en los sitios adecuados tiene afinidad x cualquier secuencia de DNA. </a:t>
            </a:r>
            <a:endParaRPr/>
          </a:p>
        </p:txBody>
      </p:sp>
      <p:sp>
        <p:nvSpPr>
          <p:cNvPr id="239" name="Google Shape;239;p47"/>
          <p:cNvSpPr txBox="1"/>
          <p:nvPr/>
        </p:nvSpPr>
        <p:spPr>
          <a:xfrm>
            <a:off x="6799262" y="4149725"/>
            <a:ext cx="2286000" cy="17541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EB7F3D"/>
              </a:buClr>
              <a:buSzPts val="1800"/>
              <a:buFont typeface="Comic Sans MS"/>
              <a:buNone/>
            </a:pPr>
            <a:r>
              <a:rPr b="0" i="0" lang="en-US" sz="1800" u="none">
                <a:solidFill>
                  <a:srgbClr val="EB7F3D"/>
                </a:solidFill>
                <a:latin typeface="Comic Sans MS"/>
                <a:ea typeface="Comic Sans MS"/>
                <a:cs typeface="Comic Sans MS"/>
                <a:sym typeface="Comic Sans MS"/>
              </a:rPr>
              <a:t>Sólo ella puede iniciar la transcripción. Tiene una fuerte afinidad por los sitios promotores </a:t>
            </a:r>
            <a:endParaRPr/>
          </a:p>
        </p:txBody>
      </p:sp>
      <p:cxnSp>
        <p:nvCxnSpPr>
          <p:cNvPr id="240" name="Google Shape;240;p47"/>
          <p:cNvCxnSpPr/>
          <p:nvPr/>
        </p:nvCxnSpPr>
        <p:spPr>
          <a:xfrm>
            <a:off x="5148262" y="1557337"/>
            <a:ext cx="1223962" cy="792162"/>
          </a:xfrm>
          <a:prstGeom prst="straightConnector1">
            <a:avLst/>
          </a:prstGeom>
          <a:solidFill>
            <a:schemeClr val="accent1"/>
          </a:solidFill>
          <a:ln cap="flat" cmpd="sng" w="28575">
            <a:solidFill>
              <a:srgbClr val="262699"/>
            </a:solidFill>
            <a:prstDash val="solid"/>
            <a:miter lim="800000"/>
            <a:headEnd len="med" w="med" type="none"/>
            <a:tailEnd len="med" w="med" type="stealth"/>
          </a:ln>
        </p:spPr>
      </p:cxnSp>
      <p:cxnSp>
        <p:nvCxnSpPr>
          <p:cNvPr id="241" name="Google Shape;241;p47"/>
          <p:cNvCxnSpPr/>
          <p:nvPr/>
        </p:nvCxnSpPr>
        <p:spPr>
          <a:xfrm flipH="1">
            <a:off x="2690812" y="1557337"/>
            <a:ext cx="1089025" cy="719137"/>
          </a:xfrm>
          <a:prstGeom prst="straightConnector1">
            <a:avLst/>
          </a:prstGeom>
          <a:solidFill>
            <a:schemeClr val="accent1"/>
          </a:solidFill>
          <a:ln cap="flat" cmpd="sng" w="28575">
            <a:solidFill>
              <a:srgbClr val="262699"/>
            </a:solidFill>
            <a:prstDash val="solid"/>
            <a:miter lim="800000"/>
            <a:headEnd len="med" w="med" type="none"/>
            <a:tailEnd len="med" w="med" type="stealth"/>
          </a:ln>
        </p:spPr>
      </p:cxn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48"/>
          <p:cNvSpPr txBox="1"/>
          <p:nvPr>
            <p:ph idx="1" type="body"/>
          </p:nvPr>
        </p:nvSpPr>
        <p:spPr>
          <a:xfrm>
            <a:off x="250825" y="303212"/>
            <a:ext cx="8434387" cy="2117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9973"/>
              </a:buClr>
              <a:buSzPts val="2000"/>
              <a:buFont typeface="Comic Sans MS"/>
              <a:buChar char="•"/>
            </a:pPr>
            <a:r>
              <a:rPr b="0" i="0" lang="en-US" sz="2000" u="none">
                <a:solidFill>
                  <a:srgbClr val="009973"/>
                </a:solidFill>
                <a:latin typeface="Comic Sans MS"/>
                <a:ea typeface="Comic Sans MS"/>
                <a:cs typeface="Comic Sans MS"/>
                <a:sym typeface="Comic Sans MS"/>
              </a:rPr>
              <a:t>La transcripción tiene lugar mediante el apareamiento de bases complementarias, catalizada y chequeada por la  RNA polimerasa. </a:t>
            </a:r>
            <a:endParaRPr/>
          </a:p>
          <a:p>
            <a:pPr indent="-342900" lvl="0" marL="342900" marR="0" rtl="0" algn="l">
              <a:lnSpc>
                <a:spcPct val="100000"/>
              </a:lnSpc>
              <a:spcBef>
                <a:spcPts val="400"/>
              </a:spcBef>
              <a:spcAft>
                <a:spcPts val="0"/>
              </a:spcAft>
              <a:buClr>
                <a:srgbClr val="009973"/>
              </a:buClr>
              <a:buSzPts val="2000"/>
              <a:buFont typeface="Comic Sans MS"/>
              <a:buChar char="•"/>
            </a:pPr>
            <a:r>
              <a:rPr b="0" i="0" lang="en-US" sz="2000" u="none">
                <a:solidFill>
                  <a:srgbClr val="009973"/>
                </a:solidFill>
                <a:latin typeface="Comic Sans MS"/>
                <a:ea typeface="Comic Sans MS"/>
                <a:cs typeface="Comic Sans MS"/>
                <a:sym typeface="Comic Sans MS"/>
              </a:rPr>
              <a:t>La síntesis de RNA tiene lugar dentro de una "</a:t>
            </a:r>
            <a:r>
              <a:rPr b="1" i="0" lang="en-US" sz="2000" u="none">
                <a:solidFill>
                  <a:srgbClr val="009973"/>
                </a:solidFill>
                <a:latin typeface="Comic Sans MS"/>
                <a:ea typeface="Comic Sans MS"/>
                <a:cs typeface="Comic Sans MS"/>
                <a:sym typeface="Comic Sans MS"/>
              </a:rPr>
              <a:t>burbuja de transcripción</a:t>
            </a:r>
            <a:r>
              <a:rPr b="0" i="0" lang="en-US" sz="2000" u="none">
                <a:solidFill>
                  <a:srgbClr val="009973"/>
                </a:solidFill>
                <a:latin typeface="Comic Sans MS"/>
                <a:ea typeface="Comic Sans MS"/>
                <a:cs typeface="Comic Sans MS"/>
                <a:sym typeface="Comic Sans MS"/>
              </a:rPr>
              <a:t>", en la cual las dos cadenas del DNA se separan temporalmente, y una cadena se utiliza como molde para la síntesis de la cadena de RNA.</a:t>
            </a:r>
            <a:endParaRPr/>
          </a:p>
          <a:p>
            <a:pPr indent="-342900" lvl="0" marL="342900" marR="0" rtl="0" algn="l">
              <a:lnSpc>
                <a:spcPct val="100000"/>
              </a:lnSpc>
              <a:spcBef>
                <a:spcPts val="400"/>
              </a:spcBef>
              <a:spcAft>
                <a:spcPts val="0"/>
              </a:spcAft>
              <a:buClr>
                <a:srgbClr val="009973"/>
              </a:buClr>
              <a:buSzPts val="2000"/>
              <a:buFont typeface="Comic Sans MS"/>
              <a:buNone/>
            </a:pPr>
            <a:br>
              <a:rPr b="0" i="0" lang="en-US" sz="2000" u="none">
                <a:solidFill>
                  <a:srgbClr val="009973"/>
                </a:solidFill>
                <a:latin typeface="Comic Sans MS"/>
                <a:ea typeface="Comic Sans MS"/>
                <a:cs typeface="Comic Sans MS"/>
                <a:sym typeface="Comic Sans MS"/>
              </a:rPr>
            </a:br>
            <a:endParaRPr/>
          </a:p>
        </p:txBody>
      </p:sp>
      <p:pic>
        <p:nvPicPr>
          <p:cNvPr id="247" name="Google Shape;247;p48"/>
          <p:cNvPicPr preferRelativeResize="0"/>
          <p:nvPr/>
        </p:nvPicPr>
        <p:blipFill rotWithShape="1">
          <a:blip r:embed="rId3">
            <a:alphaModFix/>
          </a:blip>
          <a:srcRect b="0" l="0" r="0" t="0"/>
          <a:stretch/>
        </p:blipFill>
        <p:spPr>
          <a:xfrm>
            <a:off x="179387" y="2598737"/>
            <a:ext cx="4592637" cy="3998912"/>
          </a:xfrm>
          <a:prstGeom prst="rect">
            <a:avLst/>
          </a:prstGeom>
          <a:noFill/>
          <a:ln>
            <a:noFill/>
          </a:ln>
        </p:spPr>
      </p:pic>
      <p:sp>
        <p:nvSpPr>
          <p:cNvPr id="248" name="Google Shape;248;p48"/>
          <p:cNvSpPr txBox="1"/>
          <p:nvPr/>
        </p:nvSpPr>
        <p:spPr>
          <a:xfrm>
            <a:off x="4751387" y="3074987"/>
            <a:ext cx="4392612" cy="25860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62699"/>
              </a:buClr>
              <a:buSzPts val="1800"/>
              <a:buFont typeface="Comic Sans MS"/>
              <a:buNone/>
            </a:pPr>
            <a:r>
              <a:rPr b="0" i="0" lang="en-US" sz="1800" u="none">
                <a:solidFill>
                  <a:srgbClr val="262699"/>
                </a:solidFill>
                <a:latin typeface="Comic Sans MS"/>
                <a:ea typeface="Comic Sans MS"/>
                <a:cs typeface="Comic Sans MS"/>
                <a:sym typeface="Comic Sans MS"/>
              </a:rPr>
              <a:t> Por conveniencia, la burbuja de transcripción tiene varios sitios activos:</a:t>
            </a:r>
            <a:endParaRPr/>
          </a:p>
          <a:p>
            <a:pPr indent="0" lvl="0" marL="0" marR="0" rtl="0" algn="l">
              <a:lnSpc>
                <a:spcPct val="100000"/>
              </a:lnSpc>
              <a:spcBef>
                <a:spcPts val="0"/>
              </a:spcBef>
              <a:spcAft>
                <a:spcPts val="0"/>
              </a:spcAft>
              <a:buClr>
                <a:srgbClr val="262699"/>
              </a:buClr>
              <a:buSzPts val="1800"/>
              <a:buFont typeface="Comic Sans MS"/>
              <a:buNone/>
            </a:pPr>
            <a:r>
              <a:rPr b="0" i="0" lang="en-US" sz="1800" u="none">
                <a:solidFill>
                  <a:srgbClr val="262699"/>
                </a:solidFill>
                <a:latin typeface="Comic Sans MS"/>
                <a:ea typeface="Comic Sans MS"/>
                <a:cs typeface="Comic Sans MS"/>
                <a:sym typeface="Comic Sans MS"/>
              </a:rPr>
              <a:t>1. Punto de desenrollamiento</a:t>
            </a:r>
            <a:br>
              <a:rPr b="0" i="0" lang="en-US" sz="1800" u="none">
                <a:solidFill>
                  <a:srgbClr val="262699"/>
                </a:solidFill>
                <a:latin typeface="Comic Sans MS"/>
                <a:ea typeface="Comic Sans MS"/>
                <a:cs typeface="Comic Sans MS"/>
                <a:sym typeface="Comic Sans MS"/>
              </a:rPr>
            </a:br>
            <a:r>
              <a:rPr b="0" i="0" lang="en-US" sz="1800" u="none">
                <a:solidFill>
                  <a:srgbClr val="262699"/>
                </a:solidFill>
                <a:latin typeface="Comic Sans MS"/>
                <a:ea typeface="Comic Sans MS"/>
                <a:cs typeface="Comic Sans MS"/>
                <a:sym typeface="Comic Sans MS"/>
              </a:rPr>
              <a:t>2. Sitio para la cadena codif del DNA</a:t>
            </a:r>
            <a:br>
              <a:rPr b="0" i="0" lang="en-US" sz="1800" u="none">
                <a:solidFill>
                  <a:srgbClr val="262699"/>
                </a:solidFill>
                <a:latin typeface="Comic Sans MS"/>
                <a:ea typeface="Comic Sans MS"/>
                <a:cs typeface="Comic Sans MS"/>
                <a:sym typeface="Comic Sans MS"/>
              </a:rPr>
            </a:br>
            <a:r>
              <a:rPr b="0" i="0" lang="en-US" sz="1800" u="none">
                <a:solidFill>
                  <a:srgbClr val="262699"/>
                </a:solidFill>
                <a:latin typeface="Comic Sans MS"/>
                <a:ea typeface="Comic Sans MS"/>
                <a:cs typeface="Comic Sans MS"/>
                <a:sym typeface="Comic Sans MS"/>
              </a:rPr>
              <a:t>3. Sitio para la cadena molde del DNA</a:t>
            </a:r>
            <a:br>
              <a:rPr b="0" i="0" lang="en-US" sz="1800" u="none">
                <a:solidFill>
                  <a:srgbClr val="262699"/>
                </a:solidFill>
                <a:latin typeface="Comic Sans MS"/>
                <a:ea typeface="Comic Sans MS"/>
                <a:cs typeface="Comic Sans MS"/>
                <a:sym typeface="Comic Sans MS"/>
              </a:rPr>
            </a:br>
            <a:r>
              <a:rPr b="0" i="0" lang="en-US" sz="1800" u="none">
                <a:solidFill>
                  <a:srgbClr val="262699"/>
                </a:solidFill>
                <a:latin typeface="Comic Sans MS"/>
                <a:ea typeface="Comic Sans MS"/>
                <a:cs typeface="Comic Sans MS"/>
                <a:sym typeface="Comic Sans MS"/>
              </a:rPr>
              <a:t>4. Sitio de unión del RNA </a:t>
            </a:r>
            <a:br>
              <a:rPr b="0" i="0" lang="en-US" sz="1800" u="none">
                <a:solidFill>
                  <a:srgbClr val="262699"/>
                </a:solidFill>
                <a:latin typeface="Comic Sans MS"/>
                <a:ea typeface="Comic Sans MS"/>
                <a:cs typeface="Comic Sans MS"/>
                <a:sym typeface="Comic Sans MS"/>
              </a:rPr>
            </a:br>
            <a:r>
              <a:rPr b="0" i="0" lang="en-US" sz="1800" u="none">
                <a:solidFill>
                  <a:srgbClr val="262699"/>
                </a:solidFill>
                <a:latin typeface="Comic Sans MS"/>
                <a:ea typeface="Comic Sans MS"/>
                <a:cs typeface="Comic Sans MS"/>
                <a:sym typeface="Comic Sans MS"/>
              </a:rPr>
              <a:t>5. Sitio catalítico</a:t>
            </a:r>
            <a:br>
              <a:rPr b="0" i="0" lang="en-US" sz="1800" u="none">
                <a:solidFill>
                  <a:srgbClr val="262699"/>
                </a:solidFill>
                <a:latin typeface="Comic Sans MS"/>
                <a:ea typeface="Comic Sans MS"/>
                <a:cs typeface="Comic Sans MS"/>
                <a:sym typeface="Comic Sans MS"/>
              </a:rPr>
            </a:br>
            <a:r>
              <a:rPr b="0" i="0" lang="en-US" sz="1800" u="none">
                <a:solidFill>
                  <a:srgbClr val="262699"/>
                </a:solidFill>
                <a:latin typeface="Comic Sans MS"/>
                <a:ea typeface="Comic Sans MS"/>
                <a:cs typeface="Comic Sans MS"/>
                <a:sym typeface="Comic Sans MS"/>
              </a:rPr>
              <a:t>6. Punto de enrollamiento</a:t>
            </a:r>
            <a:endParaRP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52" name="Shape 252"/>
        <p:cNvGrpSpPr/>
        <p:nvPr/>
      </p:nvGrpSpPr>
      <p:grpSpPr>
        <a:xfrm>
          <a:off x="0" y="0"/>
          <a:ext cx="0" cy="0"/>
          <a:chOff x="0" y="0"/>
          <a:chExt cx="0" cy="0"/>
        </a:xfrm>
      </p:grpSpPr>
      <p:sp>
        <p:nvSpPr>
          <p:cNvPr id="253" name="Google Shape;253;p49"/>
          <p:cNvSpPr txBox="1"/>
          <p:nvPr/>
        </p:nvSpPr>
        <p:spPr>
          <a:xfrm>
            <a:off x="1187450" y="401637"/>
            <a:ext cx="7446962" cy="5794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66"/>
              </a:buClr>
              <a:buSzPts val="3200"/>
              <a:buFont typeface="Comic Sans MS"/>
              <a:buNone/>
            </a:pPr>
            <a:r>
              <a:rPr b="0" i="0" lang="en-US" sz="3200" u="none">
                <a:solidFill>
                  <a:srgbClr val="660066"/>
                </a:solidFill>
                <a:latin typeface="Comic Sans MS"/>
                <a:ea typeface="Comic Sans MS"/>
                <a:cs typeface="Comic Sans MS"/>
                <a:sym typeface="Comic Sans MS"/>
              </a:rPr>
              <a:t>Etapas de la transcripción </a:t>
            </a:r>
            <a:endParaRPr/>
          </a:p>
        </p:txBody>
      </p:sp>
      <p:sp>
        <p:nvSpPr>
          <p:cNvPr id="254" name="Google Shape;254;p49"/>
          <p:cNvSpPr txBox="1"/>
          <p:nvPr/>
        </p:nvSpPr>
        <p:spPr>
          <a:xfrm>
            <a:off x="0" y="1147762"/>
            <a:ext cx="9144000" cy="5018087"/>
          </a:xfrm>
          <a:prstGeom prst="rect">
            <a:avLst/>
          </a:prstGeom>
          <a:noFill/>
          <a:ln>
            <a:noFill/>
          </a:ln>
        </p:spPr>
        <p:txBody>
          <a:bodyPr anchorCtr="0" anchor="t" bIns="45700" lIns="91425" spcFirstLastPara="1" rIns="91425" wrap="square" tIns="45700">
            <a:noAutofit/>
          </a:bodyPr>
          <a:lstStyle/>
          <a:p>
            <a:pPr indent="-127000" lvl="0" marL="0" marR="0" rtl="0" algn="l">
              <a:lnSpc>
                <a:spcPct val="100000"/>
              </a:lnSpc>
              <a:spcBef>
                <a:spcPts val="0"/>
              </a:spcBef>
              <a:spcAft>
                <a:spcPts val="0"/>
              </a:spcAft>
              <a:buClr>
                <a:srgbClr val="002060"/>
              </a:buClr>
              <a:buSzPts val="2000"/>
              <a:buFont typeface="Comic Sans MS"/>
              <a:buChar char="•"/>
            </a:pPr>
            <a:r>
              <a:rPr b="1" i="0" lang="en-US" sz="2000" u="none">
                <a:solidFill>
                  <a:srgbClr val="002060"/>
                </a:solidFill>
                <a:latin typeface="Comic Sans MS"/>
                <a:ea typeface="Comic Sans MS"/>
                <a:cs typeface="Comic Sans MS"/>
                <a:sym typeface="Comic Sans MS"/>
              </a:rPr>
              <a:t>Reconocimiento</a:t>
            </a:r>
            <a:endParaRPr/>
          </a:p>
          <a:p>
            <a:pPr indent="-127000" lvl="1" marL="457200" marR="0" rtl="0" algn="just">
              <a:lnSpc>
                <a:spcPct val="100000"/>
              </a:lnSpc>
              <a:spcBef>
                <a:spcPts val="0"/>
              </a:spcBef>
              <a:spcAft>
                <a:spcPts val="0"/>
              </a:spcAft>
              <a:buClr>
                <a:srgbClr val="00664D"/>
              </a:buClr>
              <a:buSzPts val="2000"/>
              <a:buFont typeface="Comic Sans MS"/>
              <a:buChar char="•"/>
            </a:pPr>
            <a:r>
              <a:rPr b="1" i="0" lang="en-US" sz="2000" u="none" cap="none" strike="noStrike">
                <a:solidFill>
                  <a:srgbClr val="00664D"/>
                </a:solidFill>
                <a:latin typeface="Comic Sans MS"/>
                <a:ea typeface="Comic Sans MS"/>
                <a:cs typeface="Comic Sans MS"/>
                <a:sym typeface="Comic Sans MS"/>
              </a:rPr>
              <a:t>del molde</a:t>
            </a:r>
            <a:r>
              <a:rPr b="0" i="0" lang="en-US" sz="2000" u="none" cap="none" strike="noStrike">
                <a:solidFill>
                  <a:srgbClr val="00664D"/>
                </a:solidFill>
                <a:latin typeface="Comic Sans MS"/>
                <a:ea typeface="Comic Sans MS"/>
                <a:cs typeface="Comic Sans MS"/>
                <a:sym typeface="Comic Sans MS"/>
              </a:rPr>
              <a:t> que comienza con la unión de la RNA polimerasa a la doble cadena de DNA en el promotor,</a:t>
            </a:r>
            <a:endParaRPr/>
          </a:p>
          <a:p>
            <a:pPr indent="0" lvl="1" marL="457200" marR="0" rtl="0" algn="just">
              <a:lnSpc>
                <a:spcPct val="100000"/>
              </a:lnSpc>
              <a:spcBef>
                <a:spcPts val="0"/>
              </a:spcBef>
              <a:spcAft>
                <a:spcPts val="0"/>
              </a:spcAft>
              <a:buClr>
                <a:srgbClr val="660033"/>
              </a:buClr>
              <a:buSzPts val="2000"/>
              <a:buFont typeface="Comic Sans MS"/>
              <a:buNone/>
            </a:pPr>
            <a:r>
              <a:t/>
            </a:r>
            <a:endParaRPr b="1" i="0" sz="2000" u="none" cap="none" strike="noStrike">
              <a:solidFill>
                <a:srgbClr val="002060"/>
              </a:solidFill>
              <a:latin typeface="Comic Sans MS"/>
              <a:ea typeface="Comic Sans MS"/>
              <a:cs typeface="Comic Sans MS"/>
              <a:sym typeface="Comic Sans MS"/>
            </a:endParaRPr>
          </a:p>
          <a:p>
            <a:pPr indent="-127000" lvl="0" marL="0" marR="0" rtl="0" algn="l">
              <a:lnSpc>
                <a:spcPct val="100000"/>
              </a:lnSpc>
              <a:spcBef>
                <a:spcPts val="0"/>
              </a:spcBef>
              <a:spcAft>
                <a:spcPts val="0"/>
              </a:spcAft>
              <a:buClr>
                <a:srgbClr val="002060"/>
              </a:buClr>
              <a:buSzPts val="2000"/>
              <a:buFont typeface="Comic Sans MS"/>
              <a:buChar char="•"/>
            </a:pPr>
            <a:r>
              <a:rPr b="1" i="0" lang="en-US" sz="2000" u="none">
                <a:solidFill>
                  <a:srgbClr val="002060"/>
                </a:solidFill>
                <a:latin typeface="Comic Sans MS"/>
                <a:ea typeface="Comic Sans MS"/>
                <a:cs typeface="Comic Sans MS"/>
                <a:sym typeface="Comic Sans MS"/>
              </a:rPr>
              <a:t>Iniciación</a:t>
            </a:r>
            <a:r>
              <a:rPr b="0" i="0" lang="en-US" sz="2000" u="none">
                <a:solidFill>
                  <a:srgbClr val="002060"/>
                </a:solidFill>
                <a:latin typeface="Comic Sans MS"/>
                <a:ea typeface="Comic Sans MS"/>
                <a:cs typeface="Comic Sans MS"/>
                <a:sym typeface="Comic Sans MS"/>
              </a:rPr>
              <a:t>:</a:t>
            </a:r>
            <a:endParaRPr/>
          </a:p>
          <a:p>
            <a:pPr indent="-127000" lvl="1" marL="457200" marR="0" rtl="0" algn="l">
              <a:lnSpc>
                <a:spcPct val="100000"/>
              </a:lnSpc>
              <a:spcBef>
                <a:spcPts val="0"/>
              </a:spcBef>
              <a:spcAft>
                <a:spcPts val="0"/>
              </a:spcAft>
              <a:buClr>
                <a:srgbClr val="002060"/>
              </a:buClr>
              <a:buSzPts val="2000"/>
              <a:buFont typeface="Comic Sans MS"/>
              <a:buChar char="•"/>
            </a:pPr>
            <a:r>
              <a:rPr b="0" i="0" lang="en-US" sz="2000" u="none" cap="none" strike="noStrike">
                <a:solidFill>
                  <a:srgbClr val="002060"/>
                </a:solidFill>
                <a:latin typeface="Comic Sans MS"/>
                <a:ea typeface="Comic Sans MS"/>
                <a:cs typeface="Comic Sans MS"/>
                <a:sym typeface="Comic Sans MS"/>
              </a:rPr>
              <a:t>Secuencias promotoras (se une la RNA polimerasa) </a:t>
            </a:r>
            <a:endParaRPr/>
          </a:p>
          <a:p>
            <a:pPr indent="-127000" lvl="2" marL="914400" marR="0" rtl="0" algn="l">
              <a:lnSpc>
                <a:spcPct val="100000"/>
              </a:lnSpc>
              <a:spcBef>
                <a:spcPts val="0"/>
              </a:spcBef>
              <a:spcAft>
                <a:spcPts val="0"/>
              </a:spcAft>
              <a:buClr>
                <a:srgbClr val="002060"/>
              </a:buClr>
              <a:buSzPts val="2000"/>
              <a:buFont typeface="Comic Sans MS"/>
              <a:buChar char="•"/>
            </a:pPr>
            <a:r>
              <a:rPr b="0" i="0" lang="en-US" sz="2000" u="none" cap="none" strike="noStrike">
                <a:solidFill>
                  <a:srgbClr val="002060"/>
                </a:solidFill>
                <a:latin typeface="Comic Sans MS"/>
                <a:ea typeface="Comic Sans MS"/>
                <a:cs typeface="Comic Sans MS"/>
                <a:sym typeface="Comic Sans MS"/>
              </a:rPr>
              <a:t>Procariotas: Secuencias consenso Pribnow (-10 pb) y región -35 pb </a:t>
            </a:r>
            <a:endParaRPr/>
          </a:p>
          <a:p>
            <a:pPr indent="0" lvl="2" marL="914400" marR="0" rtl="0" algn="l">
              <a:lnSpc>
                <a:spcPct val="100000"/>
              </a:lnSpc>
              <a:spcBef>
                <a:spcPts val="0"/>
              </a:spcBef>
              <a:spcAft>
                <a:spcPts val="0"/>
              </a:spcAft>
              <a:buClr>
                <a:srgbClr val="660033"/>
              </a:buClr>
              <a:buSzPts val="2000"/>
              <a:buFont typeface="Comic Sans MS"/>
              <a:buNone/>
            </a:pPr>
            <a:r>
              <a:t/>
            </a:r>
            <a:endParaRPr b="0" i="0" sz="2000" u="none" cap="none" strike="noStrike">
              <a:solidFill>
                <a:srgbClr val="660033"/>
              </a:solidFill>
              <a:latin typeface="Comic Sans MS"/>
              <a:ea typeface="Comic Sans MS"/>
              <a:cs typeface="Comic Sans MS"/>
              <a:sym typeface="Comic Sans MS"/>
            </a:endParaRPr>
          </a:p>
          <a:p>
            <a:pPr indent="-127000" lvl="0" marL="0" marR="0" rtl="0" algn="l">
              <a:lnSpc>
                <a:spcPct val="100000"/>
              </a:lnSpc>
              <a:spcBef>
                <a:spcPts val="0"/>
              </a:spcBef>
              <a:spcAft>
                <a:spcPts val="0"/>
              </a:spcAft>
              <a:buClr>
                <a:srgbClr val="009973"/>
              </a:buClr>
              <a:buSzPts val="2000"/>
              <a:buFont typeface="Comic Sans MS"/>
              <a:buChar char="•"/>
            </a:pPr>
            <a:r>
              <a:rPr b="1" i="0" lang="en-US" sz="2000" u="none">
                <a:solidFill>
                  <a:srgbClr val="009973"/>
                </a:solidFill>
                <a:latin typeface="Comic Sans MS"/>
                <a:ea typeface="Comic Sans MS"/>
                <a:cs typeface="Comic Sans MS"/>
                <a:sym typeface="Comic Sans MS"/>
              </a:rPr>
              <a:t>Elongación:</a:t>
            </a:r>
            <a:r>
              <a:rPr b="0" i="0" lang="en-US" sz="2000" u="none">
                <a:solidFill>
                  <a:srgbClr val="009973"/>
                </a:solidFill>
                <a:latin typeface="Comic Sans MS"/>
                <a:ea typeface="Comic Sans MS"/>
                <a:cs typeface="Comic Sans MS"/>
                <a:sym typeface="Comic Sans MS"/>
              </a:rPr>
              <a:t> </a:t>
            </a:r>
            <a:endParaRPr/>
          </a:p>
          <a:p>
            <a:pPr indent="-127000" lvl="1" marL="457200" marR="0" rtl="0" algn="l">
              <a:lnSpc>
                <a:spcPct val="100000"/>
              </a:lnSpc>
              <a:spcBef>
                <a:spcPts val="0"/>
              </a:spcBef>
              <a:spcAft>
                <a:spcPts val="0"/>
              </a:spcAft>
              <a:buClr>
                <a:srgbClr val="009973"/>
              </a:buClr>
              <a:buSzPts val="2000"/>
              <a:buFont typeface="Comic Sans MS"/>
              <a:buChar char="•"/>
            </a:pPr>
            <a:r>
              <a:rPr b="0" i="0" lang="en-US" sz="2000" u="none" cap="none" strike="noStrike">
                <a:solidFill>
                  <a:srgbClr val="009973"/>
                </a:solidFill>
                <a:latin typeface="Comic Sans MS"/>
                <a:ea typeface="Comic Sans MS"/>
                <a:cs typeface="Comic Sans MS"/>
                <a:sym typeface="Comic Sans MS"/>
              </a:rPr>
              <a:t>5’-&gt;3’</a:t>
            </a:r>
            <a:endParaRPr/>
          </a:p>
          <a:p>
            <a:pPr indent="-127000" lvl="1" marL="457200" marR="0" rtl="0" algn="l">
              <a:lnSpc>
                <a:spcPct val="100000"/>
              </a:lnSpc>
              <a:spcBef>
                <a:spcPts val="0"/>
              </a:spcBef>
              <a:spcAft>
                <a:spcPts val="0"/>
              </a:spcAft>
              <a:buClr>
                <a:srgbClr val="009973"/>
              </a:buClr>
              <a:buSzPts val="2000"/>
              <a:buFont typeface="Comic Sans MS"/>
              <a:buChar char="•"/>
            </a:pPr>
            <a:r>
              <a:rPr b="0" i="0" lang="en-US" sz="2000" u="none" cap="none" strike="noStrike">
                <a:solidFill>
                  <a:srgbClr val="009973"/>
                </a:solidFill>
                <a:latin typeface="Comic Sans MS"/>
                <a:ea typeface="Comic Sans MS"/>
                <a:cs typeface="Comic Sans MS"/>
                <a:sym typeface="Comic Sans MS"/>
              </a:rPr>
              <a:t>Enrollamiento aguas arriba (5’) y desenrollamiento aguas abajo (3’) del DNA</a:t>
            </a:r>
            <a:endParaRPr/>
          </a:p>
          <a:p>
            <a:pPr indent="0" lvl="1" marL="457200" marR="0" rtl="0" algn="l">
              <a:lnSpc>
                <a:spcPct val="100000"/>
              </a:lnSpc>
              <a:spcBef>
                <a:spcPts val="0"/>
              </a:spcBef>
              <a:spcAft>
                <a:spcPts val="0"/>
              </a:spcAft>
              <a:buClr>
                <a:srgbClr val="660033"/>
              </a:buClr>
              <a:buSzPts val="2000"/>
              <a:buFont typeface="Comic Sans MS"/>
              <a:buNone/>
            </a:pPr>
            <a:r>
              <a:t/>
            </a:r>
            <a:endParaRPr b="0" i="0" sz="2000" u="none" cap="none" strike="noStrike">
              <a:solidFill>
                <a:srgbClr val="660033"/>
              </a:solidFill>
              <a:latin typeface="Comic Sans MS"/>
              <a:ea typeface="Comic Sans MS"/>
              <a:cs typeface="Comic Sans MS"/>
              <a:sym typeface="Comic Sans MS"/>
            </a:endParaRPr>
          </a:p>
          <a:p>
            <a:pPr indent="-127000" lvl="0" marL="0" marR="0" rtl="0" algn="l">
              <a:lnSpc>
                <a:spcPct val="100000"/>
              </a:lnSpc>
              <a:spcBef>
                <a:spcPts val="0"/>
              </a:spcBef>
              <a:spcAft>
                <a:spcPts val="0"/>
              </a:spcAft>
              <a:buClr>
                <a:srgbClr val="0070C0"/>
              </a:buClr>
              <a:buSzPts val="2000"/>
              <a:buFont typeface="Comic Sans MS"/>
              <a:buChar char="•"/>
            </a:pPr>
            <a:r>
              <a:rPr b="1" i="0" lang="en-US" sz="2000" u="none">
                <a:solidFill>
                  <a:srgbClr val="0070C0"/>
                </a:solidFill>
                <a:latin typeface="Comic Sans MS"/>
                <a:ea typeface="Comic Sans MS"/>
                <a:cs typeface="Comic Sans MS"/>
                <a:sym typeface="Comic Sans MS"/>
              </a:rPr>
              <a:t>Terminación:</a:t>
            </a:r>
            <a:endParaRPr/>
          </a:p>
          <a:p>
            <a:pPr indent="-127000" lvl="1" marL="457200" marR="0" rtl="0" algn="l">
              <a:lnSpc>
                <a:spcPct val="100000"/>
              </a:lnSpc>
              <a:spcBef>
                <a:spcPts val="0"/>
              </a:spcBef>
              <a:spcAft>
                <a:spcPts val="0"/>
              </a:spcAft>
              <a:buClr>
                <a:srgbClr val="0070C0"/>
              </a:buClr>
              <a:buSzPts val="2000"/>
              <a:buFont typeface="Comic Sans MS"/>
              <a:buChar char="•"/>
            </a:pPr>
            <a:r>
              <a:rPr b="0" i="0" lang="en-US" sz="2000" u="none" cap="none" strike="noStrike">
                <a:solidFill>
                  <a:srgbClr val="0070C0"/>
                </a:solidFill>
                <a:latin typeface="Comic Sans MS"/>
                <a:ea typeface="Comic Sans MS"/>
                <a:cs typeface="Comic Sans MS"/>
                <a:sym typeface="Comic Sans MS"/>
              </a:rPr>
              <a:t>Dependiente del factor Rho</a:t>
            </a:r>
            <a:endParaRPr/>
          </a:p>
          <a:p>
            <a:pPr indent="-127000" lvl="1" marL="457200" marR="0" rtl="0" algn="l">
              <a:lnSpc>
                <a:spcPct val="100000"/>
              </a:lnSpc>
              <a:spcBef>
                <a:spcPts val="0"/>
              </a:spcBef>
              <a:spcAft>
                <a:spcPts val="0"/>
              </a:spcAft>
              <a:buClr>
                <a:srgbClr val="0070C0"/>
              </a:buClr>
              <a:buSzPts val="2000"/>
              <a:buFont typeface="Comic Sans MS"/>
              <a:buChar char="•"/>
            </a:pPr>
            <a:r>
              <a:rPr b="0" i="0" lang="en-US" sz="2000" u="none" cap="none" strike="noStrike">
                <a:solidFill>
                  <a:srgbClr val="0070C0"/>
                </a:solidFill>
                <a:latin typeface="Comic Sans MS"/>
                <a:ea typeface="Comic Sans MS"/>
                <a:cs typeface="Comic Sans MS"/>
                <a:sym typeface="Comic Sans MS"/>
              </a:rPr>
              <a:t>Independiente de Rho</a:t>
            </a:r>
            <a:endParaRP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50"/>
          <p:cNvSpPr txBox="1"/>
          <p:nvPr>
            <p:ph type="title"/>
          </p:nvPr>
        </p:nvSpPr>
        <p:spPr>
          <a:xfrm>
            <a:off x="457200" y="-9048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1800"/>
              <a:buFont typeface="Comic Sans MS"/>
              <a:buNone/>
            </a:pPr>
            <a:br>
              <a:rPr b="1" i="0" lang="en-US" sz="1800" u="none">
                <a:solidFill>
                  <a:schemeClr val="dk2"/>
                </a:solidFill>
                <a:latin typeface="Comic Sans MS"/>
                <a:ea typeface="Comic Sans MS"/>
                <a:cs typeface="Comic Sans MS"/>
                <a:sym typeface="Comic Sans MS"/>
              </a:rPr>
            </a:br>
            <a:br>
              <a:rPr b="1" i="0" lang="en-US" sz="1800" u="none">
                <a:solidFill>
                  <a:schemeClr val="dk2"/>
                </a:solidFill>
                <a:latin typeface="Comic Sans MS"/>
                <a:ea typeface="Comic Sans MS"/>
                <a:cs typeface="Comic Sans MS"/>
                <a:sym typeface="Comic Sans MS"/>
              </a:rPr>
            </a:br>
            <a:r>
              <a:rPr b="1" i="0" lang="en-US" sz="2800" u="none">
                <a:solidFill>
                  <a:srgbClr val="47FFD1"/>
                </a:solidFill>
                <a:latin typeface="Comic Sans MS"/>
                <a:ea typeface="Comic Sans MS"/>
                <a:cs typeface="Comic Sans MS"/>
                <a:sym typeface="Comic Sans MS"/>
              </a:rPr>
              <a:t>Mecanismo de la transcripción</a:t>
            </a:r>
            <a:br>
              <a:rPr b="0" i="0" lang="en-US" sz="1800" u="none">
                <a:solidFill>
                  <a:schemeClr val="dk2"/>
                </a:solidFill>
                <a:latin typeface="Comic Sans MS"/>
                <a:ea typeface="Comic Sans MS"/>
                <a:cs typeface="Comic Sans MS"/>
                <a:sym typeface="Comic Sans MS"/>
              </a:rPr>
            </a:br>
            <a:r>
              <a:rPr b="0" i="0" lang="en-US" sz="1800" u="none">
                <a:solidFill>
                  <a:schemeClr val="dk2"/>
                </a:solidFill>
                <a:latin typeface="Comic Sans MS"/>
                <a:ea typeface="Comic Sans MS"/>
                <a:cs typeface="Comic Sans MS"/>
                <a:sym typeface="Comic Sans MS"/>
              </a:rPr>
              <a:t>La reacción de transcripción se puede dividir en las siguientes etapas en las cuales se crea una burbuja, comienza la síntesis del RNA, la burbuja se mueve a lo largo del DNA, y finalmente termina:</a:t>
            </a:r>
            <a:br>
              <a:rPr b="0" i="0" lang="en-US" sz="1800" u="none">
                <a:solidFill>
                  <a:schemeClr val="dk2"/>
                </a:solidFill>
                <a:latin typeface="Comic Sans MS"/>
                <a:ea typeface="Comic Sans MS"/>
                <a:cs typeface="Comic Sans MS"/>
                <a:sym typeface="Comic Sans MS"/>
              </a:rPr>
            </a:br>
            <a:endParaRPr/>
          </a:p>
        </p:txBody>
      </p:sp>
      <p:sp>
        <p:nvSpPr>
          <p:cNvPr id="260" name="Google Shape;260;p50"/>
          <p:cNvSpPr txBox="1"/>
          <p:nvPr>
            <p:ph idx="1" type="body"/>
          </p:nvPr>
        </p:nvSpPr>
        <p:spPr>
          <a:xfrm>
            <a:off x="457200" y="2143125"/>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rgbClr val="00664D"/>
              </a:buClr>
              <a:buSzPts val="1800"/>
              <a:buFont typeface="Comic Sans MS"/>
              <a:buChar char="•"/>
            </a:pPr>
            <a:r>
              <a:rPr b="0" i="0" lang="en-US" sz="1800" u="none">
                <a:solidFill>
                  <a:srgbClr val="00664D"/>
                </a:solidFill>
                <a:latin typeface="Comic Sans MS"/>
                <a:ea typeface="Comic Sans MS"/>
                <a:cs typeface="Comic Sans MS"/>
                <a:sym typeface="Comic Sans MS"/>
              </a:rPr>
              <a:t>» </a:t>
            </a:r>
            <a:r>
              <a:rPr b="1" i="0" lang="en-US" sz="1800" u="none">
                <a:solidFill>
                  <a:srgbClr val="00664D"/>
                </a:solidFill>
                <a:latin typeface="Comic Sans MS"/>
                <a:ea typeface="Comic Sans MS"/>
                <a:cs typeface="Comic Sans MS"/>
                <a:sym typeface="Comic Sans MS"/>
              </a:rPr>
              <a:t>Reconocimiento del molde</a:t>
            </a:r>
            <a:r>
              <a:rPr b="0" i="0" lang="en-US" sz="1800" u="none">
                <a:solidFill>
                  <a:srgbClr val="00664D"/>
                </a:solidFill>
                <a:latin typeface="Comic Sans MS"/>
                <a:ea typeface="Comic Sans MS"/>
                <a:cs typeface="Comic Sans MS"/>
                <a:sym typeface="Comic Sans MS"/>
              </a:rPr>
              <a:t> que comienza con la unión de la RNA polimerasa a la cadena bicatenaria de DNA en el promotor. Después se separan las cadenas para que el molde esté disponible para el apareamiento de bases utilizando ribonucleótidos. La burbuja de transcripción se forma mediante un desenrollamiento local que comienza en el sitio donde se une la RNA polimerasa.</a:t>
            </a:r>
            <a:endParaRPr/>
          </a:p>
          <a:p>
            <a:pPr indent="-228600" lvl="0" marL="342900" marR="0" rtl="0" algn="l">
              <a:lnSpc>
                <a:spcPct val="100000"/>
              </a:lnSpc>
              <a:spcBef>
                <a:spcPts val="360"/>
              </a:spcBef>
              <a:spcAft>
                <a:spcPts val="0"/>
              </a:spcAft>
              <a:buClr>
                <a:schemeClr val="dk1"/>
              </a:buClr>
              <a:buSzPts val="1800"/>
              <a:buFont typeface="Comic Sans MS"/>
              <a:buNone/>
            </a:pPr>
            <a:r>
              <a:t/>
            </a:r>
            <a:endParaRPr b="0" i="0" sz="1800" u="none">
              <a:solidFill>
                <a:srgbClr val="00664D"/>
              </a:solidFill>
              <a:latin typeface="Comic Sans MS"/>
              <a:ea typeface="Comic Sans MS"/>
              <a:cs typeface="Comic Sans MS"/>
              <a:sym typeface="Comic Sans MS"/>
            </a:endParaRPr>
          </a:p>
          <a:p>
            <a:pPr indent="-342900" lvl="0" marL="342900" marR="0" rtl="0" algn="just">
              <a:lnSpc>
                <a:spcPct val="100000"/>
              </a:lnSpc>
              <a:spcBef>
                <a:spcPts val="360"/>
              </a:spcBef>
              <a:spcAft>
                <a:spcPts val="0"/>
              </a:spcAft>
              <a:buClr>
                <a:srgbClr val="22228B"/>
              </a:buClr>
              <a:buSzPts val="1800"/>
              <a:buFont typeface="Comic Sans MS"/>
              <a:buChar char="•"/>
            </a:pPr>
            <a:r>
              <a:rPr b="0" i="0" lang="en-US" sz="1800" u="none">
                <a:solidFill>
                  <a:srgbClr val="22228B"/>
                </a:solidFill>
                <a:latin typeface="Comic Sans MS"/>
                <a:ea typeface="Comic Sans MS"/>
                <a:cs typeface="Comic Sans MS"/>
                <a:sym typeface="Comic Sans MS"/>
              </a:rPr>
              <a:t>» La </a:t>
            </a:r>
            <a:r>
              <a:rPr b="1" i="0" lang="en-US" sz="1800" u="none">
                <a:solidFill>
                  <a:srgbClr val="22228B"/>
                </a:solidFill>
                <a:latin typeface="Comic Sans MS"/>
                <a:ea typeface="Comic Sans MS"/>
                <a:cs typeface="Comic Sans MS"/>
                <a:sym typeface="Comic Sans MS"/>
              </a:rPr>
              <a:t>Iniciación</a:t>
            </a:r>
            <a:r>
              <a:rPr b="0" i="0" lang="en-US" sz="1800" u="none">
                <a:solidFill>
                  <a:srgbClr val="22228B"/>
                </a:solidFill>
                <a:latin typeface="Comic Sans MS"/>
                <a:ea typeface="Comic Sans MS"/>
                <a:cs typeface="Comic Sans MS"/>
                <a:sym typeface="Comic Sans MS"/>
              </a:rPr>
              <a:t> que describe la síntesis de los primeros enlaces nucleotídicos en el RNA. La enzima permanece en el promotor mientras que sintetiza los primeros ~9 enlaces nucleotídicos. (La fase de iniciación se retrasa debido a que ocurren eventos abortados en los cuales la enzima hace transcritos cortos [&lt;9 bases], los libera, y comienza de nuevo la síntesis del RNA). La fase de iniciación termina cuando la enzima extiende exitosamente la cadena más allá de esta longitud y se escapa del promotor.</a:t>
            </a:r>
            <a:endParaRPr b="0" i="0" sz="1800" u="none">
              <a:solidFill>
                <a:srgbClr val="22228B"/>
              </a:solidFill>
              <a:latin typeface="Comic Sans MS"/>
              <a:ea typeface="Comic Sans MS"/>
              <a:cs typeface="Comic Sans MS"/>
              <a:sym typeface="Comic Sans MS"/>
            </a:endParaRPr>
          </a:p>
          <a:p>
            <a:pPr indent="-228600" lvl="0" marL="342900" marR="0" rtl="0" algn="l">
              <a:spcBef>
                <a:spcPts val="360"/>
              </a:spcBef>
              <a:spcAft>
                <a:spcPts val="0"/>
              </a:spcAft>
              <a:buClr>
                <a:schemeClr val="dk1"/>
              </a:buClr>
              <a:buSzPts val="1800"/>
              <a:buFont typeface="Comic Sans MS"/>
              <a:buNone/>
            </a:pPr>
            <a:r>
              <a:t/>
            </a:r>
            <a:endParaRPr b="0" i="0" sz="1800" u="none">
              <a:solidFill>
                <a:srgbClr val="22228B"/>
              </a:solidFill>
              <a:latin typeface="Comic Sans MS"/>
              <a:ea typeface="Comic Sans MS"/>
              <a:cs typeface="Comic Sans MS"/>
              <a:sym typeface="Comic Sans MS"/>
            </a:endParaRP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64" name="Shape 264"/>
        <p:cNvGrpSpPr/>
        <p:nvPr/>
      </p:nvGrpSpPr>
      <p:grpSpPr>
        <a:xfrm>
          <a:off x="0" y="0"/>
          <a:ext cx="0" cy="0"/>
          <a:chOff x="0" y="0"/>
          <a:chExt cx="0" cy="0"/>
        </a:xfrm>
      </p:grpSpPr>
      <p:sp>
        <p:nvSpPr>
          <p:cNvPr id="265" name="Google Shape;265;p51"/>
          <p:cNvSpPr txBox="1"/>
          <p:nvPr/>
        </p:nvSpPr>
        <p:spPr>
          <a:xfrm>
            <a:off x="858837" y="152400"/>
            <a:ext cx="7446962" cy="5794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66"/>
              </a:buClr>
              <a:buSzPts val="3200"/>
              <a:buFont typeface="Comic Sans MS"/>
              <a:buNone/>
            </a:pPr>
            <a:r>
              <a:rPr b="0" i="0" lang="en-US" sz="3200" u="none">
                <a:solidFill>
                  <a:srgbClr val="660066"/>
                </a:solidFill>
                <a:latin typeface="Comic Sans MS"/>
                <a:ea typeface="Comic Sans MS"/>
                <a:cs typeface="Comic Sans MS"/>
                <a:sym typeface="Comic Sans MS"/>
              </a:rPr>
              <a:t>Etapas de la transcripción </a:t>
            </a:r>
            <a:endParaRPr/>
          </a:p>
        </p:txBody>
      </p:sp>
      <p:sp>
        <p:nvSpPr>
          <p:cNvPr id="266" name="Google Shape;266;p51"/>
          <p:cNvSpPr txBox="1"/>
          <p:nvPr/>
        </p:nvSpPr>
        <p:spPr>
          <a:xfrm>
            <a:off x="603250" y="836612"/>
            <a:ext cx="8001000" cy="4473575"/>
          </a:xfrm>
          <a:prstGeom prst="rect">
            <a:avLst/>
          </a:prstGeom>
          <a:noFill/>
          <a:ln>
            <a:noFill/>
          </a:ln>
        </p:spPr>
        <p:txBody>
          <a:bodyPr anchorCtr="0" anchor="t" bIns="45700" lIns="91425" spcFirstLastPara="1" rIns="91425" wrap="square" tIns="45700">
            <a:noAutofit/>
          </a:bodyPr>
          <a:lstStyle/>
          <a:p>
            <a:pPr indent="-152400" lvl="0" marL="0" marR="0" rtl="0" algn="l">
              <a:lnSpc>
                <a:spcPct val="100000"/>
              </a:lnSpc>
              <a:spcBef>
                <a:spcPts val="0"/>
              </a:spcBef>
              <a:spcAft>
                <a:spcPts val="0"/>
              </a:spcAft>
              <a:buClr>
                <a:srgbClr val="660033"/>
              </a:buClr>
              <a:buSzPts val="2400"/>
              <a:buFont typeface="Comic Sans MS"/>
              <a:buChar char="•"/>
            </a:pPr>
            <a:r>
              <a:rPr b="1" i="0" lang="en-US" sz="2400" u="none">
                <a:solidFill>
                  <a:srgbClr val="660033"/>
                </a:solidFill>
                <a:latin typeface="Comic Sans MS"/>
                <a:ea typeface="Comic Sans MS"/>
                <a:cs typeface="Comic Sans MS"/>
                <a:sym typeface="Comic Sans MS"/>
              </a:rPr>
              <a:t>Iniciación</a:t>
            </a:r>
            <a:r>
              <a:rPr b="0" i="0" lang="en-US" sz="2400" u="none">
                <a:solidFill>
                  <a:srgbClr val="660033"/>
                </a:solidFill>
                <a:latin typeface="Comic Sans MS"/>
                <a:ea typeface="Comic Sans MS"/>
                <a:cs typeface="Comic Sans MS"/>
                <a:sym typeface="Comic Sans MS"/>
              </a:rPr>
              <a:t>:</a:t>
            </a:r>
            <a:endParaRPr/>
          </a:p>
          <a:p>
            <a:pPr indent="-152400" lvl="1" marL="457200" marR="0" rtl="0" algn="l">
              <a:lnSpc>
                <a:spcPct val="100000"/>
              </a:lnSpc>
              <a:spcBef>
                <a:spcPts val="0"/>
              </a:spcBef>
              <a:spcAft>
                <a:spcPts val="0"/>
              </a:spcAft>
              <a:buClr>
                <a:srgbClr val="660033"/>
              </a:buClr>
              <a:buSzPts val="2400"/>
              <a:buFont typeface="Comic Sans MS"/>
              <a:buChar char="•"/>
            </a:pPr>
            <a:r>
              <a:rPr b="0" i="0" lang="en-US" sz="2400" u="none" cap="none" strike="noStrike">
                <a:solidFill>
                  <a:srgbClr val="660033"/>
                </a:solidFill>
                <a:latin typeface="Comic Sans MS"/>
                <a:ea typeface="Comic Sans MS"/>
                <a:cs typeface="Comic Sans MS"/>
                <a:sym typeface="Comic Sans MS"/>
              </a:rPr>
              <a:t>Secuencias promotoras (se une la RNA polimerasa) </a:t>
            </a:r>
            <a:endParaRPr/>
          </a:p>
          <a:p>
            <a:pPr indent="-152400" lvl="2" marL="914400" marR="0" rtl="0" algn="l">
              <a:lnSpc>
                <a:spcPct val="100000"/>
              </a:lnSpc>
              <a:spcBef>
                <a:spcPts val="0"/>
              </a:spcBef>
              <a:spcAft>
                <a:spcPts val="0"/>
              </a:spcAft>
              <a:buClr>
                <a:srgbClr val="660033"/>
              </a:buClr>
              <a:buSzPts val="2400"/>
              <a:buFont typeface="Comic Sans MS"/>
              <a:buChar char="•"/>
            </a:pPr>
            <a:r>
              <a:rPr b="0" i="0" lang="en-US" sz="2400" u="none" cap="none" strike="noStrike">
                <a:solidFill>
                  <a:srgbClr val="660033"/>
                </a:solidFill>
                <a:latin typeface="Comic Sans MS"/>
                <a:ea typeface="Comic Sans MS"/>
                <a:cs typeface="Comic Sans MS"/>
                <a:sym typeface="Comic Sans MS"/>
              </a:rPr>
              <a:t>Procariotas: Secuencias consenso Pribnow (-10 pb aguas arriba) y región -35 pb </a:t>
            </a:r>
            <a:endParaRPr/>
          </a:p>
          <a:p>
            <a:pPr indent="0" lvl="2" marL="914400" marR="0" rtl="0" algn="l">
              <a:lnSpc>
                <a:spcPct val="100000"/>
              </a:lnSpc>
              <a:spcBef>
                <a:spcPts val="0"/>
              </a:spcBef>
              <a:spcAft>
                <a:spcPts val="0"/>
              </a:spcAft>
              <a:buClr>
                <a:srgbClr val="660033"/>
              </a:buClr>
              <a:buSzPts val="2400"/>
              <a:buFont typeface="Comic Sans MS"/>
              <a:buNone/>
            </a:pPr>
            <a:r>
              <a:t/>
            </a:r>
            <a:endParaRPr b="0" i="0" sz="2400" u="none" cap="none" strike="noStrike">
              <a:solidFill>
                <a:srgbClr val="660033"/>
              </a:solidFill>
              <a:latin typeface="Comic Sans MS"/>
              <a:ea typeface="Comic Sans MS"/>
              <a:cs typeface="Comic Sans MS"/>
              <a:sym typeface="Comic Sans MS"/>
            </a:endParaRPr>
          </a:p>
          <a:p>
            <a:pPr indent="0" lvl="2" marL="914400" marR="0" rtl="0" algn="l">
              <a:lnSpc>
                <a:spcPct val="100000"/>
              </a:lnSpc>
              <a:spcBef>
                <a:spcPts val="0"/>
              </a:spcBef>
              <a:spcAft>
                <a:spcPts val="0"/>
              </a:spcAft>
              <a:buClr>
                <a:srgbClr val="660033"/>
              </a:buClr>
              <a:buSzPts val="2400"/>
              <a:buFont typeface="Comic Sans MS"/>
              <a:buNone/>
            </a:pPr>
            <a:r>
              <a:t/>
            </a:r>
            <a:endParaRPr b="0" i="0" sz="2400" u="none" cap="none" strike="noStrike">
              <a:solidFill>
                <a:srgbClr val="660033"/>
              </a:solidFill>
              <a:latin typeface="Comic Sans MS"/>
              <a:ea typeface="Comic Sans MS"/>
              <a:cs typeface="Comic Sans MS"/>
              <a:sym typeface="Comic Sans MS"/>
            </a:endParaRPr>
          </a:p>
          <a:p>
            <a:pPr indent="0" lvl="2" marL="914400" marR="0" rtl="0" algn="l">
              <a:lnSpc>
                <a:spcPct val="100000"/>
              </a:lnSpc>
              <a:spcBef>
                <a:spcPts val="0"/>
              </a:spcBef>
              <a:spcAft>
                <a:spcPts val="0"/>
              </a:spcAft>
              <a:buClr>
                <a:srgbClr val="660033"/>
              </a:buClr>
              <a:buSzPts val="2400"/>
              <a:buFont typeface="Comic Sans MS"/>
              <a:buNone/>
            </a:pPr>
            <a:r>
              <a:t/>
            </a:r>
            <a:endParaRPr b="0" i="0" sz="2400" u="none" cap="none" strike="noStrike">
              <a:solidFill>
                <a:srgbClr val="660033"/>
              </a:solidFill>
              <a:latin typeface="Comic Sans MS"/>
              <a:ea typeface="Comic Sans MS"/>
              <a:cs typeface="Comic Sans MS"/>
              <a:sym typeface="Comic Sans MS"/>
            </a:endParaRPr>
          </a:p>
          <a:p>
            <a:pPr indent="0" lvl="2" marL="914400" marR="0" rtl="0" algn="l">
              <a:lnSpc>
                <a:spcPct val="100000"/>
              </a:lnSpc>
              <a:spcBef>
                <a:spcPts val="0"/>
              </a:spcBef>
              <a:spcAft>
                <a:spcPts val="0"/>
              </a:spcAft>
              <a:buClr>
                <a:srgbClr val="660033"/>
              </a:buClr>
              <a:buSzPts val="2400"/>
              <a:buFont typeface="Comic Sans MS"/>
              <a:buNone/>
            </a:pPr>
            <a:r>
              <a:t/>
            </a:r>
            <a:endParaRPr b="0" i="0" sz="2400" u="none" cap="none" strike="noStrike">
              <a:solidFill>
                <a:srgbClr val="660033"/>
              </a:solidFill>
              <a:latin typeface="Comic Sans MS"/>
              <a:ea typeface="Comic Sans MS"/>
              <a:cs typeface="Comic Sans MS"/>
              <a:sym typeface="Comic Sans MS"/>
            </a:endParaRPr>
          </a:p>
          <a:p>
            <a:pPr indent="0" lvl="2" marL="914400" marR="0" rtl="0" algn="l">
              <a:lnSpc>
                <a:spcPct val="100000"/>
              </a:lnSpc>
              <a:spcBef>
                <a:spcPts val="0"/>
              </a:spcBef>
              <a:spcAft>
                <a:spcPts val="0"/>
              </a:spcAft>
              <a:buClr>
                <a:srgbClr val="660033"/>
              </a:buClr>
              <a:buSzPts val="2400"/>
              <a:buFont typeface="Comic Sans MS"/>
              <a:buNone/>
            </a:pPr>
            <a:r>
              <a:t/>
            </a:r>
            <a:endParaRPr b="0" i="0" sz="2400" u="none" cap="none" strike="noStrike">
              <a:solidFill>
                <a:srgbClr val="660033"/>
              </a:solidFill>
              <a:latin typeface="Comic Sans MS"/>
              <a:ea typeface="Comic Sans MS"/>
              <a:cs typeface="Comic Sans MS"/>
              <a:sym typeface="Comic Sans MS"/>
            </a:endParaRPr>
          </a:p>
          <a:p>
            <a:pPr indent="0" lvl="2" marL="914400" marR="0" rtl="0" algn="l">
              <a:lnSpc>
                <a:spcPct val="100000"/>
              </a:lnSpc>
              <a:spcBef>
                <a:spcPts val="0"/>
              </a:spcBef>
              <a:spcAft>
                <a:spcPts val="0"/>
              </a:spcAft>
              <a:buClr>
                <a:srgbClr val="660033"/>
              </a:buClr>
              <a:buSzPts val="2400"/>
              <a:buFont typeface="Comic Sans MS"/>
              <a:buNone/>
            </a:pPr>
            <a:r>
              <a:t/>
            </a:r>
            <a:endParaRPr b="0" i="0" sz="2400" u="none" cap="none" strike="noStrike">
              <a:solidFill>
                <a:srgbClr val="660033"/>
              </a:solidFill>
              <a:latin typeface="Comic Sans MS"/>
              <a:ea typeface="Comic Sans MS"/>
              <a:cs typeface="Comic Sans MS"/>
              <a:sym typeface="Comic Sans MS"/>
            </a:endParaRPr>
          </a:p>
          <a:p>
            <a:pPr indent="0" lvl="2" marL="914400" marR="0" rtl="0" algn="l">
              <a:lnSpc>
                <a:spcPct val="100000"/>
              </a:lnSpc>
              <a:spcBef>
                <a:spcPts val="0"/>
              </a:spcBef>
              <a:spcAft>
                <a:spcPts val="0"/>
              </a:spcAft>
              <a:buClr>
                <a:srgbClr val="660033"/>
              </a:buClr>
              <a:buSzPts val="2400"/>
              <a:buFont typeface="Comic Sans MS"/>
              <a:buNone/>
            </a:pPr>
            <a:r>
              <a:t/>
            </a:r>
            <a:endParaRPr b="0" i="0" sz="2400" u="none" cap="none" strike="noStrike">
              <a:solidFill>
                <a:srgbClr val="660033"/>
              </a:solidFill>
              <a:latin typeface="Comic Sans MS"/>
              <a:ea typeface="Comic Sans MS"/>
              <a:cs typeface="Comic Sans MS"/>
              <a:sym typeface="Comic Sans MS"/>
            </a:endParaRPr>
          </a:p>
          <a:p>
            <a:pPr indent="0" lvl="0" marL="0" marR="0" rtl="0" algn="ctr">
              <a:lnSpc>
                <a:spcPct val="100000"/>
              </a:lnSpc>
              <a:spcBef>
                <a:spcPts val="0"/>
              </a:spcBef>
              <a:spcAft>
                <a:spcPts val="0"/>
              </a:spcAft>
              <a:buNone/>
            </a:pPr>
            <a:r>
              <a:t/>
            </a:r>
            <a:endParaRPr b="0" i="0" sz="2400" u="none" cap="none" strike="noStrike">
              <a:solidFill>
                <a:srgbClr val="660033"/>
              </a:solidFill>
              <a:latin typeface="Comic Sans MS"/>
              <a:ea typeface="Comic Sans MS"/>
              <a:cs typeface="Comic Sans MS"/>
              <a:sym typeface="Comic Sans MS"/>
            </a:endParaRPr>
          </a:p>
        </p:txBody>
      </p:sp>
      <p:pic>
        <p:nvPicPr>
          <p:cNvPr descr="CONSENSO" id="267" name="Google Shape;267;p51"/>
          <p:cNvPicPr preferRelativeResize="0"/>
          <p:nvPr/>
        </p:nvPicPr>
        <p:blipFill rotWithShape="1">
          <a:blip r:embed="rId3">
            <a:alphaModFix/>
          </a:blip>
          <a:srcRect b="0" l="0" r="0" t="0"/>
          <a:stretch/>
        </p:blipFill>
        <p:spPr>
          <a:xfrm>
            <a:off x="696912" y="2420937"/>
            <a:ext cx="7620000" cy="2781300"/>
          </a:xfrm>
          <a:prstGeom prst="rect">
            <a:avLst/>
          </a:prstGeom>
          <a:noFill/>
          <a:ln>
            <a:noFill/>
          </a:ln>
          <a:effectLst>
            <a:outerShdw blurRad="63500" dir="2700000" dist="107763">
              <a:srgbClr val="808080">
                <a:alpha val="49803"/>
              </a:srgbClr>
            </a:outerShdw>
          </a:effectLst>
        </p:spPr>
      </p:pic>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71" name="Shape 271"/>
        <p:cNvGrpSpPr/>
        <p:nvPr/>
      </p:nvGrpSpPr>
      <p:grpSpPr>
        <a:xfrm>
          <a:off x="0" y="0"/>
          <a:ext cx="0" cy="0"/>
          <a:chOff x="0" y="0"/>
          <a:chExt cx="0" cy="0"/>
        </a:xfrm>
      </p:grpSpPr>
      <p:pic>
        <p:nvPicPr>
          <p:cNvPr id="272" name="Google Shape;272;p52"/>
          <p:cNvPicPr preferRelativeResize="0"/>
          <p:nvPr/>
        </p:nvPicPr>
        <p:blipFill rotWithShape="1">
          <a:blip r:embed="rId3">
            <a:alphaModFix/>
          </a:blip>
          <a:srcRect b="14561" l="8659" r="9390" t="4101"/>
          <a:stretch/>
        </p:blipFill>
        <p:spPr>
          <a:xfrm>
            <a:off x="611187" y="404812"/>
            <a:ext cx="7993062" cy="5949950"/>
          </a:xfrm>
          <a:prstGeom prst="rect">
            <a:avLst/>
          </a:prstGeom>
          <a:noFill/>
          <a:ln>
            <a:noFill/>
          </a:ln>
          <a:effectLst>
            <a:outerShdw blurRad="63500" dir="2700000" dist="107763">
              <a:schemeClr val="lt2">
                <a:alpha val="49803"/>
              </a:schemeClr>
            </a:outerShdw>
          </a:effectLst>
        </p:spPr>
      </p:pic>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53"/>
          <p:cNvSpPr txBox="1"/>
          <p:nvPr>
            <p:ph type="title"/>
          </p:nvPr>
        </p:nvSpPr>
        <p:spPr>
          <a:xfrm>
            <a:off x="457200" y="1984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Comic Sans MS"/>
              <a:buNone/>
            </a:pPr>
            <a:r>
              <a:rPr b="1" i="0" lang="en-US" sz="4000" u="none">
                <a:solidFill>
                  <a:schemeClr val="dk2"/>
                </a:solidFill>
                <a:latin typeface="Comic Sans MS"/>
                <a:ea typeface="Comic Sans MS"/>
                <a:cs typeface="Comic Sans MS"/>
                <a:sym typeface="Comic Sans MS"/>
              </a:rPr>
              <a:t>El promotor</a:t>
            </a:r>
            <a:br>
              <a:rPr b="0" i="0" lang="en-US" sz="4000" u="none">
                <a:solidFill>
                  <a:schemeClr val="dk2"/>
                </a:solidFill>
                <a:latin typeface="Comic Sans MS"/>
                <a:ea typeface="Comic Sans MS"/>
                <a:cs typeface="Comic Sans MS"/>
                <a:sym typeface="Comic Sans MS"/>
              </a:rPr>
            </a:br>
            <a:endParaRPr/>
          </a:p>
        </p:txBody>
      </p:sp>
      <p:sp>
        <p:nvSpPr>
          <p:cNvPr id="278" name="Google Shape;278;p53"/>
          <p:cNvSpPr txBox="1"/>
          <p:nvPr>
            <p:ph idx="1" type="body"/>
          </p:nvPr>
        </p:nvSpPr>
        <p:spPr>
          <a:xfrm>
            <a:off x="312737" y="981075"/>
            <a:ext cx="8580437"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9973"/>
              </a:buClr>
              <a:buSzPts val="2000"/>
              <a:buFont typeface="Comic Sans MS"/>
              <a:buChar char="•"/>
            </a:pPr>
            <a:r>
              <a:rPr b="0" i="0" lang="en-US" sz="2000" u="none">
                <a:solidFill>
                  <a:srgbClr val="009973"/>
                </a:solidFill>
                <a:latin typeface="Comic Sans MS"/>
                <a:ea typeface="Comic Sans MS"/>
                <a:cs typeface="Comic Sans MS"/>
                <a:sym typeface="Comic Sans MS"/>
              </a:rPr>
              <a:t>El </a:t>
            </a:r>
            <a:r>
              <a:rPr b="1" i="0" lang="en-US" sz="2000" u="none">
                <a:solidFill>
                  <a:srgbClr val="009973"/>
                </a:solidFill>
                <a:latin typeface="Comic Sans MS"/>
                <a:ea typeface="Comic Sans MS"/>
                <a:cs typeface="Comic Sans MS"/>
                <a:sym typeface="Comic Sans MS"/>
              </a:rPr>
              <a:t>promotor</a:t>
            </a:r>
            <a:r>
              <a:rPr b="0" i="0" lang="en-US" sz="2000" u="none">
                <a:solidFill>
                  <a:srgbClr val="009973"/>
                </a:solidFill>
                <a:latin typeface="Comic Sans MS"/>
                <a:ea typeface="Comic Sans MS"/>
                <a:cs typeface="Comic Sans MS"/>
                <a:sym typeface="Comic Sans MS"/>
              </a:rPr>
              <a:t> es la secuencia de DNA necesaria para que la RNA polimerasa se una al molde y lleve a cabo la reacción de iniciación. </a:t>
            </a:r>
            <a:endParaRPr b="0" i="0" sz="2000" u="none">
              <a:solidFill>
                <a:srgbClr val="009973"/>
              </a:solidFill>
              <a:latin typeface="Comic Sans MS"/>
              <a:ea typeface="Comic Sans MS"/>
              <a:cs typeface="Comic Sans MS"/>
              <a:sym typeface="Comic Sans MS"/>
            </a:endParaRPr>
          </a:p>
          <a:p>
            <a:pPr indent="-215900" lvl="0" marL="342900" marR="0" rtl="0" algn="l">
              <a:lnSpc>
                <a:spcPct val="100000"/>
              </a:lnSpc>
              <a:spcBef>
                <a:spcPts val="400"/>
              </a:spcBef>
              <a:spcAft>
                <a:spcPts val="0"/>
              </a:spcAft>
              <a:buClr>
                <a:schemeClr val="dk1"/>
              </a:buClr>
              <a:buSzPts val="2000"/>
              <a:buFont typeface="Comic Sans MS"/>
              <a:buNone/>
            </a:pPr>
            <a:r>
              <a:t/>
            </a:r>
            <a:endParaRPr b="0" i="0" sz="2000" u="none">
              <a:solidFill>
                <a:srgbClr val="16165D"/>
              </a:solidFill>
              <a:latin typeface="Comic Sans MS"/>
              <a:ea typeface="Comic Sans MS"/>
              <a:cs typeface="Comic Sans MS"/>
              <a:sym typeface="Comic Sans MS"/>
            </a:endParaRPr>
          </a:p>
          <a:p>
            <a:pPr indent="-342900" lvl="0" marL="342900" marR="0" rtl="0" algn="l">
              <a:lnSpc>
                <a:spcPct val="100000"/>
              </a:lnSpc>
              <a:spcBef>
                <a:spcPts val="400"/>
              </a:spcBef>
              <a:spcAft>
                <a:spcPts val="0"/>
              </a:spcAft>
              <a:buClr>
                <a:srgbClr val="404040"/>
              </a:buClr>
              <a:buSzPts val="2000"/>
              <a:buFont typeface="Comic Sans MS"/>
              <a:buChar char="•"/>
            </a:pPr>
            <a:r>
              <a:rPr b="0" i="0" lang="en-US" sz="2000" u="none">
                <a:solidFill>
                  <a:srgbClr val="404040"/>
                </a:solidFill>
                <a:latin typeface="Comic Sans MS"/>
                <a:ea typeface="Comic Sans MS"/>
                <a:cs typeface="Comic Sans MS"/>
                <a:sym typeface="Comic Sans MS"/>
              </a:rPr>
              <a:t>Cada promotor debe incluir una determinada secuencia que sea reconocida por la RNA polimerasa. En el genoma bacteriano, la longitud mínima que puede ofrecer una señal adecuada es de </a:t>
            </a:r>
            <a:r>
              <a:rPr b="0" i="0" lang="en-US" sz="2000" u="none">
                <a:solidFill>
                  <a:srgbClr val="16165D"/>
                </a:solidFill>
                <a:latin typeface="Comic Sans MS"/>
                <a:ea typeface="Comic Sans MS"/>
                <a:cs typeface="Comic Sans MS"/>
                <a:sym typeface="Comic Sans MS"/>
              </a:rPr>
              <a:t>12 pb. </a:t>
            </a:r>
            <a:endParaRPr/>
          </a:p>
          <a:p>
            <a:pPr indent="-215900" lvl="0" marL="342900" marR="0" rtl="0" algn="l">
              <a:lnSpc>
                <a:spcPct val="100000"/>
              </a:lnSpc>
              <a:spcBef>
                <a:spcPts val="400"/>
              </a:spcBef>
              <a:spcAft>
                <a:spcPts val="0"/>
              </a:spcAft>
              <a:buClr>
                <a:schemeClr val="dk1"/>
              </a:buClr>
              <a:buSzPts val="2000"/>
              <a:buFont typeface="Comic Sans MS"/>
              <a:buNone/>
            </a:pPr>
            <a:r>
              <a:t/>
            </a:r>
            <a:endParaRPr b="0" i="0" sz="2000" u="none">
              <a:solidFill>
                <a:schemeClr val="dk1"/>
              </a:solidFill>
              <a:latin typeface="Comic Sans MS"/>
              <a:ea typeface="Comic Sans MS"/>
              <a:cs typeface="Comic Sans MS"/>
              <a:sym typeface="Comic Sans MS"/>
            </a:endParaRPr>
          </a:p>
          <a:p>
            <a:pPr indent="-342900" lvl="0" marL="342900" marR="0" rtl="0" algn="l">
              <a:lnSpc>
                <a:spcPct val="100000"/>
              </a:lnSpc>
              <a:spcBef>
                <a:spcPts val="400"/>
              </a:spcBef>
              <a:spcAft>
                <a:spcPts val="0"/>
              </a:spcAft>
              <a:buClr>
                <a:srgbClr val="7030A0"/>
              </a:buClr>
              <a:buSzPts val="2000"/>
              <a:buFont typeface="Comic Sans MS"/>
              <a:buChar char="•"/>
            </a:pPr>
            <a:r>
              <a:rPr b="0" i="0" lang="en-US" sz="2000" u="none">
                <a:solidFill>
                  <a:srgbClr val="7030A0"/>
                </a:solidFill>
                <a:latin typeface="Comic Sans MS"/>
                <a:ea typeface="Comic Sans MS"/>
                <a:cs typeface="Comic Sans MS"/>
                <a:sym typeface="Comic Sans MS"/>
              </a:rPr>
              <a:t>Esta secuencia se dice que es </a:t>
            </a:r>
            <a:r>
              <a:rPr b="1" i="0" lang="en-US" sz="2000" u="none">
                <a:solidFill>
                  <a:srgbClr val="7030A0"/>
                </a:solidFill>
                <a:latin typeface="Comic Sans MS"/>
                <a:ea typeface="Comic Sans MS"/>
                <a:cs typeface="Comic Sans MS"/>
                <a:sym typeface="Comic Sans MS"/>
              </a:rPr>
              <a:t>conservada</a:t>
            </a:r>
            <a:r>
              <a:rPr b="0" i="0" lang="en-US" sz="2000" u="none">
                <a:solidFill>
                  <a:srgbClr val="7030A0"/>
                </a:solidFill>
                <a:latin typeface="Comic Sans MS"/>
                <a:ea typeface="Comic Sans MS"/>
                <a:cs typeface="Comic Sans MS"/>
                <a:sym typeface="Comic Sans MS"/>
              </a:rPr>
              <a:t> o </a:t>
            </a:r>
            <a:r>
              <a:rPr b="1" i="0" lang="en-US" sz="2000" u="none">
                <a:solidFill>
                  <a:srgbClr val="7030A0"/>
                </a:solidFill>
                <a:latin typeface="Comic Sans MS"/>
                <a:ea typeface="Comic Sans MS"/>
                <a:cs typeface="Comic Sans MS"/>
                <a:sym typeface="Comic Sans MS"/>
              </a:rPr>
              <a:t>consenso</a:t>
            </a:r>
            <a:r>
              <a:rPr b="0" i="0" lang="en-US" sz="2000" u="none">
                <a:solidFill>
                  <a:srgbClr val="7030A0"/>
                </a:solidFill>
                <a:latin typeface="Comic Sans MS"/>
                <a:ea typeface="Comic Sans MS"/>
                <a:cs typeface="Comic Sans MS"/>
                <a:sym typeface="Comic Sans MS"/>
              </a:rPr>
              <a:t> y se define como una secuencia idealizada en la que cada posición represente la base que está presente con mayor frecuencia cuando se comparan muchas de estas secuencias.</a:t>
            </a:r>
            <a:endParaRPr/>
          </a:p>
          <a:p>
            <a:pPr indent="-215900" lvl="0" marL="342900" marR="0" rtl="0" algn="l">
              <a:lnSpc>
                <a:spcPct val="100000"/>
              </a:lnSpc>
              <a:spcBef>
                <a:spcPts val="400"/>
              </a:spcBef>
              <a:spcAft>
                <a:spcPts val="0"/>
              </a:spcAft>
              <a:buClr>
                <a:schemeClr val="dk1"/>
              </a:buClr>
              <a:buSzPts val="2000"/>
              <a:buFont typeface="Comic Sans MS"/>
              <a:buNone/>
            </a:pPr>
            <a:r>
              <a:t/>
            </a:r>
            <a:endParaRPr b="0" i="0" sz="2000" u="none">
              <a:solidFill>
                <a:schemeClr val="dk1"/>
              </a:solidFill>
              <a:latin typeface="Comic Sans MS"/>
              <a:ea typeface="Comic Sans MS"/>
              <a:cs typeface="Comic Sans MS"/>
              <a:sym typeface="Comic Sans MS"/>
            </a:endParaRPr>
          </a:p>
          <a:p>
            <a:pPr indent="-342900" lvl="0" marL="342900" marR="0" rtl="0" algn="l">
              <a:lnSpc>
                <a:spcPct val="100000"/>
              </a:lnSpc>
              <a:spcBef>
                <a:spcPts val="400"/>
              </a:spcBef>
              <a:spcAft>
                <a:spcPts val="0"/>
              </a:spcAft>
              <a:buClr>
                <a:srgbClr val="16165D"/>
              </a:buClr>
              <a:buSzPts val="2000"/>
              <a:buFont typeface="Comic Sans MS"/>
              <a:buChar char="•"/>
            </a:pPr>
            <a:r>
              <a:rPr b="0" i="0" lang="en-US" sz="2000" u="none">
                <a:solidFill>
                  <a:srgbClr val="16165D"/>
                </a:solidFill>
                <a:latin typeface="Comic Sans MS"/>
                <a:ea typeface="Comic Sans MS"/>
                <a:cs typeface="Comic Sans MS"/>
                <a:sym typeface="Comic Sans MS"/>
              </a:rPr>
              <a:t>En los promotores bacterianos hay cuatro secuencias conservadas:</a:t>
            </a:r>
            <a:endParaRPr/>
          </a:p>
          <a:p>
            <a:pPr indent="-342900" lvl="0" marL="342900" marR="0" rtl="0" algn="l">
              <a:lnSpc>
                <a:spcPct val="100000"/>
              </a:lnSpc>
              <a:spcBef>
                <a:spcPts val="400"/>
              </a:spcBef>
              <a:spcAft>
                <a:spcPts val="0"/>
              </a:spcAft>
              <a:buClr>
                <a:srgbClr val="16165D"/>
              </a:buClr>
              <a:buSzPts val="2000"/>
              <a:buFont typeface="Comic Sans MS"/>
              <a:buChar char="•"/>
            </a:pPr>
            <a:r>
              <a:rPr b="0" i="0" lang="en-US" sz="2000" u="none">
                <a:solidFill>
                  <a:srgbClr val="16165D"/>
                </a:solidFill>
                <a:latin typeface="Comic Sans MS"/>
                <a:ea typeface="Comic Sans MS"/>
                <a:cs typeface="Comic Sans MS"/>
                <a:sym typeface="Comic Sans MS"/>
              </a:rPr>
              <a:t>1. el sitio de iniciación</a:t>
            </a:r>
            <a:br>
              <a:rPr b="0" i="0" lang="en-US" sz="2000" u="none">
                <a:solidFill>
                  <a:srgbClr val="16165D"/>
                </a:solidFill>
                <a:latin typeface="Comic Sans MS"/>
                <a:ea typeface="Comic Sans MS"/>
                <a:cs typeface="Comic Sans MS"/>
                <a:sym typeface="Comic Sans MS"/>
              </a:rPr>
            </a:br>
            <a:r>
              <a:rPr b="0" i="0" lang="en-US" sz="2000" u="none">
                <a:solidFill>
                  <a:srgbClr val="16165D"/>
                </a:solidFill>
                <a:latin typeface="Comic Sans MS"/>
                <a:ea typeface="Comic Sans MS"/>
                <a:cs typeface="Comic Sans MS"/>
                <a:sym typeface="Comic Sans MS"/>
              </a:rPr>
              <a:t>2. la secuencia -10</a:t>
            </a:r>
            <a:br>
              <a:rPr b="0" i="0" lang="en-US" sz="2000" u="none">
                <a:solidFill>
                  <a:srgbClr val="16165D"/>
                </a:solidFill>
                <a:latin typeface="Comic Sans MS"/>
                <a:ea typeface="Comic Sans MS"/>
                <a:cs typeface="Comic Sans MS"/>
                <a:sym typeface="Comic Sans MS"/>
              </a:rPr>
            </a:br>
            <a:r>
              <a:rPr b="0" i="0" lang="en-US" sz="2000" u="none">
                <a:solidFill>
                  <a:srgbClr val="16165D"/>
                </a:solidFill>
                <a:latin typeface="Comic Sans MS"/>
                <a:ea typeface="Comic Sans MS"/>
                <a:cs typeface="Comic Sans MS"/>
                <a:sym typeface="Comic Sans MS"/>
              </a:rPr>
              <a:t>3. la secuencia -35</a:t>
            </a:r>
            <a:br>
              <a:rPr b="0" i="0" lang="en-US" sz="2000" u="none">
                <a:solidFill>
                  <a:srgbClr val="16165D"/>
                </a:solidFill>
                <a:latin typeface="Comic Sans MS"/>
                <a:ea typeface="Comic Sans MS"/>
                <a:cs typeface="Comic Sans MS"/>
                <a:sym typeface="Comic Sans MS"/>
              </a:rPr>
            </a:br>
            <a:r>
              <a:rPr b="0" i="0" lang="en-US" sz="2000" u="none">
                <a:solidFill>
                  <a:srgbClr val="16165D"/>
                </a:solidFill>
                <a:latin typeface="Comic Sans MS"/>
                <a:ea typeface="Comic Sans MS"/>
                <a:cs typeface="Comic Sans MS"/>
                <a:sym typeface="Comic Sans MS"/>
              </a:rPr>
              <a:t>4. la distancia entre las secuencias -10 y -35</a:t>
            </a:r>
            <a:r>
              <a:rPr b="0" i="0" lang="en-US" sz="2000" u="none">
                <a:solidFill>
                  <a:schemeClr val="dk1"/>
                </a:solidFill>
                <a:latin typeface="Comic Sans MS"/>
                <a:ea typeface="Comic Sans MS"/>
                <a:cs typeface="Comic Sans MS"/>
                <a:sym typeface="Comic Sans MS"/>
              </a:rPr>
              <a:t>.</a:t>
            </a:r>
            <a:endParaRPr/>
          </a:p>
          <a:p>
            <a:pPr indent="-342900" lvl="0" marL="342900" marR="0" rtl="0" algn="l">
              <a:lnSpc>
                <a:spcPct val="100000"/>
              </a:lnSpc>
              <a:spcBef>
                <a:spcPts val="400"/>
              </a:spcBef>
              <a:spcAft>
                <a:spcPts val="0"/>
              </a:spcAft>
              <a:buClr>
                <a:schemeClr val="dk1"/>
              </a:buClr>
              <a:buSzPts val="2000"/>
              <a:buFont typeface="Comic Sans MS"/>
              <a:buNone/>
            </a:pPr>
            <a:r>
              <a:t/>
            </a:r>
            <a:endParaRPr b="0" i="0" sz="2000" u="none">
              <a:solidFill>
                <a:schemeClr val="dk1"/>
              </a:solidFill>
              <a:latin typeface="Comic Sans MS"/>
              <a:ea typeface="Comic Sans MS"/>
              <a:cs typeface="Comic Sans MS"/>
              <a:sym typeface="Comic Sans MS"/>
            </a:endParaRPr>
          </a:p>
          <a:p>
            <a:pPr indent="-215900" lvl="0" marL="342900" marR="0" rtl="0" algn="l">
              <a:spcBef>
                <a:spcPts val="400"/>
              </a:spcBef>
              <a:spcAft>
                <a:spcPts val="0"/>
              </a:spcAft>
              <a:buClr>
                <a:schemeClr val="dk1"/>
              </a:buClr>
              <a:buSzPts val="2000"/>
              <a:buFont typeface="Comic Sans MS"/>
              <a:buNone/>
            </a:pPr>
            <a:r>
              <a:t/>
            </a:r>
            <a:endParaRPr b="0" i="0" sz="2000" u="none">
              <a:solidFill>
                <a:schemeClr val="dk1"/>
              </a:solidFill>
              <a:latin typeface="Comic Sans MS"/>
              <a:ea typeface="Comic Sans MS"/>
              <a:cs typeface="Comic Sans MS"/>
              <a:sym typeface="Comic Sans MS"/>
            </a:endParaRPr>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54"/>
          <p:cNvSpPr txBox="1"/>
          <p:nvPr>
            <p:ph type="title"/>
          </p:nvPr>
        </p:nvSpPr>
        <p:spPr>
          <a:xfrm>
            <a:off x="457200" y="-2698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omic Sans MS"/>
              <a:buNone/>
            </a:pPr>
            <a:r>
              <a:rPr b="0" i="0" lang="en-US" sz="4400" u="none">
                <a:solidFill>
                  <a:schemeClr val="dk2"/>
                </a:solidFill>
                <a:latin typeface="Comic Sans MS"/>
                <a:ea typeface="Comic Sans MS"/>
                <a:cs typeface="Comic Sans MS"/>
                <a:sym typeface="Comic Sans MS"/>
              </a:rPr>
              <a:t>El promotor</a:t>
            </a:r>
            <a:endParaRPr/>
          </a:p>
        </p:txBody>
      </p:sp>
      <p:sp>
        <p:nvSpPr>
          <p:cNvPr id="284" name="Google Shape;284;p54"/>
          <p:cNvSpPr txBox="1"/>
          <p:nvPr>
            <p:ph idx="1" type="body"/>
          </p:nvPr>
        </p:nvSpPr>
        <p:spPr>
          <a:xfrm>
            <a:off x="457200" y="765175"/>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Comic Sans MS"/>
              <a:buChar char="•"/>
            </a:pPr>
            <a:r>
              <a:rPr b="0" i="0" lang="en-US" sz="2000" u="none">
                <a:solidFill>
                  <a:schemeClr val="dk1"/>
                </a:solidFill>
                <a:latin typeface="Comic Sans MS"/>
                <a:ea typeface="Comic Sans MS"/>
                <a:cs typeface="Comic Sans MS"/>
                <a:sym typeface="Comic Sans MS"/>
              </a:rPr>
              <a:t>Sus características son las siguientes:</a:t>
            </a:r>
            <a:endParaRPr/>
          </a:p>
          <a:p>
            <a:pPr indent="-342900" lvl="0" marL="342900" marR="0" rtl="0" algn="l">
              <a:lnSpc>
                <a:spcPct val="100000"/>
              </a:lnSpc>
              <a:spcBef>
                <a:spcPts val="400"/>
              </a:spcBef>
              <a:spcAft>
                <a:spcPts val="0"/>
              </a:spcAft>
              <a:buClr>
                <a:schemeClr val="dk1"/>
              </a:buClr>
              <a:buSzPts val="2000"/>
              <a:buFont typeface="Comic Sans MS"/>
              <a:buChar char="•"/>
            </a:pPr>
            <a:r>
              <a:rPr b="0" i="0" lang="en-US" sz="2000" u="none">
                <a:solidFill>
                  <a:schemeClr val="dk1"/>
                </a:solidFill>
                <a:latin typeface="Comic Sans MS"/>
                <a:ea typeface="Comic Sans MS"/>
                <a:cs typeface="Comic Sans MS"/>
                <a:sym typeface="Comic Sans MS"/>
              </a:rPr>
              <a:t>» El punto </a:t>
            </a:r>
            <a:r>
              <a:rPr b="0" i="0" lang="en-US" sz="2000" u="none">
                <a:solidFill>
                  <a:srgbClr val="FF0000"/>
                </a:solidFill>
                <a:latin typeface="Comic Sans MS"/>
                <a:ea typeface="Comic Sans MS"/>
                <a:cs typeface="Comic Sans MS"/>
                <a:sym typeface="Comic Sans MS"/>
              </a:rPr>
              <a:t>de iniciación </a:t>
            </a:r>
            <a:r>
              <a:rPr b="0" i="0" lang="en-US" sz="2000" u="none">
                <a:solidFill>
                  <a:schemeClr val="dk1"/>
                </a:solidFill>
                <a:latin typeface="Comic Sans MS"/>
                <a:ea typeface="Comic Sans MS"/>
                <a:cs typeface="Comic Sans MS"/>
                <a:sym typeface="Comic Sans MS"/>
              </a:rPr>
              <a:t>es casi siempre (&gt;90% de los casos) </a:t>
            </a:r>
            <a:r>
              <a:rPr b="0" i="0" lang="en-US" sz="2000" u="none">
                <a:solidFill>
                  <a:srgbClr val="FF0000"/>
                </a:solidFill>
                <a:latin typeface="Comic Sans MS"/>
                <a:ea typeface="Comic Sans MS"/>
                <a:cs typeface="Comic Sans MS"/>
                <a:sym typeface="Comic Sans MS"/>
              </a:rPr>
              <a:t>una purina</a:t>
            </a:r>
            <a:r>
              <a:rPr b="0" i="0" lang="en-US" sz="2000" u="none">
                <a:solidFill>
                  <a:schemeClr val="dk1"/>
                </a:solidFill>
                <a:latin typeface="Comic Sans MS"/>
                <a:ea typeface="Comic Sans MS"/>
                <a:cs typeface="Comic Sans MS"/>
                <a:sym typeface="Comic Sans MS"/>
              </a:rPr>
              <a:t>. </a:t>
            </a:r>
            <a:endParaRPr/>
          </a:p>
          <a:p>
            <a:pPr indent="-342900" lvl="0" marL="342900" marR="0" rtl="0" algn="l">
              <a:lnSpc>
                <a:spcPct val="100000"/>
              </a:lnSpc>
              <a:spcBef>
                <a:spcPts val="400"/>
              </a:spcBef>
              <a:spcAft>
                <a:spcPts val="0"/>
              </a:spcAft>
              <a:buClr>
                <a:schemeClr val="dk1"/>
              </a:buClr>
              <a:buSzPts val="2000"/>
              <a:buFont typeface="Comic Sans MS"/>
              <a:buChar char="•"/>
            </a:pPr>
            <a:r>
              <a:rPr b="0" i="0" lang="en-US" sz="2000" u="none">
                <a:solidFill>
                  <a:schemeClr val="dk1"/>
                </a:solidFill>
                <a:latin typeface="Comic Sans MS"/>
                <a:ea typeface="Comic Sans MS"/>
                <a:cs typeface="Comic Sans MS"/>
                <a:sym typeface="Comic Sans MS"/>
              </a:rPr>
              <a:t>Comúnmente el punto de iniciación es la base central de la secuencia </a:t>
            </a:r>
            <a:r>
              <a:rPr b="1" i="0" lang="en-US" sz="2000" u="none">
                <a:solidFill>
                  <a:srgbClr val="FF0000"/>
                </a:solidFill>
                <a:latin typeface="Comic Sans MS"/>
                <a:ea typeface="Comic Sans MS"/>
                <a:cs typeface="Comic Sans MS"/>
                <a:sym typeface="Comic Sans MS"/>
              </a:rPr>
              <a:t>CAT</a:t>
            </a:r>
            <a:r>
              <a:rPr b="0" i="0" lang="en-US" sz="2000" u="none">
                <a:solidFill>
                  <a:schemeClr val="dk1"/>
                </a:solidFill>
                <a:latin typeface="Comic Sans MS"/>
                <a:ea typeface="Comic Sans MS"/>
                <a:cs typeface="Comic Sans MS"/>
                <a:sym typeface="Comic Sans MS"/>
              </a:rPr>
              <a:t>, pero la conservación de este triplete no es suficientemente grande como para considerarla una señal obligatoria.</a:t>
            </a:r>
            <a:endParaRPr/>
          </a:p>
          <a:p>
            <a:pPr indent="-342900" lvl="0" marL="342900" marR="0" rtl="0" algn="l">
              <a:lnSpc>
                <a:spcPct val="100000"/>
              </a:lnSpc>
              <a:spcBef>
                <a:spcPts val="400"/>
              </a:spcBef>
              <a:spcAft>
                <a:spcPts val="0"/>
              </a:spcAft>
              <a:buClr>
                <a:schemeClr val="dk1"/>
              </a:buClr>
              <a:buSzPts val="2000"/>
              <a:buFont typeface="Comic Sans MS"/>
              <a:buChar char="•"/>
            </a:pPr>
            <a:r>
              <a:rPr b="0" i="0" lang="en-US" sz="2000" u="none">
                <a:solidFill>
                  <a:schemeClr val="dk1"/>
                </a:solidFill>
                <a:latin typeface="Comic Sans MS"/>
                <a:ea typeface="Comic Sans MS"/>
                <a:cs typeface="Comic Sans MS"/>
                <a:sym typeface="Comic Sans MS"/>
              </a:rPr>
              <a:t>» Justo antes del punto de inicio se puede reconocer una región de 6 pb en casi todos los promotores. El centro del hexámero está casi siempre cerca de 10 pb antes del punto de inicio; la distancia varía en promotores conocidos de la posición -18 a la -9. Nombrada por su situación, el hexámero se llama frecuentemente la </a:t>
            </a:r>
            <a:r>
              <a:rPr b="1" i="0" lang="en-US" sz="2000" u="none">
                <a:solidFill>
                  <a:schemeClr val="dk1"/>
                </a:solidFill>
                <a:latin typeface="Comic Sans MS"/>
                <a:ea typeface="Comic Sans MS"/>
                <a:cs typeface="Comic Sans MS"/>
                <a:sym typeface="Comic Sans MS"/>
              </a:rPr>
              <a:t>secuencia -10</a:t>
            </a:r>
            <a:r>
              <a:rPr b="0" i="0" lang="en-US" sz="2000" u="none">
                <a:solidFill>
                  <a:schemeClr val="dk1"/>
                </a:solidFill>
                <a:latin typeface="Comic Sans MS"/>
                <a:ea typeface="Comic Sans MS"/>
                <a:cs typeface="Comic Sans MS"/>
                <a:sym typeface="Comic Sans MS"/>
              </a:rPr>
              <a:t>. Su consenso es TATAAT, y puede resumirse así:</a:t>
            </a:r>
            <a:r>
              <a:rPr b="0" i="0" lang="en-US" sz="2000" u="none">
                <a:solidFill>
                  <a:srgbClr val="FF0000"/>
                </a:solidFill>
                <a:latin typeface="Comic Sans MS"/>
                <a:ea typeface="Comic Sans MS"/>
                <a:cs typeface="Comic Sans MS"/>
                <a:sym typeface="Comic Sans MS"/>
              </a:rPr>
              <a:t>T</a:t>
            </a:r>
            <a:r>
              <a:rPr b="0" baseline="-25000" i="0" lang="en-US" sz="2000" u="none">
                <a:solidFill>
                  <a:srgbClr val="FF0000"/>
                </a:solidFill>
                <a:latin typeface="Comic Sans MS"/>
                <a:ea typeface="Comic Sans MS"/>
                <a:cs typeface="Comic Sans MS"/>
                <a:sym typeface="Comic Sans MS"/>
              </a:rPr>
              <a:t>80</a:t>
            </a:r>
            <a:r>
              <a:rPr b="0" i="0" lang="en-US" sz="2000" u="none">
                <a:solidFill>
                  <a:srgbClr val="FF0000"/>
                </a:solidFill>
                <a:latin typeface="Comic Sans MS"/>
                <a:ea typeface="Comic Sans MS"/>
                <a:cs typeface="Comic Sans MS"/>
                <a:sym typeface="Comic Sans MS"/>
              </a:rPr>
              <a:t> A</a:t>
            </a:r>
            <a:r>
              <a:rPr b="0" baseline="-25000" i="0" lang="en-US" sz="2000" u="none">
                <a:solidFill>
                  <a:srgbClr val="FF0000"/>
                </a:solidFill>
                <a:latin typeface="Comic Sans MS"/>
                <a:ea typeface="Comic Sans MS"/>
                <a:cs typeface="Comic Sans MS"/>
                <a:sym typeface="Comic Sans MS"/>
              </a:rPr>
              <a:t>95</a:t>
            </a:r>
            <a:r>
              <a:rPr b="0" i="0" lang="en-US" sz="2000" u="none">
                <a:solidFill>
                  <a:srgbClr val="FF0000"/>
                </a:solidFill>
                <a:latin typeface="Comic Sans MS"/>
                <a:ea typeface="Comic Sans MS"/>
                <a:cs typeface="Comic Sans MS"/>
                <a:sym typeface="Comic Sans MS"/>
              </a:rPr>
              <a:t> T</a:t>
            </a:r>
            <a:r>
              <a:rPr b="0" baseline="-25000" i="0" lang="en-US" sz="2000" u="none">
                <a:solidFill>
                  <a:srgbClr val="FF0000"/>
                </a:solidFill>
                <a:latin typeface="Comic Sans MS"/>
                <a:ea typeface="Comic Sans MS"/>
                <a:cs typeface="Comic Sans MS"/>
                <a:sym typeface="Comic Sans MS"/>
              </a:rPr>
              <a:t>45</a:t>
            </a:r>
            <a:r>
              <a:rPr b="0" i="0" lang="en-US" sz="2000" u="none">
                <a:solidFill>
                  <a:srgbClr val="FF0000"/>
                </a:solidFill>
                <a:latin typeface="Comic Sans MS"/>
                <a:ea typeface="Comic Sans MS"/>
                <a:cs typeface="Comic Sans MS"/>
                <a:sym typeface="Comic Sans MS"/>
              </a:rPr>
              <a:t> A</a:t>
            </a:r>
            <a:r>
              <a:rPr b="0" baseline="-25000" i="0" lang="en-US" sz="2000" u="none">
                <a:solidFill>
                  <a:srgbClr val="FF0000"/>
                </a:solidFill>
                <a:latin typeface="Comic Sans MS"/>
                <a:ea typeface="Comic Sans MS"/>
                <a:cs typeface="Comic Sans MS"/>
                <a:sym typeface="Comic Sans MS"/>
              </a:rPr>
              <a:t>60</a:t>
            </a:r>
            <a:r>
              <a:rPr b="0" i="0" lang="en-US" sz="2000" u="none">
                <a:solidFill>
                  <a:srgbClr val="FF0000"/>
                </a:solidFill>
                <a:latin typeface="Comic Sans MS"/>
                <a:ea typeface="Comic Sans MS"/>
                <a:cs typeface="Comic Sans MS"/>
                <a:sym typeface="Comic Sans MS"/>
              </a:rPr>
              <a:t> A</a:t>
            </a:r>
            <a:r>
              <a:rPr b="0" baseline="-25000" i="0" lang="en-US" sz="2000" u="none">
                <a:solidFill>
                  <a:srgbClr val="FF0000"/>
                </a:solidFill>
                <a:latin typeface="Comic Sans MS"/>
                <a:ea typeface="Comic Sans MS"/>
                <a:cs typeface="Comic Sans MS"/>
                <a:sym typeface="Comic Sans MS"/>
              </a:rPr>
              <a:t>50</a:t>
            </a:r>
            <a:r>
              <a:rPr b="0" i="0" lang="en-US" sz="2000" u="none">
                <a:solidFill>
                  <a:srgbClr val="FF0000"/>
                </a:solidFill>
                <a:latin typeface="Comic Sans MS"/>
                <a:ea typeface="Comic Sans MS"/>
                <a:cs typeface="Comic Sans MS"/>
                <a:sym typeface="Comic Sans MS"/>
              </a:rPr>
              <a:t> T</a:t>
            </a:r>
            <a:r>
              <a:rPr b="0" baseline="-25000" i="0" lang="en-US" sz="2000" u="none">
                <a:solidFill>
                  <a:srgbClr val="FF0000"/>
                </a:solidFill>
                <a:latin typeface="Comic Sans MS"/>
                <a:ea typeface="Comic Sans MS"/>
                <a:cs typeface="Comic Sans MS"/>
                <a:sym typeface="Comic Sans MS"/>
              </a:rPr>
              <a:t>96</a:t>
            </a:r>
            <a:endParaRPr b="0" i="0" sz="2000" u="none">
              <a:solidFill>
                <a:schemeClr val="dk1"/>
              </a:solidFill>
              <a:latin typeface="Comic Sans MS"/>
              <a:ea typeface="Comic Sans MS"/>
              <a:cs typeface="Comic Sans MS"/>
              <a:sym typeface="Comic Sans MS"/>
            </a:endParaRPr>
          </a:p>
          <a:p>
            <a:pPr indent="-342900" lvl="0" marL="342900" marR="0" rtl="0" algn="l">
              <a:lnSpc>
                <a:spcPct val="100000"/>
              </a:lnSpc>
              <a:spcBef>
                <a:spcPts val="320"/>
              </a:spcBef>
              <a:spcAft>
                <a:spcPts val="0"/>
              </a:spcAft>
              <a:buClr>
                <a:schemeClr val="dk1"/>
              </a:buClr>
              <a:buSzPts val="1600"/>
              <a:buFont typeface="Comic Sans MS"/>
              <a:buChar char="•"/>
            </a:pPr>
            <a:r>
              <a:rPr b="0" i="0" lang="en-US" sz="1600" u="none">
                <a:solidFill>
                  <a:schemeClr val="dk1"/>
                </a:solidFill>
                <a:latin typeface="Comic Sans MS"/>
                <a:ea typeface="Comic Sans MS"/>
                <a:cs typeface="Comic Sans MS"/>
                <a:sym typeface="Comic Sans MS"/>
              </a:rPr>
              <a:t>donde el subíndice denota el porcentaje en que aparece la base que con mayor frecuencia se encuentra en esa posición, con una variación de 45-96%. Si la frecuencia de aparición indica la probable importancia de la unión de la RNA polimerasa, entonces pudiéramos esperar que la TA inicial altamente conservada y la T final casi completamente conservada de la secuencia -10, sean las bases más importantes.</a:t>
            </a:r>
            <a:endParaRPr/>
          </a:p>
          <a:p>
            <a:pPr indent="-241300" lvl="0" marL="342900" marR="0" rtl="0" algn="l">
              <a:spcBef>
                <a:spcPts val="320"/>
              </a:spcBef>
              <a:spcAft>
                <a:spcPts val="0"/>
              </a:spcAft>
              <a:buClr>
                <a:schemeClr val="dk1"/>
              </a:buClr>
              <a:buSzPts val="1600"/>
              <a:buFont typeface="Comic Sans MS"/>
              <a:buNone/>
            </a:pPr>
            <a:r>
              <a:t/>
            </a:r>
            <a:endParaRPr b="0" i="0" sz="1600" u="none">
              <a:solidFill>
                <a:schemeClr val="dk1"/>
              </a:solidFill>
              <a:latin typeface="Comic Sans MS"/>
              <a:ea typeface="Comic Sans MS"/>
              <a:cs typeface="Comic Sans MS"/>
              <a:sym typeface="Comic Sans MS"/>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04" name="Shape 104"/>
        <p:cNvGrpSpPr/>
        <p:nvPr/>
      </p:nvGrpSpPr>
      <p:grpSpPr>
        <a:xfrm>
          <a:off x="0" y="0"/>
          <a:ext cx="0" cy="0"/>
          <a:chOff x="0" y="0"/>
          <a:chExt cx="0" cy="0"/>
        </a:xfrm>
      </p:grpSpPr>
      <p:sp>
        <p:nvSpPr>
          <p:cNvPr id="105" name="Google Shape;105;p28"/>
          <p:cNvSpPr txBox="1"/>
          <p:nvPr/>
        </p:nvSpPr>
        <p:spPr>
          <a:xfrm>
            <a:off x="858837" y="152400"/>
            <a:ext cx="7446962" cy="15541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3200"/>
              <a:buFont typeface="Comic Sans MS"/>
              <a:buNone/>
            </a:pPr>
            <a:r>
              <a:rPr b="0" i="0" lang="en-US" sz="3200" u="none" cap="none" strike="noStrike">
                <a:solidFill>
                  <a:srgbClr val="660033"/>
                </a:solidFill>
                <a:latin typeface="Comic Sans MS"/>
                <a:ea typeface="Comic Sans MS"/>
                <a:cs typeface="Comic Sans MS"/>
                <a:sym typeface="Comic Sans MS"/>
              </a:rPr>
              <a:t>El “dogma” central del flujo de la información genética </a:t>
            </a:r>
            <a:endParaRPr/>
          </a:p>
          <a:p>
            <a:pPr indent="0" lvl="0" marL="0" marR="0" rtl="0" algn="ctr">
              <a:lnSpc>
                <a:spcPct val="100000"/>
              </a:lnSpc>
              <a:spcBef>
                <a:spcPts val="0"/>
              </a:spcBef>
              <a:spcAft>
                <a:spcPts val="0"/>
              </a:spcAft>
              <a:buNone/>
            </a:pPr>
            <a:r>
              <a:t/>
            </a:r>
            <a:endParaRPr b="0" i="0" sz="3200" u="none">
              <a:solidFill>
                <a:srgbClr val="660033"/>
              </a:solidFill>
              <a:latin typeface="Comic Sans MS"/>
              <a:ea typeface="Comic Sans MS"/>
              <a:cs typeface="Comic Sans MS"/>
              <a:sym typeface="Comic Sans MS"/>
            </a:endParaRPr>
          </a:p>
        </p:txBody>
      </p:sp>
      <p:pic>
        <p:nvPicPr>
          <p:cNvPr descr="dogma" id="106" name="Google Shape;106;p28"/>
          <p:cNvPicPr preferRelativeResize="0"/>
          <p:nvPr/>
        </p:nvPicPr>
        <p:blipFill rotWithShape="1">
          <a:blip r:embed="rId3">
            <a:alphaModFix/>
          </a:blip>
          <a:srcRect b="0" l="0" r="0" t="0"/>
          <a:stretch/>
        </p:blipFill>
        <p:spPr>
          <a:xfrm>
            <a:off x="1816100" y="1195387"/>
            <a:ext cx="5218112" cy="11052175"/>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55"/>
          <p:cNvSpPr txBox="1"/>
          <p:nvPr>
            <p:ph idx="1" type="body"/>
          </p:nvPr>
        </p:nvSpPr>
        <p:spPr>
          <a:xfrm>
            <a:off x="457200" y="476250"/>
            <a:ext cx="8229600" cy="38449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1800"/>
              <a:buFont typeface="Comic Sans MS"/>
              <a:buChar char="•"/>
            </a:pPr>
            <a:r>
              <a:rPr b="0" i="0" lang="en-US" sz="1800" u="none">
                <a:solidFill>
                  <a:schemeClr val="dk1"/>
                </a:solidFill>
                <a:latin typeface="Comic Sans MS"/>
                <a:ea typeface="Comic Sans MS"/>
                <a:cs typeface="Comic Sans MS"/>
                <a:sym typeface="Comic Sans MS"/>
              </a:rPr>
              <a:t>» Otro hexámero conservado está centrado 35 pb antes del sitio de inicio. Se llama la </a:t>
            </a:r>
            <a:r>
              <a:rPr b="1" i="0" lang="en-US" sz="1800" u="none">
                <a:solidFill>
                  <a:schemeClr val="dk1"/>
                </a:solidFill>
                <a:latin typeface="Comic Sans MS"/>
                <a:ea typeface="Comic Sans MS"/>
                <a:cs typeface="Comic Sans MS"/>
                <a:sym typeface="Comic Sans MS"/>
              </a:rPr>
              <a:t>secuencia -35</a:t>
            </a:r>
            <a:r>
              <a:rPr b="0" i="0" lang="en-US" sz="1800" u="none">
                <a:solidFill>
                  <a:schemeClr val="dk1"/>
                </a:solidFill>
                <a:latin typeface="Comic Sans MS"/>
                <a:ea typeface="Comic Sans MS"/>
                <a:cs typeface="Comic Sans MS"/>
                <a:sym typeface="Comic Sans MS"/>
              </a:rPr>
              <a:t>. Su consenso es </a:t>
            </a:r>
            <a:r>
              <a:rPr b="1" i="0" lang="en-US" sz="1800" u="none">
                <a:solidFill>
                  <a:srgbClr val="CCEEDF"/>
                </a:solidFill>
                <a:latin typeface="Comic Sans MS"/>
                <a:ea typeface="Comic Sans MS"/>
                <a:cs typeface="Comic Sans MS"/>
                <a:sym typeface="Comic Sans MS"/>
              </a:rPr>
              <a:t>TTGACA</a:t>
            </a:r>
            <a:r>
              <a:rPr b="0" i="0" lang="en-US" sz="1800" u="none">
                <a:solidFill>
                  <a:schemeClr val="dk1"/>
                </a:solidFill>
                <a:latin typeface="Comic Sans MS"/>
                <a:ea typeface="Comic Sans MS"/>
                <a:cs typeface="Comic Sans MS"/>
                <a:sym typeface="Comic Sans MS"/>
              </a:rPr>
              <a:t>; de forma más detallada, su conservación es:</a:t>
            </a:r>
            <a:endParaRPr b="0" i="0" sz="1800" u="none">
              <a:solidFill>
                <a:schemeClr val="dk1"/>
              </a:solidFill>
              <a:latin typeface="Comic Sans MS"/>
              <a:ea typeface="Comic Sans MS"/>
              <a:cs typeface="Comic Sans MS"/>
              <a:sym typeface="Comic Sans MS"/>
            </a:endParaRPr>
          </a:p>
          <a:p>
            <a:pPr indent="-342900" lvl="0" marL="342900" marR="0" rtl="0" algn="l">
              <a:lnSpc>
                <a:spcPct val="80000"/>
              </a:lnSpc>
              <a:spcBef>
                <a:spcPts val="360"/>
              </a:spcBef>
              <a:spcAft>
                <a:spcPts val="0"/>
              </a:spcAft>
              <a:buClr>
                <a:srgbClr val="CCEEDF"/>
              </a:buClr>
              <a:buSzPts val="1800"/>
              <a:buFont typeface="Comic Sans MS"/>
              <a:buChar char="•"/>
            </a:pPr>
            <a:r>
              <a:rPr b="1" i="0" lang="en-US" sz="1800" u="none">
                <a:solidFill>
                  <a:srgbClr val="CCEEDF"/>
                </a:solidFill>
                <a:latin typeface="Comic Sans MS"/>
                <a:ea typeface="Comic Sans MS"/>
                <a:cs typeface="Comic Sans MS"/>
                <a:sym typeface="Comic Sans MS"/>
              </a:rPr>
              <a:t>T</a:t>
            </a:r>
            <a:r>
              <a:rPr b="1" baseline="-25000" i="0" lang="en-US" sz="1800" u="none">
                <a:solidFill>
                  <a:srgbClr val="CCEEDF"/>
                </a:solidFill>
                <a:latin typeface="Comic Sans MS"/>
                <a:ea typeface="Comic Sans MS"/>
                <a:cs typeface="Comic Sans MS"/>
                <a:sym typeface="Comic Sans MS"/>
              </a:rPr>
              <a:t>82</a:t>
            </a:r>
            <a:r>
              <a:rPr b="1" i="0" lang="en-US" sz="1800" u="none">
                <a:solidFill>
                  <a:srgbClr val="CCEEDF"/>
                </a:solidFill>
                <a:latin typeface="Comic Sans MS"/>
                <a:ea typeface="Comic Sans MS"/>
                <a:cs typeface="Comic Sans MS"/>
                <a:sym typeface="Comic Sans MS"/>
              </a:rPr>
              <a:t> T</a:t>
            </a:r>
            <a:r>
              <a:rPr b="1" baseline="-25000" i="0" lang="en-US" sz="1800" u="none">
                <a:solidFill>
                  <a:srgbClr val="CCEEDF"/>
                </a:solidFill>
                <a:latin typeface="Comic Sans MS"/>
                <a:ea typeface="Comic Sans MS"/>
                <a:cs typeface="Comic Sans MS"/>
                <a:sym typeface="Comic Sans MS"/>
              </a:rPr>
              <a:t>84</a:t>
            </a:r>
            <a:r>
              <a:rPr b="1" i="0" lang="en-US" sz="1800" u="none">
                <a:solidFill>
                  <a:srgbClr val="CCEEDF"/>
                </a:solidFill>
                <a:latin typeface="Comic Sans MS"/>
                <a:ea typeface="Comic Sans MS"/>
                <a:cs typeface="Comic Sans MS"/>
                <a:sym typeface="Comic Sans MS"/>
              </a:rPr>
              <a:t> G</a:t>
            </a:r>
            <a:r>
              <a:rPr b="1" baseline="-25000" i="0" lang="en-US" sz="1800" u="none">
                <a:solidFill>
                  <a:srgbClr val="CCEEDF"/>
                </a:solidFill>
                <a:latin typeface="Comic Sans MS"/>
                <a:ea typeface="Comic Sans MS"/>
                <a:cs typeface="Comic Sans MS"/>
                <a:sym typeface="Comic Sans MS"/>
              </a:rPr>
              <a:t>78</a:t>
            </a:r>
            <a:r>
              <a:rPr b="1" i="0" lang="en-US" sz="1800" u="none">
                <a:solidFill>
                  <a:srgbClr val="CCEEDF"/>
                </a:solidFill>
                <a:latin typeface="Comic Sans MS"/>
                <a:ea typeface="Comic Sans MS"/>
                <a:cs typeface="Comic Sans MS"/>
                <a:sym typeface="Comic Sans MS"/>
              </a:rPr>
              <a:t> A</a:t>
            </a:r>
            <a:r>
              <a:rPr b="1" baseline="-25000" i="0" lang="en-US" sz="1800" u="none">
                <a:solidFill>
                  <a:srgbClr val="CCEEDF"/>
                </a:solidFill>
                <a:latin typeface="Comic Sans MS"/>
                <a:ea typeface="Comic Sans MS"/>
                <a:cs typeface="Comic Sans MS"/>
                <a:sym typeface="Comic Sans MS"/>
              </a:rPr>
              <a:t>65</a:t>
            </a:r>
            <a:r>
              <a:rPr b="1" i="0" lang="en-US" sz="1800" u="none">
                <a:solidFill>
                  <a:srgbClr val="CCEEDF"/>
                </a:solidFill>
                <a:latin typeface="Comic Sans MS"/>
                <a:ea typeface="Comic Sans MS"/>
                <a:cs typeface="Comic Sans MS"/>
                <a:sym typeface="Comic Sans MS"/>
              </a:rPr>
              <a:t> C</a:t>
            </a:r>
            <a:r>
              <a:rPr b="1" baseline="-25000" i="0" lang="en-US" sz="1800" u="none">
                <a:solidFill>
                  <a:srgbClr val="CCEEDF"/>
                </a:solidFill>
                <a:latin typeface="Comic Sans MS"/>
                <a:ea typeface="Comic Sans MS"/>
                <a:cs typeface="Comic Sans MS"/>
                <a:sym typeface="Comic Sans MS"/>
              </a:rPr>
              <a:t>54</a:t>
            </a:r>
            <a:r>
              <a:rPr b="1" i="0" lang="en-US" sz="1800" u="none">
                <a:solidFill>
                  <a:srgbClr val="CCEEDF"/>
                </a:solidFill>
                <a:latin typeface="Comic Sans MS"/>
                <a:ea typeface="Comic Sans MS"/>
                <a:cs typeface="Comic Sans MS"/>
                <a:sym typeface="Comic Sans MS"/>
              </a:rPr>
              <a:t> A</a:t>
            </a:r>
            <a:r>
              <a:rPr b="1" baseline="-25000" i="0" lang="en-US" sz="1800" u="none">
                <a:solidFill>
                  <a:srgbClr val="CCEEDF"/>
                </a:solidFill>
                <a:latin typeface="Comic Sans MS"/>
                <a:ea typeface="Comic Sans MS"/>
                <a:cs typeface="Comic Sans MS"/>
                <a:sym typeface="Comic Sans MS"/>
              </a:rPr>
              <a:t>45</a:t>
            </a:r>
            <a:endParaRPr b="1" i="0" sz="1800" u="none">
              <a:solidFill>
                <a:srgbClr val="CCEEDF"/>
              </a:solidFill>
              <a:latin typeface="Comic Sans MS"/>
              <a:ea typeface="Comic Sans MS"/>
              <a:cs typeface="Comic Sans MS"/>
              <a:sym typeface="Comic Sans MS"/>
            </a:endParaRPr>
          </a:p>
          <a:p>
            <a:pPr indent="-342900" lvl="0" marL="342900" marR="0" rtl="0" algn="l">
              <a:lnSpc>
                <a:spcPct val="80000"/>
              </a:lnSpc>
              <a:spcBef>
                <a:spcPts val="360"/>
              </a:spcBef>
              <a:spcAft>
                <a:spcPts val="0"/>
              </a:spcAft>
              <a:buClr>
                <a:schemeClr val="dk1"/>
              </a:buClr>
              <a:buSzPts val="1800"/>
              <a:buFont typeface="Comic Sans MS"/>
              <a:buChar char="•"/>
            </a:pPr>
            <a:r>
              <a:rPr b="0" i="0" lang="en-US" sz="1800" u="none">
                <a:solidFill>
                  <a:schemeClr val="dk1"/>
                </a:solidFill>
                <a:latin typeface="Comic Sans MS"/>
                <a:ea typeface="Comic Sans MS"/>
                <a:cs typeface="Comic Sans MS"/>
                <a:sym typeface="Comic Sans MS"/>
              </a:rPr>
              <a:t>» La distancia que separa los sitios -10 y -35 tiene entre </a:t>
            </a:r>
            <a:r>
              <a:rPr b="1" i="0" lang="en-US" sz="1800" u="none">
                <a:solidFill>
                  <a:schemeClr val="dk1"/>
                </a:solidFill>
                <a:latin typeface="Comic Sans MS"/>
                <a:ea typeface="Comic Sans MS"/>
                <a:cs typeface="Comic Sans MS"/>
                <a:sym typeface="Comic Sans MS"/>
              </a:rPr>
              <a:t>16 y 18 pb</a:t>
            </a:r>
            <a:r>
              <a:rPr b="0" i="0" lang="en-US" sz="1800" u="none">
                <a:solidFill>
                  <a:schemeClr val="dk1"/>
                </a:solidFill>
                <a:latin typeface="Comic Sans MS"/>
                <a:ea typeface="Comic Sans MS"/>
                <a:cs typeface="Comic Sans MS"/>
                <a:sym typeface="Comic Sans MS"/>
              </a:rPr>
              <a:t> en el 90% de los promotores; en excepciones, puede tener 15 pb como mínimo ó 20 pb como máximo. Aunque la secuencia real de la región intermedia no sea importante, la distancia es crítica pues mantiene los dos sitios separados adecuadamente para la geometría de la RNA polimerasa.</a:t>
            </a:r>
            <a:endParaRPr b="0" i="0" sz="1800" u="none">
              <a:solidFill>
                <a:schemeClr val="dk1"/>
              </a:solidFill>
              <a:latin typeface="Comic Sans MS"/>
              <a:ea typeface="Comic Sans MS"/>
              <a:cs typeface="Comic Sans MS"/>
              <a:sym typeface="Comic Sans MS"/>
            </a:endParaRPr>
          </a:p>
          <a:p>
            <a:pPr indent="-342900" lvl="0" marL="342900" marR="0" rtl="0" algn="l">
              <a:lnSpc>
                <a:spcPct val="80000"/>
              </a:lnSpc>
              <a:spcBef>
                <a:spcPts val="360"/>
              </a:spcBef>
              <a:spcAft>
                <a:spcPts val="0"/>
              </a:spcAft>
              <a:buClr>
                <a:schemeClr val="dk1"/>
              </a:buClr>
              <a:buSzPts val="1800"/>
              <a:buFont typeface="Comic Sans MS"/>
              <a:buChar char="•"/>
            </a:pPr>
            <a:r>
              <a:rPr b="0" i="0" lang="en-US" sz="1800" u="none">
                <a:solidFill>
                  <a:schemeClr val="dk1"/>
                </a:solidFill>
                <a:latin typeface="Comic Sans MS"/>
                <a:ea typeface="Comic Sans MS"/>
                <a:cs typeface="Comic Sans MS"/>
                <a:sym typeface="Comic Sans MS"/>
              </a:rPr>
              <a:t>A partir de los datos de muchos promotores, se puede definir un promotor óptimo como la secuencia que contiene un hexámero -35 separado 17 pb del hexámero -10, y situado 7 pb antes del punto de inicio. En la siguiente figura se puede apreciar la estructura de un promotor mostrando el rango de variación permitido a partir del óptimo:</a:t>
            </a:r>
            <a:endParaRPr/>
          </a:p>
          <a:p>
            <a:pPr indent="-228600" lvl="0" marL="342900" marR="0" rtl="0" algn="l">
              <a:spcBef>
                <a:spcPts val="360"/>
              </a:spcBef>
              <a:spcAft>
                <a:spcPts val="0"/>
              </a:spcAft>
              <a:buClr>
                <a:schemeClr val="dk1"/>
              </a:buClr>
              <a:buSzPts val="1800"/>
              <a:buFont typeface="Comic Sans MS"/>
              <a:buNone/>
            </a:pPr>
            <a:r>
              <a:t/>
            </a:r>
            <a:endParaRPr b="0" i="0" sz="1800" u="none">
              <a:solidFill>
                <a:schemeClr val="dk1"/>
              </a:solidFill>
              <a:latin typeface="Comic Sans MS"/>
              <a:ea typeface="Comic Sans MS"/>
              <a:cs typeface="Comic Sans MS"/>
              <a:sym typeface="Comic Sans MS"/>
            </a:endParaRPr>
          </a:p>
        </p:txBody>
      </p:sp>
      <p:pic>
        <p:nvPicPr>
          <p:cNvPr id="290" name="Google Shape;290;p55"/>
          <p:cNvPicPr preferRelativeResize="0"/>
          <p:nvPr/>
        </p:nvPicPr>
        <p:blipFill rotWithShape="1">
          <a:blip r:embed="rId3">
            <a:alphaModFix/>
          </a:blip>
          <a:srcRect b="0" l="0" r="0" t="0"/>
          <a:stretch/>
        </p:blipFill>
        <p:spPr>
          <a:xfrm>
            <a:off x="1403350" y="4508500"/>
            <a:ext cx="6735762" cy="1657350"/>
          </a:xfrm>
          <a:prstGeom prst="rect">
            <a:avLst/>
          </a:prstGeom>
          <a:noFill/>
          <a:ln>
            <a:noFill/>
          </a:ln>
        </p:spPr>
      </p:pic>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56"/>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Comic Sans MS"/>
              <a:ea typeface="Comic Sans MS"/>
              <a:cs typeface="Comic Sans MS"/>
              <a:sym typeface="Comic Sans MS"/>
            </a:endParaRPr>
          </a:p>
        </p:txBody>
      </p:sp>
      <p:sp>
        <p:nvSpPr>
          <p:cNvPr id="296" name="Google Shape;296;p5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Comic Sans MS"/>
              <a:buChar char="•"/>
            </a:pPr>
            <a:r>
              <a:rPr b="0" i="0" lang="en-US" sz="3200" u="none">
                <a:solidFill>
                  <a:schemeClr val="dk1"/>
                </a:solidFill>
                <a:latin typeface="Comic Sans MS"/>
                <a:ea typeface="Comic Sans MS"/>
                <a:cs typeface="Comic Sans MS"/>
                <a:sym typeface="Comic Sans MS"/>
              </a:rPr>
              <a:t>-35 constituye la señal de reconocimiento para la RNA polimerasa: "dominio de reconocimiento«</a:t>
            </a:r>
            <a:endParaRPr/>
          </a:p>
          <a:p>
            <a:pPr indent="-342900" lvl="0" marL="342900" marR="0" rtl="0" algn="l">
              <a:lnSpc>
                <a:spcPct val="100000"/>
              </a:lnSpc>
              <a:spcBef>
                <a:spcPts val="640"/>
              </a:spcBef>
              <a:spcAft>
                <a:spcPts val="0"/>
              </a:spcAft>
              <a:buClr>
                <a:schemeClr val="dk1"/>
              </a:buClr>
              <a:buSzPts val="3200"/>
              <a:buFont typeface="Comic Sans MS"/>
              <a:buNone/>
            </a:pPr>
            <a:r>
              <a:t/>
            </a:r>
            <a:endParaRPr b="0" i="0" sz="3200" u="none">
              <a:solidFill>
                <a:schemeClr val="dk1"/>
              </a:solidFill>
              <a:latin typeface="Comic Sans MS"/>
              <a:ea typeface="Comic Sans MS"/>
              <a:cs typeface="Comic Sans MS"/>
              <a:sym typeface="Comic Sans MS"/>
            </a:endParaRPr>
          </a:p>
          <a:p>
            <a:pPr indent="-342900" lvl="0" marL="342900" marR="0" rtl="0" algn="l">
              <a:lnSpc>
                <a:spcPct val="100000"/>
              </a:lnSpc>
              <a:spcBef>
                <a:spcPts val="640"/>
              </a:spcBef>
              <a:spcAft>
                <a:spcPts val="0"/>
              </a:spcAft>
              <a:buClr>
                <a:schemeClr val="dk1"/>
              </a:buClr>
              <a:buSzPts val="3200"/>
              <a:buFont typeface="Comic Sans MS"/>
              <a:buChar char="•"/>
            </a:pPr>
            <a:r>
              <a:rPr b="0" i="0" lang="en-US" sz="3200" u="none">
                <a:solidFill>
                  <a:schemeClr val="dk1"/>
                </a:solidFill>
                <a:latin typeface="Comic Sans MS"/>
                <a:ea typeface="Comic Sans MS"/>
                <a:cs typeface="Comic Sans MS"/>
                <a:sym typeface="Comic Sans MS"/>
              </a:rPr>
              <a:t> -10 permite que el complejo se convierta a una forma activa: "dominio de desenrollamiento" del promotor.</a:t>
            </a:r>
            <a:endParaRPr/>
          </a:p>
          <a:p>
            <a:pPr indent="-139700" lvl="0" marL="342900" marR="0" rtl="0" algn="l">
              <a:spcBef>
                <a:spcPts val="640"/>
              </a:spcBef>
              <a:spcAft>
                <a:spcPts val="0"/>
              </a:spcAft>
              <a:buClr>
                <a:schemeClr val="dk1"/>
              </a:buClr>
              <a:buSzPts val="3200"/>
              <a:buFont typeface="Comic Sans MS"/>
              <a:buNone/>
            </a:pPr>
            <a:r>
              <a:t/>
            </a:r>
            <a:endParaRPr b="0" i="0" sz="3200" u="none">
              <a:solidFill>
                <a:schemeClr val="dk1"/>
              </a:solidFill>
              <a:latin typeface="Comic Sans MS"/>
              <a:ea typeface="Comic Sans MS"/>
              <a:cs typeface="Comic Sans MS"/>
              <a:sym typeface="Comic Sans MS"/>
            </a:endParaRPr>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pic>
        <p:nvPicPr>
          <p:cNvPr id="301" name="Google Shape;301;p57"/>
          <p:cNvPicPr preferRelativeResize="0"/>
          <p:nvPr/>
        </p:nvPicPr>
        <p:blipFill rotWithShape="1">
          <a:blip r:embed="rId3">
            <a:alphaModFix/>
          </a:blip>
          <a:srcRect b="0" l="0" r="0" t="0"/>
          <a:stretch/>
        </p:blipFill>
        <p:spPr>
          <a:xfrm>
            <a:off x="1908175" y="115887"/>
            <a:ext cx="5124450" cy="4308475"/>
          </a:xfrm>
          <a:prstGeom prst="rect">
            <a:avLst/>
          </a:prstGeom>
          <a:noFill/>
          <a:ln>
            <a:noFill/>
          </a:ln>
        </p:spPr>
      </p:pic>
      <p:sp>
        <p:nvSpPr>
          <p:cNvPr id="302" name="Google Shape;302;p57"/>
          <p:cNvSpPr txBox="1"/>
          <p:nvPr>
            <p:ph idx="1" type="body"/>
          </p:nvPr>
        </p:nvSpPr>
        <p:spPr>
          <a:xfrm>
            <a:off x="0" y="4519612"/>
            <a:ext cx="8893175" cy="452596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rgbClr val="000000"/>
              </a:buClr>
              <a:buSzPts val="1600"/>
              <a:buFont typeface="Comic Sans MS"/>
              <a:buChar char="•"/>
            </a:pPr>
            <a:r>
              <a:rPr b="0" i="0" lang="en-US" sz="1600" u="none">
                <a:solidFill>
                  <a:srgbClr val="000000"/>
                </a:solidFill>
                <a:latin typeface="Comic Sans MS"/>
                <a:ea typeface="Comic Sans MS"/>
                <a:cs typeface="Comic Sans MS"/>
                <a:sym typeface="Comic Sans MS"/>
              </a:rPr>
              <a:t>A medida que la RNA polimerasa transcribe el DNA, ocurre enrollamiento y desenrollamiento </a:t>
            </a:r>
            <a:endParaRPr/>
          </a:p>
          <a:p>
            <a:pPr indent="-342900" lvl="0" marL="342900" marR="0" rtl="0" algn="just">
              <a:lnSpc>
                <a:spcPct val="100000"/>
              </a:lnSpc>
              <a:spcBef>
                <a:spcPts val="320"/>
              </a:spcBef>
              <a:spcAft>
                <a:spcPts val="0"/>
              </a:spcAft>
              <a:buClr>
                <a:srgbClr val="000000"/>
              </a:buClr>
              <a:buSzPts val="1600"/>
              <a:buFont typeface="Comic Sans MS"/>
              <a:buChar char="•"/>
            </a:pPr>
            <a:r>
              <a:rPr b="0" i="0" lang="en-US" sz="1600" u="none">
                <a:solidFill>
                  <a:srgbClr val="000000"/>
                </a:solidFill>
                <a:latin typeface="Comic Sans MS"/>
                <a:ea typeface="Comic Sans MS"/>
                <a:cs typeface="Comic Sans MS"/>
                <a:sym typeface="Comic Sans MS"/>
              </a:rPr>
              <a:t>Para cada vuelta de hélice recorrida por la RNA polimerasa, se genera +1 vuelta por delante y -1 vuelta por detrás….</a:t>
            </a:r>
            <a:endParaRPr/>
          </a:p>
          <a:p>
            <a:pPr indent="-342900" lvl="0" marL="342900" marR="0" rtl="0" algn="just">
              <a:lnSpc>
                <a:spcPct val="100000"/>
              </a:lnSpc>
              <a:spcBef>
                <a:spcPts val="320"/>
              </a:spcBef>
              <a:spcAft>
                <a:spcPts val="0"/>
              </a:spcAft>
              <a:buClr>
                <a:srgbClr val="000000"/>
              </a:buClr>
              <a:buSzPts val="1600"/>
              <a:buFont typeface="Comic Sans MS"/>
              <a:buChar char="•"/>
            </a:pPr>
            <a:r>
              <a:rPr b="0" i="0" lang="en-US" sz="1600" u="none">
                <a:solidFill>
                  <a:srgbClr val="000000"/>
                </a:solidFill>
                <a:latin typeface="Comic Sans MS"/>
                <a:ea typeface="Comic Sans MS"/>
                <a:cs typeface="Comic Sans MS"/>
                <a:sym typeface="Comic Sans MS"/>
              </a:rPr>
              <a:t>se requieren las enzimas </a:t>
            </a:r>
            <a:r>
              <a:rPr b="1" i="0" lang="en-US" sz="1600" u="none">
                <a:solidFill>
                  <a:srgbClr val="000000"/>
                </a:solidFill>
                <a:latin typeface="Comic Sans MS"/>
                <a:ea typeface="Comic Sans MS"/>
                <a:cs typeface="Comic Sans MS"/>
                <a:sym typeface="Comic Sans MS"/>
              </a:rPr>
              <a:t>girasa</a:t>
            </a:r>
            <a:r>
              <a:rPr b="0" i="0" lang="en-US" sz="1600" u="none">
                <a:solidFill>
                  <a:srgbClr val="000000"/>
                </a:solidFill>
                <a:latin typeface="Comic Sans MS"/>
                <a:ea typeface="Comic Sans MS"/>
                <a:cs typeface="Comic Sans MS"/>
                <a:sym typeface="Comic Sans MS"/>
              </a:rPr>
              <a:t> (introduce superenrollamientos negativos) y la</a:t>
            </a:r>
            <a:r>
              <a:rPr b="1" i="0" lang="en-US" sz="1600" u="none">
                <a:solidFill>
                  <a:srgbClr val="000000"/>
                </a:solidFill>
                <a:latin typeface="Comic Sans MS"/>
                <a:ea typeface="Comic Sans MS"/>
                <a:cs typeface="Comic Sans MS"/>
                <a:sym typeface="Comic Sans MS"/>
              </a:rPr>
              <a:t> topoisomerasaI</a:t>
            </a:r>
            <a:r>
              <a:rPr b="0" i="0" lang="en-US" sz="1600" u="none">
                <a:solidFill>
                  <a:srgbClr val="000000"/>
                </a:solidFill>
                <a:latin typeface="Comic Sans MS"/>
                <a:ea typeface="Comic Sans MS"/>
                <a:cs typeface="Comic Sans MS"/>
                <a:sym typeface="Comic Sans MS"/>
              </a:rPr>
              <a:t> (elimina superenrollamientos negativos) para rectificar la situación que se crea delante y detrás de la polimerasa, respectivamente.</a:t>
            </a:r>
            <a:endParaRPr/>
          </a:p>
          <a:p>
            <a:pPr indent="-241300" lvl="0" marL="342900" marR="0" rtl="0" algn="l">
              <a:spcBef>
                <a:spcPts val="320"/>
              </a:spcBef>
              <a:spcAft>
                <a:spcPts val="0"/>
              </a:spcAft>
              <a:buClr>
                <a:schemeClr val="dk1"/>
              </a:buClr>
              <a:buSzPts val="1600"/>
              <a:buFont typeface="Comic Sans MS"/>
              <a:buNone/>
            </a:pPr>
            <a:r>
              <a:t/>
            </a:r>
            <a:endParaRPr b="0" i="0" sz="1600" u="none">
              <a:solidFill>
                <a:srgbClr val="000000"/>
              </a:solidFill>
              <a:latin typeface="Comic Sans MS"/>
              <a:ea typeface="Comic Sans MS"/>
              <a:cs typeface="Comic Sans MS"/>
              <a:sym typeface="Comic Sans MS"/>
            </a:endParaRPr>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58"/>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47FFD1"/>
              </a:buClr>
              <a:buSzPts val="2800"/>
              <a:buFont typeface="Comic Sans MS"/>
              <a:buNone/>
            </a:pPr>
            <a:r>
              <a:rPr b="1" i="0" lang="en-US" sz="2800" u="none">
                <a:solidFill>
                  <a:srgbClr val="47FFD1"/>
                </a:solidFill>
                <a:latin typeface="Comic Sans MS"/>
                <a:ea typeface="Comic Sans MS"/>
                <a:cs typeface="Comic Sans MS"/>
                <a:sym typeface="Comic Sans MS"/>
              </a:rPr>
              <a:t>Mecanismo de la transcripción</a:t>
            </a:r>
            <a:br>
              <a:rPr b="0" i="0" lang="en-US" sz="1800" u="none">
                <a:solidFill>
                  <a:srgbClr val="000000"/>
                </a:solidFill>
                <a:latin typeface="Comic Sans MS"/>
                <a:ea typeface="Comic Sans MS"/>
                <a:cs typeface="Comic Sans MS"/>
                <a:sym typeface="Comic Sans MS"/>
              </a:rPr>
            </a:br>
            <a:endParaRPr/>
          </a:p>
        </p:txBody>
      </p:sp>
      <p:sp>
        <p:nvSpPr>
          <p:cNvPr id="308" name="Google Shape;308;p58"/>
          <p:cNvSpPr txBox="1"/>
          <p:nvPr>
            <p:ph idx="1" type="body"/>
          </p:nvPr>
        </p:nvSpPr>
        <p:spPr>
          <a:xfrm>
            <a:off x="457200" y="1196975"/>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2060"/>
              </a:buClr>
              <a:buSzPts val="2000"/>
              <a:buFont typeface="Comic Sans MS"/>
              <a:buChar char="•"/>
            </a:pPr>
            <a:r>
              <a:rPr b="0" i="0" lang="en-US" sz="2000" u="none">
                <a:solidFill>
                  <a:srgbClr val="002060"/>
                </a:solidFill>
                <a:latin typeface="Comic Sans MS"/>
                <a:ea typeface="Comic Sans MS"/>
                <a:cs typeface="Comic Sans MS"/>
                <a:sym typeface="Comic Sans MS"/>
              </a:rPr>
              <a:t>» Durante la </a:t>
            </a:r>
            <a:r>
              <a:rPr b="1" i="0" lang="en-US" sz="2000" u="none">
                <a:solidFill>
                  <a:srgbClr val="002060"/>
                </a:solidFill>
                <a:latin typeface="Comic Sans MS"/>
                <a:ea typeface="Comic Sans MS"/>
                <a:cs typeface="Comic Sans MS"/>
                <a:sym typeface="Comic Sans MS"/>
              </a:rPr>
              <a:t>Elongación</a:t>
            </a:r>
            <a:r>
              <a:rPr b="0" i="0" lang="en-US" sz="2000" u="none">
                <a:solidFill>
                  <a:srgbClr val="002060"/>
                </a:solidFill>
                <a:latin typeface="Comic Sans MS"/>
                <a:ea typeface="Comic Sans MS"/>
                <a:cs typeface="Comic Sans MS"/>
                <a:sym typeface="Comic Sans MS"/>
              </a:rPr>
              <a:t>, la enzima se mueve a lo largo del DNA y extiende la cadena creciente del RNA. A medida que se mueve la enzima, desenrolla la hélice de DNA para exponer un nuevo segmento del molde en forma monocatenaria. Los nucleótidos se añaden covalentemente al extremo 3' de la cadena de RNA naciente, formando un híbrido RNA-DNA en la región desenrollada. </a:t>
            </a:r>
            <a:endParaRPr/>
          </a:p>
          <a:p>
            <a:pPr indent="-342900" lvl="0" marL="342900" marR="0" rtl="0" algn="l">
              <a:lnSpc>
                <a:spcPct val="100000"/>
              </a:lnSpc>
              <a:spcBef>
                <a:spcPts val="400"/>
              </a:spcBef>
              <a:spcAft>
                <a:spcPts val="0"/>
              </a:spcAft>
              <a:buClr>
                <a:srgbClr val="00B050"/>
              </a:buClr>
              <a:buSzPts val="2000"/>
              <a:buFont typeface="Comic Sans MS"/>
              <a:buChar char="•"/>
            </a:pPr>
            <a:r>
              <a:rPr b="0" i="0" lang="en-US" sz="2000" u="none">
                <a:solidFill>
                  <a:srgbClr val="00B050"/>
                </a:solidFill>
                <a:latin typeface="Comic Sans MS"/>
                <a:ea typeface="Comic Sans MS"/>
                <a:cs typeface="Comic Sans MS"/>
                <a:sym typeface="Comic Sans MS"/>
              </a:rPr>
              <a:t>Detrás de la región desenrollada, la cadena de DNA molde se aparea con su compañera original para volver a formar la doble hélice. </a:t>
            </a:r>
            <a:endParaRPr/>
          </a:p>
          <a:p>
            <a:pPr indent="-342900" lvl="0" marL="342900" marR="0" rtl="0" algn="l">
              <a:lnSpc>
                <a:spcPct val="100000"/>
              </a:lnSpc>
              <a:spcBef>
                <a:spcPts val="400"/>
              </a:spcBef>
              <a:spcAft>
                <a:spcPts val="0"/>
              </a:spcAft>
              <a:buClr>
                <a:srgbClr val="0070C0"/>
              </a:buClr>
              <a:buSzPts val="2000"/>
              <a:buFont typeface="Comic Sans MS"/>
              <a:buChar char="•"/>
            </a:pPr>
            <a:r>
              <a:rPr b="0" i="0" lang="en-US" sz="2000" u="none">
                <a:solidFill>
                  <a:srgbClr val="0070C0"/>
                </a:solidFill>
                <a:latin typeface="Comic Sans MS"/>
                <a:ea typeface="Comic Sans MS"/>
                <a:cs typeface="Comic Sans MS"/>
                <a:sym typeface="Comic Sans MS"/>
              </a:rPr>
              <a:t>El RNA emerge como una sola cadena libre. La elongación implica el movimiento de la burbuja de transcripción mediante una ruptura de la estructura del DNA, en la cual la cadena molde de la región transitoriamente desenrollada se aparea con el RNA naciente en el punto de crecimiento.</a:t>
            </a:r>
            <a:endParaRPr/>
          </a:p>
          <a:p>
            <a:pPr indent="-215900" lvl="0" marL="342900" marR="0" rtl="0" algn="l">
              <a:spcBef>
                <a:spcPts val="400"/>
              </a:spcBef>
              <a:spcAft>
                <a:spcPts val="0"/>
              </a:spcAft>
              <a:buClr>
                <a:schemeClr val="dk1"/>
              </a:buClr>
              <a:buSzPts val="2000"/>
              <a:buFont typeface="Comic Sans MS"/>
              <a:buNone/>
            </a:pPr>
            <a:r>
              <a:t/>
            </a:r>
            <a:endParaRPr b="0" i="0" sz="2000" u="none">
              <a:solidFill>
                <a:srgbClr val="0070C0"/>
              </a:solidFill>
              <a:latin typeface="Comic Sans MS"/>
              <a:ea typeface="Comic Sans MS"/>
              <a:cs typeface="Comic Sans MS"/>
              <a:sym typeface="Comic Sans MS"/>
            </a:endParaRPr>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59"/>
          <p:cNvSpPr txBox="1"/>
          <p:nvPr/>
        </p:nvSpPr>
        <p:spPr>
          <a:xfrm>
            <a:off x="900112" y="404812"/>
            <a:ext cx="7829550" cy="532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2000"/>
              <a:buFont typeface="Comic Sans MS"/>
              <a:buNone/>
            </a:pPr>
            <a:r>
              <a:rPr b="1" i="0" lang="en-US" sz="2000" u="none">
                <a:solidFill>
                  <a:srgbClr val="660033"/>
                </a:solidFill>
                <a:latin typeface="Comic Sans MS"/>
                <a:ea typeface="Comic Sans MS"/>
                <a:cs typeface="Comic Sans MS"/>
                <a:sym typeface="Comic Sans MS"/>
              </a:rPr>
              <a:t>Elongación</a:t>
            </a:r>
            <a:endParaRPr/>
          </a:p>
          <a:p>
            <a:pPr indent="0" lvl="0" marL="0" marR="0" rtl="0" algn="ctr">
              <a:lnSpc>
                <a:spcPct val="100000"/>
              </a:lnSpc>
              <a:spcBef>
                <a:spcPts val="0"/>
              </a:spcBef>
              <a:spcAft>
                <a:spcPts val="0"/>
              </a:spcAft>
              <a:buClr>
                <a:srgbClr val="660033"/>
              </a:buClr>
              <a:buSzPts val="2000"/>
              <a:buFont typeface="Comic Sans MS"/>
              <a:buNone/>
            </a:pPr>
            <a:r>
              <a:rPr b="0" i="0" lang="en-US" sz="2000" u="none">
                <a:solidFill>
                  <a:srgbClr val="660033"/>
                </a:solidFill>
                <a:latin typeface="Comic Sans MS"/>
                <a:ea typeface="Comic Sans MS"/>
                <a:cs typeface="Comic Sans MS"/>
                <a:sym typeface="Comic Sans MS"/>
              </a:rPr>
              <a:t>Durante la elongación, el límite izquierdo de la enzima se mueve uniformemente a medida que se extiende la cadena de RNA, pero el límite derecho permanece estacionario mientras se añaden varios nucleótidos; entonces, de forma súbita, se mueve entre 7 y 8 pb a lo largo del DNA.</a:t>
            </a:r>
            <a:endParaRPr/>
          </a:p>
          <a:p>
            <a:pPr indent="0" lvl="0" marL="0" marR="0" rtl="0" algn="ctr">
              <a:lnSpc>
                <a:spcPct val="100000"/>
              </a:lnSpc>
              <a:spcBef>
                <a:spcPts val="0"/>
              </a:spcBef>
              <a:spcAft>
                <a:spcPts val="0"/>
              </a:spcAft>
              <a:buClr>
                <a:srgbClr val="660033"/>
              </a:buClr>
              <a:buSzPts val="2000"/>
              <a:buFont typeface="Comic Sans MS"/>
              <a:buNone/>
            </a:pPr>
            <a:r>
              <a:t/>
            </a:r>
            <a:endParaRPr b="0" i="0" sz="2000" u="none">
              <a:solidFill>
                <a:srgbClr val="660033"/>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660033"/>
              </a:buClr>
              <a:buSzPts val="2000"/>
              <a:buFont typeface="Comic Sans MS"/>
              <a:buNone/>
            </a:pPr>
            <a:r>
              <a:rPr b="0" i="0" lang="en-US" sz="2000" u="none">
                <a:solidFill>
                  <a:srgbClr val="660033"/>
                </a:solidFill>
                <a:latin typeface="Comic Sans MS"/>
                <a:ea typeface="Comic Sans MS"/>
                <a:cs typeface="Comic Sans MS"/>
                <a:sym typeface="Comic Sans MS"/>
              </a:rPr>
              <a:t>Este movimiento implica </a:t>
            </a:r>
            <a:r>
              <a:rPr b="1" i="0" lang="en-US" sz="2000" u="none">
                <a:solidFill>
                  <a:srgbClr val="660033"/>
                </a:solidFill>
                <a:latin typeface="Comic Sans MS"/>
                <a:ea typeface="Comic Sans MS"/>
                <a:cs typeface="Comic Sans MS"/>
                <a:sym typeface="Comic Sans MS"/>
              </a:rPr>
              <a:t>compresión uniforme</a:t>
            </a:r>
            <a:r>
              <a:rPr b="0" i="0" lang="en-US" sz="2000" u="none">
                <a:solidFill>
                  <a:srgbClr val="660033"/>
                </a:solidFill>
                <a:latin typeface="Comic Sans MS"/>
                <a:ea typeface="Comic Sans MS"/>
                <a:cs typeface="Comic Sans MS"/>
                <a:sym typeface="Comic Sans MS"/>
              </a:rPr>
              <a:t> y </a:t>
            </a:r>
            <a:r>
              <a:rPr b="1" i="0" lang="en-US" sz="2000" u="none">
                <a:solidFill>
                  <a:srgbClr val="660033"/>
                </a:solidFill>
                <a:latin typeface="Comic Sans MS"/>
                <a:ea typeface="Comic Sans MS"/>
                <a:cs typeface="Comic Sans MS"/>
                <a:sym typeface="Comic Sans MS"/>
              </a:rPr>
              <a:t>expansión súbita</a:t>
            </a:r>
            <a:r>
              <a:rPr b="0" i="0" lang="en-US" sz="2000" u="none">
                <a:solidFill>
                  <a:srgbClr val="660033"/>
                </a:solidFill>
                <a:latin typeface="Comic Sans MS"/>
                <a:ea typeface="Comic Sans MS"/>
                <a:cs typeface="Comic Sans MS"/>
                <a:sym typeface="Comic Sans MS"/>
              </a:rPr>
              <a:t> de la enzima sobre el DNA; se contrae uniformemente desde ~35 pb hasta ~28 pb, y después se expande a ~35 pb. </a:t>
            </a:r>
            <a:endParaRPr/>
          </a:p>
          <a:p>
            <a:pPr indent="0" lvl="0" marL="0" marR="0" rtl="0" algn="ctr">
              <a:lnSpc>
                <a:spcPct val="100000"/>
              </a:lnSpc>
              <a:spcBef>
                <a:spcPts val="0"/>
              </a:spcBef>
              <a:spcAft>
                <a:spcPts val="0"/>
              </a:spcAft>
              <a:buClr>
                <a:srgbClr val="660033"/>
              </a:buClr>
              <a:buSzPts val="2000"/>
              <a:buFont typeface="Comic Sans MS"/>
              <a:buNone/>
            </a:pPr>
            <a:r>
              <a:t/>
            </a:r>
            <a:endParaRPr b="0" i="0" sz="2000" u="none">
              <a:solidFill>
                <a:srgbClr val="660033"/>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660033"/>
              </a:buClr>
              <a:buSzPts val="2000"/>
              <a:buFont typeface="Comic Sans MS"/>
              <a:buNone/>
            </a:pPr>
            <a:r>
              <a:rPr b="0" i="0" lang="en-US" sz="2000" u="none">
                <a:solidFill>
                  <a:srgbClr val="660033"/>
                </a:solidFill>
                <a:latin typeface="Comic Sans MS"/>
                <a:ea typeface="Comic Sans MS"/>
                <a:cs typeface="Comic Sans MS"/>
                <a:sym typeface="Comic Sans MS"/>
              </a:rPr>
              <a:t>A medida que la RNA polimerasa se comprime, la cadena de RNA naciente crece dentro de la estructura enzimática, y la burbuja de transcripción monocatenaria se agranda entre 12-20 pb. Se cree que estos cambios crean una tensión interna en la enzima que será liberada cuando el extremo frontal de la enzima salte de forma discontinua.</a:t>
            </a:r>
            <a:endParaRPr/>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317" name="Shape 317"/>
        <p:cNvGrpSpPr/>
        <p:nvPr/>
      </p:nvGrpSpPr>
      <p:grpSpPr>
        <a:xfrm>
          <a:off x="0" y="0"/>
          <a:ext cx="0" cy="0"/>
          <a:chOff x="0" y="0"/>
          <a:chExt cx="0" cy="0"/>
        </a:xfrm>
      </p:grpSpPr>
      <p:pic>
        <p:nvPicPr>
          <p:cNvPr id="318" name="Google Shape;318;p60"/>
          <p:cNvPicPr preferRelativeResize="0"/>
          <p:nvPr/>
        </p:nvPicPr>
        <p:blipFill rotWithShape="1">
          <a:blip r:embed="rId3">
            <a:alphaModFix/>
          </a:blip>
          <a:srcRect b="0" l="0" r="0" t="0"/>
          <a:stretch/>
        </p:blipFill>
        <p:spPr>
          <a:xfrm>
            <a:off x="539750" y="404812"/>
            <a:ext cx="7705725" cy="6135687"/>
          </a:xfrm>
          <a:prstGeom prst="rect">
            <a:avLst/>
          </a:prstGeom>
          <a:noFill/>
          <a:ln>
            <a:noFill/>
          </a:ln>
        </p:spPr>
      </p:pic>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61"/>
          <p:cNvSpPr txBox="1"/>
          <p:nvPr>
            <p:ph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Comic Sans MS"/>
              <a:ea typeface="Comic Sans MS"/>
              <a:cs typeface="Comic Sans MS"/>
              <a:sym typeface="Comic Sans MS"/>
            </a:endParaRPr>
          </a:p>
        </p:txBody>
      </p:sp>
      <p:sp>
        <p:nvSpPr>
          <p:cNvPr id="324" name="Google Shape;324;p6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262699"/>
              </a:buClr>
              <a:buSzPts val="2000"/>
              <a:buFont typeface="Comic Sans MS"/>
              <a:buChar char="•"/>
            </a:pPr>
            <a:r>
              <a:rPr b="0" i="0" lang="en-US" sz="2000" u="none">
                <a:solidFill>
                  <a:srgbClr val="262699"/>
                </a:solidFill>
                <a:latin typeface="Comic Sans MS"/>
                <a:ea typeface="Comic Sans MS"/>
                <a:cs typeface="Comic Sans MS"/>
                <a:sym typeface="Comic Sans MS"/>
              </a:rPr>
              <a:t>» La </a:t>
            </a:r>
            <a:r>
              <a:rPr b="1" i="0" lang="en-US" sz="2000" u="none">
                <a:solidFill>
                  <a:srgbClr val="262699"/>
                </a:solidFill>
                <a:latin typeface="Comic Sans MS"/>
                <a:ea typeface="Comic Sans MS"/>
                <a:cs typeface="Comic Sans MS"/>
                <a:sym typeface="Comic Sans MS"/>
              </a:rPr>
              <a:t>Terminación</a:t>
            </a:r>
            <a:r>
              <a:rPr b="0" i="0" lang="en-US" sz="2000" u="none">
                <a:solidFill>
                  <a:srgbClr val="262699"/>
                </a:solidFill>
                <a:latin typeface="Comic Sans MS"/>
                <a:ea typeface="Comic Sans MS"/>
                <a:cs typeface="Comic Sans MS"/>
                <a:sym typeface="Comic Sans MS"/>
              </a:rPr>
              <a:t> implica el reconocimiento del punto en el cual no se añadirán más bases a la cadena. Para terminar la transcripción, debe cesar la formación de enlaces fosfodiésteres, y el complejo de transcripción debe deshacerse.</a:t>
            </a:r>
            <a:endParaRPr/>
          </a:p>
          <a:p>
            <a:pPr indent="-342900" lvl="0" marL="342900" marR="0" rtl="0" algn="l">
              <a:lnSpc>
                <a:spcPct val="100000"/>
              </a:lnSpc>
              <a:spcBef>
                <a:spcPts val="400"/>
              </a:spcBef>
              <a:spcAft>
                <a:spcPts val="0"/>
              </a:spcAft>
              <a:buClr>
                <a:srgbClr val="000000"/>
              </a:buClr>
              <a:buSzPts val="2000"/>
              <a:buFont typeface="Comic Sans MS"/>
              <a:buNone/>
            </a:pPr>
            <a:r>
              <a:rPr b="0" i="0" lang="en-US" sz="2000" u="none">
                <a:solidFill>
                  <a:srgbClr val="000000"/>
                </a:solidFill>
                <a:latin typeface="Comic Sans MS"/>
                <a:ea typeface="Comic Sans MS"/>
                <a:cs typeface="Comic Sans MS"/>
                <a:sym typeface="Comic Sans MS"/>
              </a:rPr>
              <a:t> </a:t>
            </a:r>
            <a:endParaRPr/>
          </a:p>
          <a:p>
            <a:pPr indent="-342900" lvl="0" marL="342900" marR="0" rtl="0" algn="l">
              <a:lnSpc>
                <a:spcPct val="100000"/>
              </a:lnSpc>
              <a:spcBef>
                <a:spcPts val="400"/>
              </a:spcBef>
              <a:spcAft>
                <a:spcPts val="0"/>
              </a:spcAft>
              <a:buClr>
                <a:srgbClr val="32946A"/>
              </a:buClr>
              <a:buSzPts val="2000"/>
              <a:buFont typeface="Comic Sans MS"/>
              <a:buChar char="•"/>
            </a:pPr>
            <a:r>
              <a:rPr b="0" i="0" lang="en-US" sz="2000" u="none">
                <a:solidFill>
                  <a:srgbClr val="32946A"/>
                </a:solidFill>
                <a:latin typeface="Comic Sans MS"/>
                <a:ea typeface="Comic Sans MS"/>
                <a:cs typeface="Comic Sans MS"/>
                <a:sym typeface="Comic Sans MS"/>
              </a:rPr>
              <a:t>Cuando la última base se añade a la cadena de RNA, la burbuja de transcripción se desmonta en la medida que se rompe el híbrido RNA-DNA, el DNA recupera su estado bicatenario, y ambos, enzima y RNA se liberan.</a:t>
            </a:r>
            <a:endParaRPr/>
          </a:p>
          <a:p>
            <a:pPr indent="-342900" lvl="0" marL="342900" marR="0" rtl="0" algn="l">
              <a:lnSpc>
                <a:spcPct val="100000"/>
              </a:lnSpc>
              <a:spcBef>
                <a:spcPts val="400"/>
              </a:spcBef>
              <a:spcAft>
                <a:spcPts val="0"/>
              </a:spcAft>
              <a:buClr>
                <a:schemeClr val="dk1"/>
              </a:buClr>
              <a:buSzPts val="2000"/>
              <a:buFont typeface="Comic Sans MS"/>
              <a:buNone/>
            </a:pPr>
            <a:r>
              <a:t/>
            </a:r>
            <a:endParaRPr b="0" i="0" sz="2000" u="none">
              <a:solidFill>
                <a:srgbClr val="000000"/>
              </a:solidFill>
              <a:latin typeface="Comic Sans MS"/>
              <a:ea typeface="Comic Sans MS"/>
              <a:cs typeface="Comic Sans MS"/>
              <a:sym typeface="Comic Sans MS"/>
            </a:endParaRPr>
          </a:p>
          <a:p>
            <a:pPr indent="-342900" lvl="0" marL="342900" marR="0" rtl="0" algn="l">
              <a:lnSpc>
                <a:spcPct val="100000"/>
              </a:lnSpc>
              <a:spcBef>
                <a:spcPts val="400"/>
              </a:spcBef>
              <a:spcAft>
                <a:spcPts val="0"/>
              </a:spcAft>
              <a:buClr>
                <a:srgbClr val="002060"/>
              </a:buClr>
              <a:buSzPts val="2000"/>
              <a:buFont typeface="Comic Sans MS"/>
              <a:buChar char="•"/>
            </a:pPr>
            <a:r>
              <a:rPr b="0" i="0" lang="en-US" sz="2000" u="none">
                <a:solidFill>
                  <a:srgbClr val="002060"/>
                </a:solidFill>
                <a:latin typeface="Comic Sans MS"/>
                <a:ea typeface="Comic Sans MS"/>
                <a:cs typeface="Comic Sans MS"/>
                <a:sym typeface="Comic Sans MS"/>
              </a:rPr>
              <a:t> La secuencia de DNA que se requiere para estas reacciones se llama terminador.</a:t>
            </a:r>
            <a:endParaRPr/>
          </a:p>
          <a:p>
            <a:pPr indent="-63500" lvl="0" marL="342900" marR="0" rtl="0" algn="l">
              <a:lnSpc>
                <a:spcPct val="100000"/>
              </a:lnSpc>
              <a:spcBef>
                <a:spcPts val="880"/>
              </a:spcBef>
              <a:spcAft>
                <a:spcPts val="0"/>
              </a:spcAft>
              <a:buClr>
                <a:schemeClr val="dk1"/>
              </a:buClr>
              <a:buSzPts val="4400"/>
              <a:buFont typeface="Comic Sans MS"/>
              <a:buNone/>
            </a:pPr>
            <a:r>
              <a:t/>
            </a:r>
            <a:endParaRPr b="0" i="0" sz="4400" u="none">
              <a:solidFill>
                <a:srgbClr val="000000"/>
              </a:solidFill>
              <a:latin typeface="Comic Sans MS"/>
              <a:ea typeface="Comic Sans MS"/>
              <a:cs typeface="Comic Sans MS"/>
              <a:sym typeface="Comic Sans MS"/>
            </a:endParaRPr>
          </a:p>
          <a:p>
            <a:pPr indent="-63500" lvl="0" marL="342900" marR="0" rtl="0" algn="l">
              <a:spcBef>
                <a:spcPts val="880"/>
              </a:spcBef>
              <a:spcAft>
                <a:spcPts val="0"/>
              </a:spcAft>
              <a:buClr>
                <a:schemeClr val="dk1"/>
              </a:buClr>
              <a:buSzPts val="4400"/>
              <a:buFont typeface="Comic Sans MS"/>
              <a:buNone/>
            </a:pPr>
            <a:r>
              <a:t/>
            </a:r>
            <a:endParaRPr b="0" i="0" sz="4400" u="none">
              <a:solidFill>
                <a:srgbClr val="000000"/>
              </a:solidFill>
              <a:latin typeface="Comic Sans MS"/>
              <a:ea typeface="Comic Sans MS"/>
              <a:cs typeface="Comic Sans MS"/>
              <a:sym typeface="Comic Sans MS"/>
            </a:endParaRPr>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62"/>
          <p:cNvSpPr txBox="1"/>
          <p:nvPr/>
        </p:nvSpPr>
        <p:spPr>
          <a:xfrm>
            <a:off x="557212" y="908050"/>
            <a:ext cx="8262937" cy="532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2000"/>
              <a:buFont typeface="Comic Sans MS"/>
              <a:buNone/>
            </a:pPr>
            <a:r>
              <a:rPr b="0" i="0" lang="en-US" sz="2000" u="none">
                <a:solidFill>
                  <a:srgbClr val="660033"/>
                </a:solidFill>
                <a:latin typeface="Comic Sans MS"/>
                <a:ea typeface="Comic Sans MS"/>
                <a:cs typeface="Comic Sans MS"/>
                <a:sym typeface="Comic Sans MS"/>
              </a:rPr>
              <a:t>Las secuencias en los terminadores procariotas no muestran similitudes más allá del punto en el cual se añade la última base al RNA. La responsabilidad de la terminación cae sobre las secuencias ya transcriptas por la RNA polimerasa. </a:t>
            </a:r>
            <a:endParaRPr/>
          </a:p>
          <a:p>
            <a:pPr indent="0" lvl="0" marL="0" marR="0" rtl="0" algn="ctr">
              <a:lnSpc>
                <a:spcPct val="100000"/>
              </a:lnSpc>
              <a:spcBef>
                <a:spcPts val="0"/>
              </a:spcBef>
              <a:spcAft>
                <a:spcPts val="0"/>
              </a:spcAft>
              <a:buClr>
                <a:srgbClr val="660033"/>
              </a:buClr>
              <a:buSzPts val="2000"/>
              <a:buFont typeface="Comic Sans MS"/>
              <a:buNone/>
            </a:pPr>
            <a:r>
              <a:t/>
            </a:r>
            <a:endParaRPr b="0" i="0" sz="2000" u="none">
              <a:solidFill>
                <a:srgbClr val="660033"/>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7030A0"/>
              </a:buClr>
              <a:buSzPts val="2000"/>
              <a:buFont typeface="Comic Sans MS"/>
              <a:buNone/>
            </a:pPr>
            <a:r>
              <a:rPr b="0" i="0" lang="en-US" sz="2000" u="none">
                <a:solidFill>
                  <a:srgbClr val="7030A0"/>
                </a:solidFill>
                <a:latin typeface="Comic Sans MS"/>
                <a:ea typeface="Comic Sans MS"/>
                <a:cs typeface="Comic Sans MS"/>
                <a:sym typeface="Comic Sans MS"/>
              </a:rPr>
              <a:t>En E. coli los terminadores se diferencian de acuerdo a la necesidad que tiene la RNA polimerasa de factores adicionales para terminar in vitro:</a:t>
            </a:r>
            <a:endParaRPr/>
          </a:p>
          <a:p>
            <a:pPr indent="0" lvl="0" marL="0" marR="0" rtl="0" algn="ctr">
              <a:lnSpc>
                <a:spcPct val="100000"/>
              </a:lnSpc>
              <a:spcBef>
                <a:spcPts val="0"/>
              </a:spcBef>
              <a:spcAft>
                <a:spcPts val="0"/>
              </a:spcAft>
              <a:buClr>
                <a:srgbClr val="660033"/>
              </a:buClr>
              <a:buSzPts val="2000"/>
              <a:buFont typeface="Comic Sans MS"/>
              <a:buNone/>
            </a:pPr>
            <a:r>
              <a:t/>
            </a:r>
            <a:endParaRPr b="0" i="0" sz="2000" u="none">
              <a:solidFill>
                <a:srgbClr val="660033"/>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B050"/>
              </a:buClr>
              <a:buSzPts val="2000"/>
              <a:buFont typeface="Comic Sans MS"/>
              <a:buNone/>
            </a:pPr>
            <a:r>
              <a:rPr b="0" i="0" lang="en-US" sz="2000" u="none">
                <a:solidFill>
                  <a:srgbClr val="00B050"/>
                </a:solidFill>
                <a:latin typeface="Comic Sans MS"/>
                <a:ea typeface="Comic Sans MS"/>
                <a:cs typeface="Comic Sans MS"/>
                <a:sym typeface="Comic Sans MS"/>
              </a:rPr>
              <a:t>» In vitro, la enzima mínima puede terminar en determinados sitios en ausencia de cualquier otro factor. Estos sitios se llaman terminadores intrínsecos, y no parecen necesitar factores auxiliares para que la RNA polimerasa termine en ellos.</a:t>
            </a:r>
            <a:endParaRPr/>
          </a:p>
          <a:p>
            <a:pPr indent="0" lvl="0" marL="0" marR="0" rtl="0" algn="ctr">
              <a:lnSpc>
                <a:spcPct val="100000"/>
              </a:lnSpc>
              <a:spcBef>
                <a:spcPts val="0"/>
              </a:spcBef>
              <a:spcAft>
                <a:spcPts val="0"/>
              </a:spcAft>
              <a:buClr>
                <a:srgbClr val="660033"/>
              </a:buClr>
              <a:buSzPts val="2000"/>
              <a:buFont typeface="Comic Sans MS"/>
              <a:buNone/>
            </a:pPr>
            <a:r>
              <a:t/>
            </a:r>
            <a:endParaRPr b="0" i="0" sz="2000" u="none">
              <a:solidFill>
                <a:srgbClr val="660033"/>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FF0000"/>
              </a:buClr>
              <a:buSzPts val="2000"/>
              <a:buFont typeface="Comic Sans MS"/>
              <a:buNone/>
            </a:pPr>
            <a:r>
              <a:rPr b="0" i="0" lang="en-US" sz="2000" u="none">
                <a:solidFill>
                  <a:srgbClr val="FF0000"/>
                </a:solidFill>
                <a:latin typeface="Comic Sans MS"/>
                <a:ea typeface="Comic Sans MS"/>
                <a:cs typeface="Comic Sans MS"/>
                <a:sym typeface="Comic Sans MS"/>
              </a:rPr>
              <a:t>» Los terminadores rho-dependientes se definen por su necesidad de un factor rho in vitro y las mutaciones muestran que este factor está implicado en la terminación in vivo.</a:t>
            </a:r>
            <a:endParaRPr/>
          </a:p>
        </p:txBody>
      </p:sp>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pic>
        <p:nvPicPr>
          <p:cNvPr id="334" name="Google Shape;334;p63"/>
          <p:cNvPicPr preferRelativeResize="0"/>
          <p:nvPr/>
        </p:nvPicPr>
        <p:blipFill rotWithShape="1">
          <a:blip r:embed="rId3">
            <a:alphaModFix/>
          </a:blip>
          <a:srcRect b="21450" l="23669" r="55342" t="13966"/>
          <a:stretch/>
        </p:blipFill>
        <p:spPr>
          <a:xfrm>
            <a:off x="971550" y="361950"/>
            <a:ext cx="3322637" cy="5749925"/>
          </a:xfrm>
          <a:prstGeom prst="rect">
            <a:avLst/>
          </a:prstGeom>
          <a:noFill/>
          <a:ln>
            <a:noFill/>
          </a:ln>
        </p:spPr>
      </p:pic>
      <p:pic>
        <p:nvPicPr>
          <p:cNvPr id="335" name="Google Shape;335;p63"/>
          <p:cNvPicPr preferRelativeResize="0"/>
          <p:nvPr/>
        </p:nvPicPr>
        <p:blipFill rotWithShape="1">
          <a:blip r:embed="rId3">
            <a:alphaModFix/>
          </a:blip>
          <a:srcRect b="19095" l="55587" r="22742" t="13888"/>
          <a:stretch/>
        </p:blipFill>
        <p:spPr>
          <a:xfrm>
            <a:off x="4932362" y="333375"/>
            <a:ext cx="3322637" cy="5778500"/>
          </a:xfrm>
          <a:prstGeom prst="rect">
            <a:avLst/>
          </a:prstGeom>
          <a:noFill/>
          <a:ln>
            <a:noFill/>
          </a:ln>
        </p:spPr>
      </p:pic>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pic>
        <p:nvPicPr>
          <p:cNvPr id="340" name="Google Shape;340;p64"/>
          <p:cNvPicPr preferRelativeResize="0"/>
          <p:nvPr/>
        </p:nvPicPr>
        <p:blipFill rotWithShape="1">
          <a:blip r:embed="rId3">
            <a:alphaModFix/>
          </a:blip>
          <a:srcRect b="0" l="14346" r="15960" t="17707"/>
          <a:stretch/>
        </p:blipFill>
        <p:spPr>
          <a:xfrm>
            <a:off x="539750" y="908050"/>
            <a:ext cx="8135937" cy="5400675"/>
          </a:xfrm>
          <a:prstGeom prst="rect">
            <a:avLst/>
          </a:prstGeom>
          <a:noFill/>
          <a:ln>
            <a:noFill/>
          </a:ln>
        </p:spPr>
      </p:pic>
      <p:sp>
        <p:nvSpPr>
          <p:cNvPr id="341" name="Google Shape;341;p64"/>
          <p:cNvSpPr txBox="1"/>
          <p:nvPr/>
        </p:nvSpPr>
        <p:spPr>
          <a:xfrm>
            <a:off x="2700337" y="292100"/>
            <a:ext cx="3600450" cy="4619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91966"/>
              </a:buClr>
              <a:buSzPts val="2400"/>
              <a:buFont typeface="Comic Sans MS"/>
              <a:buNone/>
            </a:pPr>
            <a:r>
              <a:rPr b="0" i="0" lang="en-US" sz="2400" u="none">
                <a:solidFill>
                  <a:srgbClr val="191966"/>
                </a:solidFill>
                <a:latin typeface="Comic Sans MS"/>
                <a:ea typeface="Comic Sans MS"/>
                <a:cs typeface="Comic Sans MS"/>
                <a:sym typeface="Comic Sans MS"/>
              </a:rPr>
              <a:t>Terminación intrínseca</a:t>
            </a:r>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10" name="Shape 110"/>
        <p:cNvGrpSpPr/>
        <p:nvPr/>
      </p:nvGrpSpPr>
      <p:grpSpPr>
        <a:xfrm>
          <a:off x="0" y="0"/>
          <a:ext cx="0" cy="0"/>
          <a:chOff x="0" y="0"/>
          <a:chExt cx="0" cy="0"/>
        </a:xfrm>
      </p:grpSpPr>
      <p:sp>
        <p:nvSpPr>
          <p:cNvPr id="111" name="Google Shape;111;p29"/>
          <p:cNvSpPr txBox="1"/>
          <p:nvPr/>
        </p:nvSpPr>
        <p:spPr>
          <a:xfrm>
            <a:off x="755650" y="908050"/>
            <a:ext cx="7446962" cy="12017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D2DB9"/>
              </a:buClr>
              <a:buSzPts val="3600"/>
              <a:buFont typeface="Comic Sans MS"/>
              <a:buNone/>
            </a:pPr>
            <a:r>
              <a:rPr b="1" i="0" lang="en-US" sz="3600" u="none">
                <a:solidFill>
                  <a:srgbClr val="2D2DB9"/>
                </a:solidFill>
                <a:latin typeface="Comic Sans MS"/>
                <a:ea typeface="Comic Sans MS"/>
                <a:cs typeface="Comic Sans MS"/>
                <a:sym typeface="Comic Sans MS"/>
              </a:rPr>
              <a:t>Propiedades del RNA </a:t>
            </a:r>
            <a:endParaRPr/>
          </a:p>
          <a:p>
            <a:pPr indent="0" lvl="0" marL="0" marR="0" rtl="0" algn="ctr">
              <a:lnSpc>
                <a:spcPct val="100000"/>
              </a:lnSpc>
              <a:spcBef>
                <a:spcPts val="0"/>
              </a:spcBef>
              <a:spcAft>
                <a:spcPts val="0"/>
              </a:spcAft>
              <a:buNone/>
            </a:pPr>
            <a:r>
              <a:t/>
            </a:r>
            <a:endParaRPr b="1" i="0" sz="3600" u="none">
              <a:solidFill>
                <a:srgbClr val="2D2DB9"/>
              </a:solidFill>
              <a:latin typeface="Comic Sans MS"/>
              <a:ea typeface="Comic Sans MS"/>
              <a:cs typeface="Comic Sans MS"/>
              <a:sym typeface="Comic Sans MS"/>
            </a:endParaRPr>
          </a:p>
        </p:txBody>
      </p:sp>
      <p:sp>
        <p:nvSpPr>
          <p:cNvPr id="112" name="Google Shape;112;p29"/>
          <p:cNvSpPr txBox="1"/>
          <p:nvPr/>
        </p:nvSpPr>
        <p:spPr>
          <a:xfrm>
            <a:off x="493712" y="1773237"/>
            <a:ext cx="8650287" cy="4094162"/>
          </a:xfrm>
          <a:prstGeom prst="rect">
            <a:avLst/>
          </a:prstGeom>
          <a:noFill/>
          <a:ln>
            <a:noFill/>
          </a:ln>
        </p:spPr>
        <p:txBody>
          <a:bodyPr anchorCtr="0" anchor="ctr" bIns="46025" lIns="92075" spcFirstLastPara="1" rIns="92075" wrap="square" tIns="46025">
            <a:noAutofit/>
          </a:bodyPr>
          <a:lstStyle/>
          <a:p>
            <a:pPr indent="0" lvl="0" marL="0" marR="0" rtl="0" algn="l">
              <a:lnSpc>
                <a:spcPct val="100000"/>
              </a:lnSpc>
              <a:spcBef>
                <a:spcPts val="0"/>
              </a:spcBef>
              <a:spcAft>
                <a:spcPts val="0"/>
              </a:spcAft>
              <a:buClr>
                <a:srgbClr val="660033"/>
              </a:buClr>
              <a:buSzPts val="2600"/>
              <a:buFont typeface="Noto Sans Symbols"/>
              <a:buNone/>
            </a:pPr>
            <a:r>
              <a:t/>
            </a:r>
            <a:endParaRPr b="0" i="0" sz="2600" u="none">
              <a:solidFill>
                <a:srgbClr val="660033"/>
              </a:solidFill>
              <a:latin typeface="Comic Sans MS"/>
              <a:ea typeface="Comic Sans MS"/>
              <a:cs typeface="Comic Sans MS"/>
              <a:sym typeface="Comic Sans MS"/>
            </a:endParaRPr>
          </a:p>
          <a:p>
            <a:pPr indent="-165100" lvl="0" marL="0" marR="0" rtl="0" algn="l">
              <a:lnSpc>
                <a:spcPct val="100000"/>
              </a:lnSpc>
              <a:spcBef>
                <a:spcPts val="0"/>
              </a:spcBef>
              <a:spcAft>
                <a:spcPts val="0"/>
              </a:spcAft>
              <a:buClr>
                <a:srgbClr val="660033"/>
              </a:buClr>
              <a:buSzPts val="2600"/>
              <a:buFont typeface="Noto Sans Symbols"/>
              <a:buChar char="✓"/>
            </a:pPr>
            <a:r>
              <a:rPr b="0" i="0" lang="en-US" sz="2600" u="none">
                <a:solidFill>
                  <a:srgbClr val="660033"/>
                </a:solidFill>
                <a:latin typeface="Comic Sans MS"/>
                <a:ea typeface="Comic Sans MS"/>
                <a:cs typeface="Comic Sans MS"/>
                <a:sym typeface="Comic Sans MS"/>
              </a:rPr>
              <a:t>Una cadena, no doble hélice. Apareamiento intramolecular -&gt; RNA contorsionista molecular</a:t>
            </a:r>
            <a:endParaRPr/>
          </a:p>
          <a:p>
            <a:pPr indent="-165100" lvl="0" marL="0" marR="0" rtl="0" algn="l">
              <a:lnSpc>
                <a:spcPct val="100000"/>
              </a:lnSpc>
              <a:spcBef>
                <a:spcPts val="0"/>
              </a:spcBef>
              <a:spcAft>
                <a:spcPts val="0"/>
              </a:spcAft>
              <a:buClr>
                <a:srgbClr val="660033"/>
              </a:buClr>
              <a:buSzPts val="2600"/>
              <a:buFont typeface="Noto Sans Symbols"/>
              <a:buChar char="✓"/>
            </a:pPr>
            <a:r>
              <a:rPr b="0" i="0" lang="en-US" sz="2600" u="none">
                <a:solidFill>
                  <a:srgbClr val="660033"/>
                </a:solidFill>
                <a:latin typeface="Comic Sans MS"/>
                <a:ea typeface="Comic Sans MS"/>
                <a:cs typeface="Comic Sans MS"/>
                <a:sym typeface="Comic Sans MS"/>
              </a:rPr>
              <a:t>Azúcar ribosa (OH en el carbono 2’)</a:t>
            </a:r>
            <a:endParaRPr/>
          </a:p>
          <a:p>
            <a:pPr indent="-165100" lvl="0" marL="0" marR="0" rtl="0" algn="l">
              <a:lnSpc>
                <a:spcPct val="100000"/>
              </a:lnSpc>
              <a:spcBef>
                <a:spcPts val="0"/>
              </a:spcBef>
              <a:spcAft>
                <a:spcPts val="0"/>
              </a:spcAft>
              <a:buClr>
                <a:srgbClr val="660033"/>
              </a:buClr>
              <a:buSzPts val="2600"/>
              <a:buFont typeface="Noto Sans Symbols"/>
              <a:buChar char="✓"/>
            </a:pPr>
            <a:r>
              <a:rPr b="0" i="0" lang="en-US" sz="2600" u="none">
                <a:solidFill>
                  <a:srgbClr val="660033"/>
                </a:solidFill>
                <a:latin typeface="Comic Sans MS"/>
                <a:ea typeface="Comic Sans MS"/>
                <a:cs typeface="Comic Sans MS"/>
                <a:sym typeface="Comic Sans MS"/>
              </a:rPr>
              <a:t>Esqueleto azúcar-fosfato en posiciones 5’-3’ del azúcar como DNA</a:t>
            </a:r>
            <a:endParaRPr/>
          </a:p>
          <a:p>
            <a:pPr indent="-165100" lvl="0" marL="0" marR="0" rtl="0" algn="l">
              <a:lnSpc>
                <a:spcPct val="100000"/>
              </a:lnSpc>
              <a:spcBef>
                <a:spcPts val="0"/>
              </a:spcBef>
              <a:spcAft>
                <a:spcPts val="0"/>
              </a:spcAft>
              <a:buClr>
                <a:srgbClr val="009973"/>
              </a:buClr>
              <a:buSzPts val="2600"/>
              <a:buFont typeface="Noto Sans Symbols"/>
              <a:buChar char="✓"/>
            </a:pPr>
            <a:r>
              <a:rPr b="0" i="0" lang="en-US" sz="2600" u="none">
                <a:solidFill>
                  <a:srgbClr val="009973"/>
                </a:solidFill>
                <a:latin typeface="Comic Sans MS"/>
                <a:ea typeface="Comic Sans MS"/>
                <a:cs typeface="Comic Sans MS"/>
                <a:sym typeface="Comic Sans MS"/>
              </a:rPr>
              <a:t>Uracilo</a:t>
            </a:r>
            <a:r>
              <a:rPr b="0" i="0" lang="en-US" sz="2600" u="none">
                <a:solidFill>
                  <a:srgbClr val="660033"/>
                </a:solidFill>
                <a:latin typeface="Comic Sans MS"/>
                <a:ea typeface="Comic Sans MS"/>
                <a:cs typeface="Comic Sans MS"/>
                <a:sym typeface="Comic Sans MS"/>
              </a:rPr>
              <a:t> en vez de Timina, se empareja con </a:t>
            </a:r>
            <a:r>
              <a:rPr b="0" i="0" lang="en-US" sz="2600" u="none">
                <a:solidFill>
                  <a:srgbClr val="009973"/>
                </a:solidFill>
                <a:latin typeface="Comic Sans MS"/>
                <a:ea typeface="Comic Sans MS"/>
                <a:cs typeface="Comic Sans MS"/>
                <a:sym typeface="Comic Sans MS"/>
              </a:rPr>
              <a:t>Adenina</a:t>
            </a:r>
            <a:r>
              <a:rPr b="0" i="0" lang="en-US" sz="2600" u="none">
                <a:solidFill>
                  <a:srgbClr val="660033"/>
                </a:solidFill>
                <a:latin typeface="Comic Sans MS"/>
                <a:ea typeface="Comic Sans MS"/>
                <a:cs typeface="Comic Sans MS"/>
                <a:sym typeface="Comic Sans MS"/>
              </a:rPr>
              <a:t>, y también con </a:t>
            </a:r>
            <a:r>
              <a:rPr b="0" i="0" lang="en-US" sz="2600" u="none">
                <a:solidFill>
                  <a:srgbClr val="009973"/>
                </a:solidFill>
                <a:latin typeface="Comic Sans MS"/>
                <a:ea typeface="Comic Sans MS"/>
                <a:cs typeface="Comic Sans MS"/>
                <a:sym typeface="Comic Sans MS"/>
              </a:rPr>
              <a:t>Guanina</a:t>
            </a:r>
            <a:r>
              <a:rPr b="0" i="0" lang="en-US" sz="2600" u="none">
                <a:solidFill>
                  <a:srgbClr val="660033"/>
                </a:solidFill>
                <a:latin typeface="Comic Sans MS"/>
                <a:ea typeface="Comic Sans MS"/>
                <a:cs typeface="Comic Sans MS"/>
                <a:sym typeface="Comic Sans MS"/>
              </a:rPr>
              <a:t> cuando se pliega (no en la transcripción). </a:t>
            </a:r>
            <a:endParaRPr/>
          </a:p>
          <a:p>
            <a:pPr indent="-165100" lvl="0" marL="0" marR="0" rtl="0" algn="l">
              <a:lnSpc>
                <a:spcPct val="100000"/>
              </a:lnSpc>
              <a:spcBef>
                <a:spcPts val="0"/>
              </a:spcBef>
              <a:spcAft>
                <a:spcPts val="0"/>
              </a:spcAft>
              <a:buClr>
                <a:srgbClr val="660033"/>
              </a:buClr>
              <a:buSzPts val="2600"/>
              <a:buFont typeface="Noto Sans Symbols"/>
              <a:buChar char="✓"/>
            </a:pPr>
            <a:r>
              <a:rPr b="0" i="0" lang="en-US" sz="2600" u="none">
                <a:solidFill>
                  <a:srgbClr val="660033"/>
                </a:solidFill>
                <a:latin typeface="Comic Sans MS"/>
                <a:ea typeface="Comic Sans MS"/>
                <a:cs typeface="Comic Sans MS"/>
                <a:sym typeface="Comic Sans MS"/>
              </a:rPr>
              <a:t>Catalizador biológico -&gt; Ribozima</a:t>
            </a:r>
            <a:endParaRPr/>
          </a:p>
        </p:txBody>
      </p:sp>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345" name="Shape 345"/>
        <p:cNvGrpSpPr/>
        <p:nvPr/>
      </p:nvGrpSpPr>
      <p:grpSpPr>
        <a:xfrm>
          <a:off x="0" y="0"/>
          <a:ext cx="0" cy="0"/>
          <a:chOff x="0" y="0"/>
          <a:chExt cx="0" cy="0"/>
        </a:xfrm>
      </p:grpSpPr>
      <p:sp>
        <p:nvSpPr>
          <p:cNvPr id="346" name="Google Shape;346;p65"/>
          <p:cNvSpPr txBox="1"/>
          <p:nvPr/>
        </p:nvSpPr>
        <p:spPr>
          <a:xfrm>
            <a:off x="684212" y="1341437"/>
            <a:ext cx="4176712" cy="18605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66"/>
              </a:buClr>
              <a:buSzPts val="3200"/>
              <a:buFont typeface="Comic Sans MS"/>
              <a:buNone/>
            </a:pPr>
            <a:r>
              <a:rPr b="0" i="0" lang="en-US" sz="3200" u="none">
                <a:solidFill>
                  <a:srgbClr val="660066"/>
                </a:solidFill>
                <a:latin typeface="Comic Sans MS"/>
                <a:ea typeface="Comic Sans MS"/>
                <a:cs typeface="Comic Sans MS"/>
                <a:sym typeface="Comic Sans MS"/>
              </a:rPr>
              <a:t>Terminación: </a:t>
            </a:r>
            <a:r>
              <a:rPr b="0" i="0" lang="en-US" sz="2800" u="none">
                <a:solidFill>
                  <a:srgbClr val="660066"/>
                </a:solidFill>
                <a:latin typeface="Comic Sans MS"/>
                <a:ea typeface="Comic Sans MS"/>
                <a:cs typeface="Comic Sans MS"/>
                <a:sym typeface="Comic Sans MS"/>
              </a:rPr>
              <a:t>mecanismo intrínseco -&gt; DNA Palíndrome, </a:t>
            </a:r>
            <a:endParaRPr/>
          </a:p>
          <a:p>
            <a:pPr indent="0" lvl="0" marL="0" marR="0" rtl="0" algn="ctr">
              <a:lnSpc>
                <a:spcPct val="100000"/>
              </a:lnSpc>
              <a:spcBef>
                <a:spcPts val="0"/>
              </a:spcBef>
              <a:spcAft>
                <a:spcPts val="0"/>
              </a:spcAft>
              <a:buClr>
                <a:srgbClr val="660066"/>
              </a:buClr>
              <a:buSzPts val="2800"/>
              <a:buFont typeface="Comic Sans MS"/>
              <a:buNone/>
            </a:pPr>
            <a:r>
              <a:rPr b="0" i="0" lang="en-US" sz="2800" u="none">
                <a:solidFill>
                  <a:srgbClr val="660066"/>
                </a:solidFill>
                <a:latin typeface="Comic Sans MS"/>
                <a:ea typeface="Comic Sans MS"/>
                <a:cs typeface="Comic Sans MS"/>
                <a:sym typeface="Comic Sans MS"/>
              </a:rPr>
              <a:t>estructura tallo-bucle</a:t>
            </a:r>
            <a:endParaRPr/>
          </a:p>
        </p:txBody>
      </p:sp>
      <p:sp>
        <p:nvSpPr>
          <p:cNvPr id="347" name="Google Shape;347;p65"/>
          <p:cNvSpPr txBox="1"/>
          <p:nvPr/>
        </p:nvSpPr>
        <p:spPr>
          <a:xfrm>
            <a:off x="3779837" y="6446837"/>
            <a:ext cx="5473700" cy="3667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66"/>
              </a:buClr>
              <a:buSzPts val="1800"/>
              <a:buFont typeface="Comic Sans MS"/>
              <a:buNone/>
            </a:pPr>
            <a:r>
              <a:rPr b="0" i="0" lang="en-US" sz="1800" u="none">
                <a:solidFill>
                  <a:srgbClr val="660066"/>
                </a:solidFill>
                <a:latin typeface="Comic Sans MS"/>
                <a:ea typeface="Comic Sans MS"/>
                <a:cs typeface="Comic Sans MS"/>
                <a:sym typeface="Comic Sans MS"/>
              </a:rPr>
              <a:t>Región 3’ no traducida  de ~ 40 bases (3’UTR)</a:t>
            </a:r>
            <a:endParaRPr/>
          </a:p>
        </p:txBody>
      </p:sp>
      <p:pic>
        <p:nvPicPr>
          <p:cNvPr descr="transcription termination" id="348" name="Google Shape;348;p65"/>
          <p:cNvPicPr preferRelativeResize="0"/>
          <p:nvPr/>
        </p:nvPicPr>
        <p:blipFill rotWithShape="1">
          <a:blip r:embed="rId3">
            <a:alphaModFix/>
          </a:blip>
          <a:srcRect b="0" l="0" r="0" t="0"/>
          <a:stretch/>
        </p:blipFill>
        <p:spPr>
          <a:xfrm>
            <a:off x="4356100" y="142875"/>
            <a:ext cx="4540250" cy="6381750"/>
          </a:xfrm>
          <a:prstGeom prst="rect">
            <a:avLst/>
          </a:prstGeom>
          <a:noFill/>
          <a:ln>
            <a:noFill/>
          </a:ln>
        </p:spPr>
      </p:pic>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pic>
        <p:nvPicPr>
          <p:cNvPr id="353" name="Google Shape;353;p66"/>
          <p:cNvPicPr preferRelativeResize="0"/>
          <p:nvPr/>
        </p:nvPicPr>
        <p:blipFill rotWithShape="1">
          <a:blip r:embed="rId3">
            <a:alphaModFix/>
          </a:blip>
          <a:srcRect b="43202" l="15541" r="13226" t="18748"/>
          <a:stretch/>
        </p:blipFill>
        <p:spPr>
          <a:xfrm>
            <a:off x="3851275" y="1428750"/>
            <a:ext cx="5322887" cy="1598612"/>
          </a:xfrm>
          <a:prstGeom prst="rect">
            <a:avLst/>
          </a:prstGeom>
          <a:noFill/>
          <a:ln>
            <a:noFill/>
          </a:ln>
        </p:spPr>
      </p:pic>
      <p:pic>
        <p:nvPicPr>
          <p:cNvPr id="354" name="Google Shape;354;p66"/>
          <p:cNvPicPr preferRelativeResize="0"/>
          <p:nvPr/>
        </p:nvPicPr>
        <p:blipFill rotWithShape="1">
          <a:blip r:embed="rId4">
            <a:alphaModFix/>
          </a:blip>
          <a:srcRect b="0" l="0" r="0" t="0"/>
          <a:stretch/>
        </p:blipFill>
        <p:spPr>
          <a:xfrm>
            <a:off x="179387" y="1204912"/>
            <a:ext cx="3554412" cy="4608512"/>
          </a:xfrm>
          <a:prstGeom prst="rect">
            <a:avLst/>
          </a:prstGeom>
          <a:noFill/>
          <a:ln>
            <a:noFill/>
          </a:ln>
        </p:spPr>
      </p:pic>
      <p:pic>
        <p:nvPicPr>
          <p:cNvPr id="355" name="Google Shape;355;p66"/>
          <p:cNvPicPr preferRelativeResize="0"/>
          <p:nvPr/>
        </p:nvPicPr>
        <p:blipFill rotWithShape="1">
          <a:blip r:embed="rId3">
            <a:alphaModFix/>
          </a:blip>
          <a:srcRect b="19828" l="15541" r="13226" t="55623"/>
          <a:stretch/>
        </p:blipFill>
        <p:spPr>
          <a:xfrm>
            <a:off x="3995737" y="3898900"/>
            <a:ext cx="4843462" cy="1174750"/>
          </a:xfrm>
          <a:prstGeom prst="rect">
            <a:avLst/>
          </a:prstGeom>
          <a:noFill/>
          <a:ln>
            <a:noFill/>
          </a:ln>
        </p:spPr>
      </p:pic>
      <p:sp>
        <p:nvSpPr>
          <p:cNvPr id="356" name="Google Shape;356;p66"/>
          <p:cNvSpPr txBox="1"/>
          <p:nvPr/>
        </p:nvSpPr>
        <p:spPr>
          <a:xfrm>
            <a:off x="1957387" y="588962"/>
            <a:ext cx="6048375" cy="400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91966"/>
              </a:buClr>
              <a:buSzPts val="2000"/>
              <a:buFont typeface="Comic Sans MS"/>
              <a:buNone/>
            </a:pPr>
            <a:r>
              <a:rPr b="0" i="0" lang="en-US" sz="2000" u="none">
                <a:solidFill>
                  <a:srgbClr val="191966"/>
                </a:solidFill>
                <a:latin typeface="Comic Sans MS"/>
                <a:ea typeface="Comic Sans MS"/>
                <a:cs typeface="Comic Sans MS"/>
                <a:sym typeface="Comic Sans MS"/>
              </a:rPr>
              <a:t>Terminación dependiente de Rho</a:t>
            </a:r>
            <a:endParaRPr/>
          </a:p>
        </p:txBody>
      </p:sp>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67"/>
          <p:cNvSpPr txBox="1"/>
          <p:nvPr/>
        </p:nvSpPr>
        <p:spPr>
          <a:xfrm>
            <a:off x="468312" y="1052512"/>
            <a:ext cx="8261350" cy="532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2000"/>
              <a:buFont typeface="Comic Sans MS"/>
              <a:buNone/>
            </a:pPr>
            <a:r>
              <a:rPr b="0" i="0" lang="en-US" sz="2000" u="none">
                <a:solidFill>
                  <a:srgbClr val="660033"/>
                </a:solidFill>
                <a:latin typeface="Comic Sans MS"/>
                <a:ea typeface="Comic Sans MS"/>
                <a:cs typeface="Comic Sans MS"/>
                <a:sym typeface="Comic Sans MS"/>
              </a:rPr>
              <a:t>Probablemente todas las horquillas que se forman en el producto RNA hacen que la polimerasa haga más lenta (realice una pausa) la síntesis del RNA. </a:t>
            </a:r>
            <a:endParaRPr/>
          </a:p>
          <a:p>
            <a:pPr indent="0" lvl="0" marL="0" marR="0" rtl="0" algn="ctr">
              <a:lnSpc>
                <a:spcPct val="100000"/>
              </a:lnSpc>
              <a:spcBef>
                <a:spcPts val="0"/>
              </a:spcBef>
              <a:spcAft>
                <a:spcPts val="0"/>
              </a:spcAft>
              <a:buClr>
                <a:srgbClr val="660033"/>
              </a:buClr>
              <a:buSzPts val="2000"/>
              <a:buFont typeface="Comic Sans MS"/>
              <a:buNone/>
            </a:pPr>
            <a:r>
              <a:t/>
            </a:r>
            <a:endParaRPr b="0" i="0" sz="2000" u="none">
              <a:solidFill>
                <a:srgbClr val="660033"/>
              </a:solidFill>
              <a:latin typeface="Comic Sans MS"/>
              <a:ea typeface="Comic Sans MS"/>
              <a:cs typeface="Comic Sans MS"/>
              <a:sym typeface="Comic Sans MS"/>
            </a:endParaRPr>
          </a:p>
          <a:p>
            <a:pPr indent="-127000" lvl="0" marL="0" marR="0" rtl="0" algn="just">
              <a:lnSpc>
                <a:spcPct val="100000"/>
              </a:lnSpc>
              <a:spcBef>
                <a:spcPts val="0"/>
              </a:spcBef>
              <a:spcAft>
                <a:spcPts val="0"/>
              </a:spcAft>
              <a:buClr>
                <a:srgbClr val="660033"/>
              </a:buClr>
              <a:buSzPts val="2000"/>
              <a:buFont typeface="Arial"/>
              <a:buChar char="•"/>
            </a:pPr>
            <a:r>
              <a:rPr b="0" i="0" lang="en-US" sz="2000" u="none">
                <a:solidFill>
                  <a:srgbClr val="660033"/>
                </a:solidFill>
                <a:latin typeface="Comic Sans MS"/>
                <a:ea typeface="Comic Sans MS"/>
                <a:cs typeface="Comic Sans MS"/>
                <a:sym typeface="Comic Sans MS"/>
              </a:rPr>
              <a:t>La pausa da la oportunidad para que ocurra la terminación. </a:t>
            </a:r>
            <a:endParaRPr/>
          </a:p>
          <a:p>
            <a:pPr indent="0" lvl="0" marL="0" marR="0" rtl="0" algn="just">
              <a:lnSpc>
                <a:spcPct val="100000"/>
              </a:lnSpc>
              <a:spcBef>
                <a:spcPts val="0"/>
              </a:spcBef>
              <a:spcAft>
                <a:spcPts val="0"/>
              </a:spcAft>
              <a:buClr>
                <a:srgbClr val="660033"/>
              </a:buClr>
              <a:buSzPts val="2000"/>
              <a:buFont typeface="Arial"/>
              <a:buNone/>
            </a:pPr>
            <a:r>
              <a:t/>
            </a:r>
            <a:endParaRPr b="0" i="0" sz="2000" u="none">
              <a:solidFill>
                <a:srgbClr val="660033"/>
              </a:solidFill>
              <a:latin typeface="Comic Sans MS"/>
              <a:ea typeface="Comic Sans MS"/>
              <a:cs typeface="Comic Sans MS"/>
              <a:sym typeface="Comic Sans MS"/>
            </a:endParaRPr>
          </a:p>
          <a:p>
            <a:pPr indent="-127000" lvl="0" marL="0" marR="0" rtl="0" algn="just">
              <a:lnSpc>
                <a:spcPct val="100000"/>
              </a:lnSpc>
              <a:spcBef>
                <a:spcPts val="0"/>
              </a:spcBef>
              <a:spcAft>
                <a:spcPts val="0"/>
              </a:spcAft>
              <a:buClr>
                <a:srgbClr val="660033"/>
              </a:buClr>
              <a:buSzPts val="2000"/>
              <a:buFont typeface="Arial"/>
              <a:buChar char="•"/>
            </a:pPr>
            <a:r>
              <a:rPr b="0" i="0" lang="en-US" sz="2000" u="none">
                <a:solidFill>
                  <a:srgbClr val="660033"/>
                </a:solidFill>
                <a:latin typeface="Comic Sans MS"/>
                <a:ea typeface="Comic Sans MS"/>
                <a:cs typeface="Comic Sans MS"/>
                <a:sym typeface="Comic Sans MS"/>
              </a:rPr>
              <a:t>La pausa ocurre en sitios que se parecen a los terminadores pero que tienen un aumento en la separación (típicamente de 10-11 bases) entre la horquilla y la hilera U. </a:t>
            </a:r>
            <a:endParaRPr/>
          </a:p>
          <a:p>
            <a:pPr indent="0" lvl="0" marL="0" marR="0" rtl="0" algn="just">
              <a:lnSpc>
                <a:spcPct val="100000"/>
              </a:lnSpc>
              <a:spcBef>
                <a:spcPts val="0"/>
              </a:spcBef>
              <a:spcAft>
                <a:spcPts val="0"/>
              </a:spcAft>
              <a:buClr>
                <a:srgbClr val="660033"/>
              </a:buClr>
              <a:buSzPts val="2000"/>
              <a:buFont typeface="Arial"/>
              <a:buNone/>
            </a:pPr>
            <a:r>
              <a:t/>
            </a:r>
            <a:endParaRPr b="0" i="0" sz="2000" u="none">
              <a:solidFill>
                <a:srgbClr val="660033"/>
              </a:solidFill>
              <a:latin typeface="Comic Sans MS"/>
              <a:ea typeface="Comic Sans MS"/>
              <a:cs typeface="Comic Sans MS"/>
              <a:sym typeface="Comic Sans MS"/>
            </a:endParaRPr>
          </a:p>
          <a:p>
            <a:pPr indent="-127000" lvl="0" marL="0" marR="0" rtl="0" algn="just">
              <a:lnSpc>
                <a:spcPct val="100000"/>
              </a:lnSpc>
              <a:spcBef>
                <a:spcPts val="0"/>
              </a:spcBef>
              <a:spcAft>
                <a:spcPts val="0"/>
              </a:spcAft>
              <a:buClr>
                <a:srgbClr val="660033"/>
              </a:buClr>
              <a:buSzPts val="2000"/>
              <a:buFont typeface="Arial"/>
              <a:buChar char="•"/>
            </a:pPr>
            <a:r>
              <a:rPr b="0" i="0" lang="en-US" sz="2000" u="none">
                <a:solidFill>
                  <a:srgbClr val="660033"/>
                </a:solidFill>
                <a:latin typeface="Comic Sans MS"/>
                <a:ea typeface="Comic Sans MS"/>
                <a:cs typeface="Comic Sans MS"/>
                <a:sym typeface="Comic Sans MS"/>
              </a:rPr>
              <a:t>Si el sitio de pausa no se corresponde con un terminador, generalmente la enzima se mueve de nuevo para continuar la transcripción.</a:t>
            </a:r>
            <a:endParaRPr/>
          </a:p>
          <a:p>
            <a:pPr indent="0" lvl="0" marL="0" marR="0" rtl="0" algn="ctr">
              <a:lnSpc>
                <a:spcPct val="100000"/>
              </a:lnSpc>
              <a:spcBef>
                <a:spcPts val="0"/>
              </a:spcBef>
              <a:spcAft>
                <a:spcPts val="0"/>
              </a:spcAft>
              <a:buClr>
                <a:srgbClr val="660033"/>
              </a:buClr>
              <a:buSzPts val="2000"/>
              <a:buFont typeface="Comic Sans MS"/>
              <a:buNone/>
            </a:pPr>
            <a:r>
              <a:t/>
            </a:r>
            <a:endParaRPr b="0" i="0" sz="2000" u="none">
              <a:solidFill>
                <a:srgbClr val="660033"/>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660033"/>
              </a:buClr>
              <a:buSzPts val="2000"/>
              <a:buFont typeface="Comic Sans MS"/>
              <a:buNone/>
            </a:pPr>
            <a:r>
              <a:rPr b="0" i="0" lang="en-US" sz="2000" u="none">
                <a:solidFill>
                  <a:srgbClr val="660033"/>
                </a:solidFill>
                <a:latin typeface="Comic Sans MS"/>
                <a:ea typeface="Comic Sans MS"/>
                <a:cs typeface="Comic Sans MS"/>
                <a:sym typeface="Comic Sans MS"/>
              </a:rPr>
              <a:t>Las series de bases U corresponden con una región rica en A•T del DNA, de manera que se ve que las regiones A•T son importantes en la terminación intrínseca así como en la iniciación.</a:t>
            </a:r>
            <a:endParaRPr/>
          </a:p>
        </p:txBody>
      </p:sp>
      <p:sp>
        <p:nvSpPr>
          <p:cNvPr id="362" name="Google Shape;362;p67"/>
          <p:cNvSpPr txBox="1"/>
          <p:nvPr/>
        </p:nvSpPr>
        <p:spPr>
          <a:xfrm>
            <a:off x="684212" y="519112"/>
            <a:ext cx="7848600" cy="4619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2400"/>
              <a:buFont typeface="Comic Sans MS"/>
              <a:buNone/>
            </a:pPr>
            <a:r>
              <a:rPr b="0" i="0" lang="en-US" sz="2400" u="none">
                <a:solidFill>
                  <a:srgbClr val="660033"/>
                </a:solidFill>
                <a:latin typeface="Comic Sans MS"/>
                <a:ea typeface="Comic Sans MS"/>
                <a:cs typeface="Comic Sans MS"/>
                <a:sym typeface="Comic Sans MS"/>
              </a:rPr>
              <a:t>¿Cuál es el efecto de la horquilla en la transcripción?</a:t>
            </a:r>
            <a:endParaRPr/>
          </a:p>
        </p:txBody>
      </p:sp>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68"/>
          <p:cNvSpPr txBox="1"/>
          <p:nvPr/>
        </p:nvSpPr>
        <p:spPr>
          <a:xfrm>
            <a:off x="1763712" y="4941887"/>
            <a:ext cx="7272337" cy="584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664D"/>
              </a:buClr>
              <a:buSzPts val="3200"/>
              <a:buFont typeface="Comic Sans MS"/>
              <a:buNone/>
            </a:pPr>
            <a:r>
              <a:rPr b="0" i="0" lang="en-US" sz="3200" u="none">
                <a:solidFill>
                  <a:srgbClr val="00664D"/>
                </a:solidFill>
                <a:latin typeface="Comic Sans MS"/>
                <a:ea typeface="Comic Sans MS"/>
                <a:cs typeface="Comic Sans MS"/>
                <a:sym typeface="Comic Sans MS"/>
              </a:rPr>
              <a:t>Continuamos la próxima…</a:t>
            </a:r>
            <a:endParaRPr/>
          </a:p>
        </p:txBody>
      </p:sp>
      <p:sp>
        <p:nvSpPr>
          <p:cNvPr id="368" name="Google Shape;368;p68"/>
          <p:cNvSpPr txBox="1"/>
          <p:nvPr/>
        </p:nvSpPr>
        <p:spPr>
          <a:xfrm>
            <a:off x="3943350" y="5516562"/>
            <a:ext cx="3986212" cy="400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2000"/>
              <a:buFont typeface="Comic Sans MS"/>
              <a:buNone/>
            </a:pPr>
            <a:r>
              <a:rPr b="0" i="0" lang="en-US" sz="2000" u="sng">
                <a:solidFill>
                  <a:schemeClr val="hlink"/>
                </a:solidFill>
                <a:latin typeface="Comic Sans MS"/>
                <a:ea typeface="Comic Sans MS"/>
                <a:cs typeface="Comic Sans MS"/>
                <a:sym typeface="Comic Sans MS"/>
                <a:hlinkClick r:id="rId3"/>
              </a:rPr>
              <a:t>https://youtu.be/Llca0Ei38XM</a:t>
            </a:r>
            <a:r>
              <a:rPr b="0" i="0" lang="en-US" sz="2000" u="none">
                <a:solidFill>
                  <a:srgbClr val="660033"/>
                </a:solidFill>
                <a:latin typeface="Comic Sans MS"/>
                <a:ea typeface="Comic Sans MS"/>
                <a:cs typeface="Comic Sans MS"/>
                <a:sym typeface="Comic Sans MS"/>
              </a:rPr>
              <a:t> </a:t>
            </a:r>
            <a:endParaRPr/>
          </a:p>
        </p:txBody>
      </p:sp>
      <p:sp>
        <p:nvSpPr>
          <p:cNvPr id="369" name="Google Shape;369;p68"/>
          <p:cNvSpPr txBox="1"/>
          <p:nvPr/>
        </p:nvSpPr>
        <p:spPr>
          <a:xfrm>
            <a:off x="2951162" y="6021387"/>
            <a:ext cx="4897437" cy="400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2000"/>
              <a:buFont typeface="Comic Sans MS"/>
              <a:buNone/>
            </a:pPr>
            <a:r>
              <a:rPr b="0" i="0" lang="en-US" sz="2000" u="sng">
                <a:solidFill>
                  <a:schemeClr val="hlink"/>
                </a:solidFill>
                <a:latin typeface="Comic Sans MS"/>
                <a:ea typeface="Comic Sans MS"/>
                <a:cs typeface="Comic Sans MS"/>
                <a:sym typeface="Comic Sans MS"/>
                <a:hlinkClick r:id="rId4"/>
              </a:rPr>
              <a:t>https://youtu.be/DLwfmvwsHmg</a:t>
            </a:r>
            <a:r>
              <a:rPr b="0" i="0" lang="en-US" sz="2000" u="none">
                <a:solidFill>
                  <a:srgbClr val="660033"/>
                </a:solidFill>
                <a:latin typeface="Comic Sans MS"/>
                <a:ea typeface="Comic Sans MS"/>
                <a:cs typeface="Comic Sans MS"/>
                <a:sym typeface="Comic Sans MS"/>
              </a:rPr>
              <a:t> UNER</a:t>
            </a:r>
            <a:endParaRP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16" name="Shape 116"/>
        <p:cNvGrpSpPr/>
        <p:nvPr/>
      </p:nvGrpSpPr>
      <p:grpSpPr>
        <a:xfrm>
          <a:off x="0" y="0"/>
          <a:ext cx="0" cy="0"/>
          <a:chOff x="0" y="0"/>
          <a:chExt cx="0" cy="0"/>
        </a:xfrm>
      </p:grpSpPr>
      <p:pic>
        <p:nvPicPr>
          <p:cNvPr descr="fig1_05" id="117" name="Google Shape;117;p30"/>
          <p:cNvPicPr preferRelativeResize="0"/>
          <p:nvPr/>
        </p:nvPicPr>
        <p:blipFill rotWithShape="1">
          <a:blip r:embed="rId3">
            <a:alphaModFix/>
          </a:blip>
          <a:srcRect b="0" l="0" r="0" t="10675"/>
          <a:stretch/>
        </p:blipFill>
        <p:spPr>
          <a:xfrm>
            <a:off x="1768475" y="1500187"/>
            <a:ext cx="5649912" cy="9710737"/>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a:effectLst>
            <a:reflection blurRad="0" dir="5400000" dist="5000" endA="0" endPos="28000" fadeDir="5400000" kx="0" rotWithShape="0" algn="bl" stA="33000" stPos="0" sy="-100000" ky="0"/>
          </a:effectLst>
        </p:spPr>
      </p:pic>
      <p:sp>
        <p:nvSpPr>
          <p:cNvPr id="118" name="Google Shape;118;p30"/>
          <p:cNvSpPr txBox="1"/>
          <p:nvPr/>
        </p:nvSpPr>
        <p:spPr>
          <a:xfrm>
            <a:off x="841375" y="506412"/>
            <a:ext cx="7446962" cy="7080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2000"/>
              <a:buFont typeface="Comic Sans MS"/>
              <a:buNone/>
            </a:pPr>
            <a:r>
              <a:rPr b="0" i="0" lang="en-US" sz="2000" u="none">
                <a:solidFill>
                  <a:srgbClr val="660033"/>
                </a:solidFill>
                <a:latin typeface="Comic Sans MS"/>
                <a:ea typeface="Comic Sans MS"/>
                <a:cs typeface="Comic Sans MS"/>
                <a:sym typeface="Comic Sans MS"/>
              </a:rPr>
              <a:t>El emparejamiento intramolecular de nucleótidos produce un plegamiento de la molécula de RNA</a:t>
            </a:r>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22" name="Shape 122"/>
        <p:cNvGrpSpPr/>
        <p:nvPr/>
      </p:nvGrpSpPr>
      <p:grpSpPr>
        <a:xfrm>
          <a:off x="0" y="0"/>
          <a:ext cx="0" cy="0"/>
          <a:chOff x="0" y="0"/>
          <a:chExt cx="0" cy="0"/>
        </a:xfrm>
      </p:grpSpPr>
      <p:pic>
        <p:nvPicPr>
          <p:cNvPr descr="http://biologialmango.metropoliglobal.com/Imagenes/gene6.jpg" id="123" name="Google Shape;123;p31"/>
          <p:cNvPicPr preferRelativeResize="0"/>
          <p:nvPr/>
        </p:nvPicPr>
        <p:blipFill rotWithShape="1">
          <a:blip r:embed="rId3">
            <a:alphaModFix/>
          </a:blip>
          <a:srcRect b="0" l="0" r="0" t="0"/>
          <a:stretch/>
        </p:blipFill>
        <p:spPr>
          <a:xfrm>
            <a:off x="900112" y="908050"/>
            <a:ext cx="7848600" cy="5403850"/>
          </a:xfrm>
          <a:prstGeom prst="rect">
            <a:avLst/>
          </a:prstGeom>
          <a:noFill/>
          <a:ln cap="flat" cmpd="sng" w="9525">
            <a:solidFill>
              <a:srgbClr val="000000"/>
            </a:solidFill>
            <a:prstDash val="solid"/>
            <a:miter lim="800000"/>
            <a:headEnd len="sm" w="sm" type="none"/>
            <a:tailEnd len="sm" w="sm" type="none"/>
          </a:ln>
        </p:spPr>
      </p:pic>
      <p:sp>
        <p:nvSpPr>
          <p:cNvPr id="124" name="Google Shape;124;p31"/>
          <p:cNvSpPr txBox="1"/>
          <p:nvPr/>
        </p:nvSpPr>
        <p:spPr>
          <a:xfrm>
            <a:off x="858837" y="152400"/>
            <a:ext cx="7446962" cy="1066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3200"/>
              <a:buFont typeface="Comic Sans MS"/>
              <a:buNone/>
            </a:pPr>
            <a:r>
              <a:rPr b="0" i="0" lang="en-US" sz="3200" u="none">
                <a:solidFill>
                  <a:srgbClr val="660033"/>
                </a:solidFill>
                <a:latin typeface="Comic Sans MS"/>
                <a:ea typeface="Comic Sans MS"/>
                <a:cs typeface="Comic Sans MS"/>
                <a:sym typeface="Comic Sans MS"/>
              </a:rPr>
              <a:t>RNA vs DNA </a:t>
            </a:r>
            <a:endParaRPr/>
          </a:p>
          <a:p>
            <a:pPr indent="0" lvl="0" marL="0" marR="0" rtl="0" algn="ctr">
              <a:lnSpc>
                <a:spcPct val="100000"/>
              </a:lnSpc>
              <a:spcBef>
                <a:spcPts val="0"/>
              </a:spcBef>
              <a:spcAft>
                <a:spcPts val="0"/>
              </a:spcAft>
              <a:buNone/>
            </a:pPr>
            <a:r>
              <a:t/>
            </a:r>
            <a:endParaRPr b="0" i="0" sz="3200" u="none">
              <a:solidFill>
                <a:srgbClr val="660033"/>
              </a:solidFill>
              <a:latin typeface="Comic Sans MS"/>
              <a:ea typeface="Comic Sans MS"/>
              <a:cs typeface="Comic Sans MS"/>
              <a:sym typeface="Comic Sans MS"/>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28" name="Shape 128"/>
        <p:cNvGrpSpPr/>
        <p:nvPr/>
      </p:nvGrpSpPr>
      <p:grpSpPr>
        <a:xfrm>
          <a:off x="0" y="0"/>
          <a:ext cx="0" cy="0"/>
          <a:chOff x="0" y="0"/>
          <a:chExt cx="0" cy="0"/>
        </a:xfrm>
      </p:grpSpPr>
      <p:sp>
        <p:nvSpPr>
          <p:cNvPr id="129" name="Google Shape;129;p32"/>
          <p:cNvSpPr txBox="1"/>
          <p:nvPr/>
        </p:nvSpPr>
        <p:spPr>
          <a:xfrm>
            <a:off x="858837" y="152400"/>
            <a:ext cx="7446962" cy="1066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3200"/>
              <a:buFont typeface="Comic Sans MS"/>
              <a:buNone/>
            </a:pPr>
            <a:r>
              <a:rPr b="0" i="0" lang="en-US" sz="3200" u="none">
                <a:solidFill>
                  <a:srgbClr val="660033"/>
                </a:solidFill>
                <a:latin typeface="Comic Sans MS"/>
                <a:ea typeface="Comic Sans MS"/>
                <a:cs typeface="Comic Sans MS"/>
                <a:sym typeface="Comic Sans MS"/>
              </a:rPr>
              <a:t>Tipos de RNA </a:t>
            </a:r>
            <a:endParaRPr/>
          </a:p>
          <a:p>
            <a:pPr indent="0" lvl="0" marL="0" marR="0" rtl="0" algn="ctr">
              <a:lnSpc>
                <a:spcPct val="100000"/>
              </a:lnSpc>
              <a:spcBef>
                <a:spcPts val="0"/>
              </a:spcBef>
              <a:spcAft>
                <a:spcPts val="0"/>
              </a:spcAft>
              <a:buNone/>
            </a:pPr>
            <a:r>
              <a:t/>
            </a:r>
            <a:endParaRPr b="0" i="0" sz="3200" u="none">
              <a:solidFill>
                <a:srgbClr val="660033"/>
              </a:solidFill>
              <a:latin typeface="Comic Sans MS"/>
              <a:ea typeface="Comic Sans MS"/>
              <a:cs typeface="Comic Sans MS"/>
              <a:sym typeface="Comic Sans MS"/>
            </a:endParaRPr>
          </a:p>
        </p:txBody>
      </p:sp>
      <p:sp>
        <p:nvSpPr>
          <p:cNvPr id="130" name="Google Shape;130;p32"/>
          <p:cNvSpPr txBox="1"/>
          <p:nvPr/>
        </p:nvSpPr>
        <p:spPr>
          <a:xfrm>
            <a:off x="1258887" y="811212"/>
            <a:ext cx="7354887" cy="5786437"/>
          </a:xfrm>
          <a:prstGeom prst="rect">
            <a:avLst/>
          </a:prstGeom>
          <a:noFill/>
          <a:ln>
            <a:noFill/>
          </a:ln>
        </p:spPr>
        <p:txBody>
          <a:bodyPr anchorCtr="0" anchor="ctr" bIns="46025" lIns="92075" spcFirstLastPara="1" rIns="92075" wrap="square" tIns="46025">
            <a:noAutofit/>
          </a:bodyPr>
          <a:lstStyle/>
          <a:p>
            <a:pPr indent="-165100" lvl="0" marL="0" marR="0" rtl="0" algn="l">
              <a:lnSpc>
                <a:spcPct val="100000"/>
              </a:lnSpc>
              <a:spcBef>
                <a:spcPts val="0"/>
              </a:spcBef>
              <a:spcAft>
                <a:spcPts val="0"/>
              </a:spcAft>
              <a:buClr>
                <a:srgbClr val="660033"/>
              </a:buClr>
              <a:buSzPts val="2600"/>
              <a:buFont typeface="Noto Sans Symbols"/>
              <a:buChar char="❑"/>
            </a:pPr>
            <a:r>
              <a:rPr b="0" i="0" lang="en-US" sz="2600" u="none">
                <a:solidFill>
                  <a:srgbClr val="660033"/>
                </a:solidFill>
                <a:latin typeface="Comic Sans MS"/>
                <a:ea typeface="Comic Sans MS"/>
                <a:cs typeface="Comic Sans MS"/>
                <a:sym typeface="Comic Sans MS"/>
              </a:rPr>
              <a:t>RNA implicados en la síntesis de proteínas</a:t>
            </a:r>
            <a:endParaRPr/>
          </a:p>
          <a:p>
            <a:pPr indent="-165100" lvl="0" marL="0" marR="0" rtl="0" algn="l">
              <a:lnSpc>
                <a:spcPct val="100000"/>
              </a:lnSpc>
              <a:spcBef>
                <a:spcPts val="0"/>
              </a:spcBef>
              <a:spcAft>
                <a:spcPts val="0"/>
              </a:spcAft>
              <a:buClr>
                <a:srgbClr val="660033"/>
              </a:buClr>
              <a:buSzPts val="2600"/>
              <a:buFont typeface="Noto Sans Symbols"/>
              <a:buChar char="❑"/>
            </a:pPr>
            <a:r>
              <a:rPr b="0" i="0" lang="en-US" sz="2600" u="none">
                <a:solidFill>
                  <a:srgbClr val="660033"/>
                </a:solidFill>
                <a:latin typeface="Comic Sans MS"/>
                <a:ea typeface="Comic Sans MS"/>
                <a:cs typeface="Comic Sans MS"/>
                <a:sym typeface="Comic Sans MS"/>
              </a:rPr>
              <a:t>RNA mensajero (mRNA)</a:t>
            </a:r>
            <a:endParaRPr/>
          </a:p>
          <a:p>
            <a:pPr indent="-165100" lvl="0" marL="0" marR="0" rtl="0" algn="l">
              <a:lnSpc>
                <a:spcPct val="100000"/>
              </a:lnSpc>
              <a:spcBef>
                <a:spcPts val="0"/>
              </a:spcBef>
              <a:spcAft>
                <a:spcPts val="0"/>
              </a:spcAft>
              <a:buClr>
                <a:srgbClr val="660033"/>
              </a:buClr>
              <a:buSzPts val="2600"/>
              <a:buFont typeface="Noto Sans Symbols"/>
              <a:buChar char="❑"/>
            </a:pPr>
            <a:r>
              <a:rPr b="0" i="0" lang="en-US" sz="2600" u="none">
                <a:solidFill>
                  <a:srgbClr val="660033"/>
                </a:solidFill>
                <a:latin typeface="Comic Sans MS"/>
                <a:ea typeface="Comic Sans MS"/>
                <a:cs typeface="Comic Sans MS"/>
                <a:sym typeface="Comic Sans MS"/>
              </a:rPr>
              <a:t>RNA de transferencia</a:t>
            </a:r>
            <a:endParaRPr/>
          </a:p>
          <a:p>
            <a:pPr indent="-165100" lvl="0" marL="0" marR="0" rtl="0" algn="l">
              <a:lnSpc>
                <a:spcPct val="100000"/>
              </a:lnSpc>
              <a:spcBef>
                <a:spcPts val="0"/>
              </a:spcBef>
              <a:spcAft>
                <a:spcPts val="0"/>
              </a:spcAft>
              <a:buClr>
                <a:srgbClr val="660033"/>
              </a:buClr>
              <a:buSzPts val="2600"/>
              <a:buFont typeface="Noto Sans Symbols"/>
              <a:buChar char="❑"/>
            </a:pPr>
            <a:r>
              <a:rPr b="0" i="0" lang="en-US" sz="2600" u="none">
                <a:solidFill>
                  <a:srgbClr val="660033"/>
                </a:solidFill>
                <a:latin typeface="Comic Sans MS"/>
                <a:ea typeface="Comic Sans MS"/>
                <a:cs typeface="Comic Sans MS"/>
                <a:sym typeface="Comic Sans MS"/>
              </a:rPr>
              <a:t>RNA ribosómico</a:t>
            </a:r>
            <a:endParaRPr/>
          </a:p>
          <a:p>
            <a:pPr indent="0" lvl="0" marL="0" marR="0" rtl="0" algn="l">
              <a:lnSpc>
                <a:spcPct val="100000"/>
              </a:lnSpc>
              <a:spcBef>
                <a:spcPts val="0"/>
              </a:spcBef>
              <a:spcAft>
                <a:spcPts val="0"/>
              </a:spcAft>
              <a:buClr>
                <a:srgbClr val="660033"/>
              </a:buClr>
              <a:buSzPts val="2600"/>
              <a:buFont typeface="Noto Sans Symbols"/>
              <a:buNone/>
            </a:pPr>
            <a:r>
              <a:t/>
            </a:r>
            <a:endParaRPr b="0" i="0" sz="2600" u="none">
              <a:solidFill>
                <a:srgbClr val="660033"/>
              </a:solidFill>
              <a:latin typeface="Comic Sans MS"/>
              <a:ea typeface="Comic Sans MS"/>
              <a:cs typeface="Comic Sans MS"/>
              <a:sym typeface="Comic Sans MS"/>
            </a:endParaRPr>
          </a:p>
          <a:p>
            <a:pPr indent="-165100" lvl="0" marL="0" marR="0" rtl="0" algn="l">
              <a:lnSpc>
                <a:spcPct val="100000"/>
              </a:lnSpc>
              <a:spcBef>
                <a:spcPts val="0"/>
              </a:spcBef>
              <a:spcAft>
                <a:spcPts val="0"/>
              </a:spcAft>
              <a:buClr>
                <a:srgbClr val="660033"/>
              </a:buClr>
              <a:buSzPts val="2600"/>
              <a:buFont typeface="Noto Sans Symbols"/>
              <a:buChar char="❑"/>
            </a:pPr>
            <a:r>
              <a:rPr b="0" i="0" lang="en-US" sz="2600" u="none">
                <a:solidFill>
                  <a:srgbClr val="660033"/>
                </a:solidFill>
                <a:latin typeface="Comic Sans MS"/>
                <a:ea typeface="Comic Sans MS"/>
                <a:cs typeface="Comic Sans MS"/>
                <a:sym typeface="Comic Sans MS"/>
              </a:rPr>
              <a:t>RNA reguladores</a:t>
            </a:r>
            <a:endParaRPr/>
          </a:p>
          <a:p>
            <a:pPr indent="-139700" lvl="1" marL="457200" marR="0" rtl="0" algn="l">
              <a:lnSpc>
                <a:spcPct val="100000"/>
              </a:lnSpc>
              <a:spcBef>
                <a:spcPts val="0"/>
              </a:spcBef>
              <a:spcAft>
                <a:spcPts val="0"/>
              </a:spcAft>
              <a:buClr>
                <a:srgbClr val="660033"/>
              </a:buClr>
              <a:buSzPts val="2200"/>
              <a:buFont typeface="Noto Sans Symbols"/>
              <a:buChar char="❑"/>
            </a:pPr>
            <a:r>
              <a:rPr b="0" i="0" lang="en-US" sz="2200" u="none" cap="none" strike="noStrike">
                <a:solidFill>
                  <a:srgbClr val="660033"/>
                </a:solidFill>
                <a:latin typeface="Comic Sans MS"/>
                <a:ea typeface="Comic Sans MS"/>
                <a:cs typeface="Comic Sans MS"/>
                <a:sym typeface="Comic Sans MS"/>
              </a:rPr>
              <a:t>RNA de interferencia (tRNA)</a:t>
            </a:r>
            <a:endParaRPr/>
          </a:p>
          <a:p>
            <a:pPr indent="-139700" lvl="1" marL="457200" marR="0" rtl="0" algn="l">
              <a:lnSpc>
                <a:spcPct val="100000"/>
              </a:lnSpc>
              <a:spcBef>
                <a:spcPts val="0"/>
              </a:spcBef>
              <a:spcAft>
                <a:spcPts val="0"/>
              </a:spcAft>
              <a:buClr>
                <a:srgbClr val="660033"/>
              </a:buClr>
              <a:buSzPts val="2200"/>
              <a:buFont typeface="Noto Sans Symbols"/>
              <a:buChar char="❑"/>
            </a:pPr>
            <a:r>
              <a:rPr b="0" i="0" lang="en-US" sz="2200" u="none" cap="none" strike="noStrike">
                <a:solidFill>
                  <a:srgbClr val="660033"/>
                </a:solidFill>
                <a:latin typeface="Comic Sans MS"/>
                <a:ea typeface="Comic Sans MS"/>
                <a:cs typeface="Comic Sans MS"/>
                <a:sym typeface="Comic Sans MS"/>
              </a:rPr>
              <a:t>    MicroRNA (miRNA)</a:t>
            </a:r>
            <a:endParaRPr/>
          </a:p>
          <a:p>
            <a:pPr indent="-139700" lvl="1" marL="457200" marR="0" rtl="0" algn="l">
              <a:lnSpc>
                <a:spcPct val="100000"/>
              </a:lnSpc>
              <a:spcBef>
                <a:spcPts val="0"/>
              </a:spcBef>
              <a:spcAft>
                <a:spcPts val="0"/>
              </a:spcAft>
              <a:buClr>
                <a:srgbClr val="660033"/>
              </a:buClr>
              <a:buSzPts val="2200"/>
              <a:buFont typeface="Noto Sans Symbols"/>
              <a:buChar char="❑"/>
            </a:pPr>
            <a:r>
              <a:rPr b="0" i="0" lang="en-US" sz="2200" u="none" cap="none" strike="noStrike">
                <a:solidFill>
                  <a:srgbClr val="660033"/>
                </a:solidFill>
                <a:latin typeface="Comic Sans MS"/>
                <a:ea typeface="Comic Sans MS"/>
                <a:cs typeface="Comic Sans MS"/>
                <a:sym typeface="Comic Sans MS"/>
              </a:rPr>
              <a:t>    RNA de interferencia pequeño (siRNA)</a:t>
            </a:r>
            <a:endParaRPr/>
          </a:p>
          <a:p>
            <a:pPr indent="-139700" lvl="1" marL="457200" marR="0" rtl="0" algn="l">
              <a:lnSpc>
                <a:spcPct val="100000"/>
              </a:lnSpc>
              <a:spcBef>
                <a:spcPts val="0"/>
              </a:spcBef>
              <a:spcAft>
                <a:spcPts val="0"/>
              </a:spcAft>
              <a:buClr>
                <a:srgbClr val="660033"/>
              </a:buClr>
              <a:buSzPts val="2200"/>
              <a:buFont typeface="Noto Sans Symbols"/>
              <a:buChar char="❑"/>
            </a:pPr>
            <a:r>
              <a:rPr b="0" i="0" lang="en-US" sz="2200" u="none" cap="none" strike="noStrike">
                <a:solidFill>
                  <a:srgbClr val="660033"/>
                </a:solidFill>
                <a:latin typeface="Comic Sans MS"/>
                <a:ea typeface="Comic Sans MS"/>
                <a:cs typeface="Comic Sans MS"/>
                <a:sym typeface="Comic Sans MS"/>
              </a:rPr>
              <a:t>    RNA nuclear pequeño (snRNA)</a:t>
            </a:r>
            <a:endParaRPr/>
          </a:p>
          <a:p>
            <a:pPr indent="-139700" lvl="1" marL="457200" marR="0" rtl="0" algn="l">
              <a:lnSpc>
                <a:spcPct val="100000"/>
              </a:lnSpc>
              <a:spcBef>
                <a:spcPts val="0"/>
              </a:spcBef>
              <a:spcAft>
                <a:spcPts val="0"/>
              </a:spcAft>
              <a:buClr>
                <a:srgbClr val="660033"/>
              </a:buClr>
              <a:buSzPts val="2200"/>
              <a:buFont typeface="Noto Sans Symbols"/>
              <a:buChar char="❑"/>
            </a:pPr>
            <a:r>
              <a:rPr b="0" i="0" lang="en-US" sz="2200" u="none" cap="none" strike="noStrike">
                <a:solidFill>
                  <a:srgbClr val="660033"/>
                </a:solidFill>
                <a:latin typeface="Comic Sans MS"/>
                <a:ea typeface="Comic Sans MS"/>
                <a:cs typeface="Comic Sans MS"/>
                <a:sym typeface="Comic Sans MS"/>
              </a:rPr>
              <a:t>    RNA ribosómico (rRNA)</a:t>
            </a:r>
            <a:endParaRPr/>
          </a:p>
          <a:p>
            <a:pPr indent="-165100" lvl="0" marL="0" marR="0" rtl="0" algn="l">
              <a:lnSpc>
                <a:spcPct val="100000"/>
              </a:lnSpc>
              <a:spcBef>
                <a:spcPts val="0"/>
              </a:spcBef>
              <a:spcAft>
                <a:spcPts val="0"/>
              </a:spcAft>
              <a:buClr>
                <a:srgbClr val="660033"/>
              </a:buClr>
              <a:buSzPts val="2600"/>
              <a:buFont typeface="Noto Sans Symbols"/>
              <a:buChar char="❑"/>
            </a:pPr>
            <a:r>
              <a:rPr b="0" i="0" lang="en-US" sz="2600" u="none">
                <a:solidFill>
                  <a:srgbClr val="660033"/>
                </a:solidFill>
                <a:latin typeface="Comic Sans MS"/>
                <a:ea typeface="Comic Sans MS"/>
                <a:cs typeface="Comic Sans MS"/>
                <a:sym typeface="Comic Sans MS"/>
              </a:rPr>
              <a:t>RNA con actividad catalítica</a:t>
            </a:r>
            <a:endParaRPr/>
          </a:p>
          <a:p>
            <a:pPr indent="-165100" lvl="0" marL="0" marR="0" rtl="0" algn="l">
              <a:lnSpc>
                <a:spcPct val="100000"/>
              </a:lnSpc>
              <a:spcBef>
                <a:spcPts val="0"/>
              </a:spcBef>
              <a:spcAft>
                <a:spcPts val="0"/>
              </a:spcAft>
              <a:buClr>
                <a:srgbClr val="660033"/>
              </a:buClr>
              <a:buSzPts val="2600"/>
              <a:buFont typeface="Noto Sans Symbols"/>
              <a:buChar char="❑"/>
            </a:pPr>
            <a:r>
              <a:rPr b="0" i="0" lang="en-US" sz="2600" u="none">
                <a:solidFill>
                  <a:srgbClr val="660033"/>
                </a:solidFill>
                <a:latin typeface="Comic Sans MS"/>
                <a:ea typeface="Comic Sans MS"/>
                <a:cs typeface="Comic Sans MS"/>
                <a:sym typeface="Comic Sans MS"/>
              </a:rPr>
              <a:t>Ribozimas</a:t>
            </a:r>
            <a:endParaRPr/>
          </a:p>
          <a:p>
            <a:pPr indent="-165100" lvl="0" marL="0" marR="0" rtl="0" algn="l">
              <a:lnSpc>
                <a:spcPct val="100000"/>
              </a:lnSpc>
              <a:spcBef>
                <a:spcPts val="0"/>
              </a:spcBef>
              <a:spcAft>
                <a:spcPts val="0"/>
              </a:spcAft>
              <a:buClr>
                <a:srgbClr val="660033"/>
              </a:buClr>
              <a:buSzPts val="2600"/>
              <a:buFont typeface="Noto Sans Symbols"/>
              <a:buChar char="❑"/>
            </a:pPr>
            <a:r>
              <a:rPr b="0" i="0" lang="en-US" sz="2600" u="none">
                <a:solidFill>
                  <a:srgbClr val="660033"/>
                </a:solidFill>
                <a:latin typeface="Comic Sans MS"/>
                <a:ea typeface="Comic Sans MS"/>
                <a:cs typeface="Comic Sans MS"/>
                <a:sym typeface="Comic Sans MS"/>
              </a:rPr>
              <a:t>RNA pequeño nucleolar</a:t>
            </a:r>
            <a:endParaRPr/>
          </a:p>
          <a:p>
            <a:pPr indent="0" lvl="0" marL="0" marR="0" rtl="0" algn="ctr">
              <a:lnSpc>
                <a:spcPct val="100000"/>
              </a:lnSpc>
              <a:spcBef>
                <a:spcPts val="0"/>
              </a:spcBef>
              <a:spcAft>
                <a:spcPts val="0"/>
              </a:spcAft>
              <a:buNone/>
            </a:pPr>
            <a:r>
              <a:t/>
            </a:r>
            <a:endParaRPr b="0" i="0" sz="2600" u="none">
              <a:solidFill>
                <a:srgbClr val="660033"/>
              </a:solidFill>
              <a:latin typeface="Comic Sans MS"/>
              <a:ea typeface="Comic Sans MS"/>
              <a:cs typeface="Comic Sans MS"/>
              <a:sym typeface="Comic Sans MS"/>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500"/>
                                        <p:tgtEl>
                                          <p:spTgt spid="130">
                                            <p:txEl>
                                              <p:pRg end="0" st="0"/>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30">
                                            <p:txEl>
                                              <p:pRg end="1" st="1"/>
                                            </p:txEl>
                                          </p:spTgt>
                                        </p:tgtEl>
                                        <p:attrNameLst>
                                          <p:attrName>style.visibility</p:attrName>
                                        </p:attrNameLst>
                                      </p:cBhvr>
                                      <p:to>
                                        <p:strVal val="visible"/>
                                      </p:to>
                                    </p:set>
                                    <p:animEffect filter="fade" transition="in">
                                      <p:cBhvr>
                                        <p:cTn dur="500"/>
                                        <p:tgtEl>
                                          <p:spTgt spid="130">
                                            <p:txEl>
                                              <p:pRg end="1" st="1"/>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30">
                                            <p:txEl>
                                              <p:pRg end="2" st="2"/>
                                            </p:txEl>
                                          </p:spTgt>
                                        </p:tgtEl>
                                        <p:attrNameLst>
                                          <p:attrName>style.visibility</p:attrName>
                                        </p:attrNameLst>
                                      </p:cBhvr>
                                      <p:to>
                                        <p:strVal val="visible"/>
                                      </p:to>
                                    </p:set>
                                    <p:animEffect filter="fade" transition="in">
                                      <p:cBhvr>
                                        <p:cTn dur="500"/>
                                        <p:tgtEl>
                                          <p:spTgt spid="130">
                                            <p:txEl>
                                              <p:pRg end="2" st="2"/>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30">
                                            <p:txEl>
                                              <p:pRg end="3" st="3"/>
                                            </p:txEl>
                                          </p:spTgt>
                                        </p:tgtEl>
                                        <p:attrNameLst>
                                          <p:attrName>style.visibility</p:attrName>
                                        </p:attrNameLst>
                                      </p:cBhvr>
                                      <p:to>
                                        <p:strVal val="visible"/>
                                      </p:to>
                                    </p:set>
                                    <p:animEffect filter="fade" transition="in">
                                      <p:cBhvr>
                                        <p:cTn dur="500"/>
                                        <p:tgtEl>
                                          <p:spTgt spid="130">
                                            <p:txEl>
                                              <p:pRg end="3" st="3"/>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30">
                                            <p:txEl>
                                              <p:pRg end="4" st="4"/>
                                            </p:txEl>
                                          </p:spTgt>
                                        </p:tgtEl>
                                        <p:attrNameLst>
                                          <p:attrName>style.visibility</p:attrName>
                                        </p:attrNameLst>
                                      </p:cBhvr>
                                      <p:to>
                                        <p:strVal val="visible"/>
                                      </p:to>
                                    </p:set>
                                    <p:animEffect filter="fade" transition="in">
                                      <p:cBhvr>
                                        <p:cTn dur="500"/>
                                        <p:tgtEl>
                                          <p:spTgt spid="130">
                                            <p:txEl>
                                              <p:pRg end="4" st="4"/>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30">
                                            <p:txEl>
                                              <p:pRg end="5" st="5"/>
                                            </p:txEl>
                                          </p:spTgt>
                                        </p:tgtEl>
                                        <p:attrNameLst>
                                          <p:attrName>style.visibility</p:attrName>
                                        </p:attrNameLst>
                                      </p:cBhvr>
                                      <p:to>
                                        <p:strVal val="visible"/>
                                      </p:to>
                                    </p:set>
                                    <p:animEffect filter="fade" transition="in">
                                      <p:cBhvr>
                                        <p:cTn dur="500"/>
                                        <p:tgtEl>
                                          <p:spTgt spid="130">
                                            <p:txEl>
                                              <p:pRg end="5" st="5"/>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30">
                                            <p:txEl>
                                              <p:pRg end="6" st="6"/>
                                            </p:txEl>
                                          </p:spTgt>
                                        </p:tgtEl>
                                        <p:attrNameLst>
                                          <p:attrName>style.visibility</p:attrName>
                                        </p:attrNameLst>
                                      </p:cBhvr>
                                      <p:to>
                                        <p:strVal val="visible"/>
                                      </p:to>
                                    </p:set>
                                    <p:animEffect filter="fade" transition="in">
                                      <p:cBhvr>
                                        <p:cTn dur="500"/>
                                        <p:tgtEl>
                                          <p:spTgt spid="130">
                                            <p:txEl>
                                              <p:pRg end="6" st="6"/>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30">
                                            <p:txEl>
                                              <p:pRg end="7" st="7"/>
                                            </p:txEl>
                                          </p:spTgt>
                                        </p:tgtEl>
                                        <p:attrNameLst>
                                          <p:attrName>style.visibility</p:attrName>
                                        </p:attrNameLst>
                                      </p:cBhvr>
                                      <p:to>
                                        <p:strVal val="visible"/>
                                      </p:to>
                                    </p:set>
                                    <p:animEffect filter="fade" transition="in">
                                      <p:cBhvr>
                                        <p:cTn dur="500"/>
                                        <p:tgtEl>
                                          <p:spTgt spid="130">
                                            <p:txEl>
                                              <p:pRg end="7" st="7"/>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30">
                                            <p:txEl>
                                              <p:pRg end="8" st="8"/>
                                            </p:txEl>
                                          </p:spTgt>
                                        </p:tgtEl>
                                        <p:attrNameLst>
                                          <p:attrName>style.visibility</p:attrName>
                                        </p:attrNameLst>
                                      </p:cBhvr>
                                      <p:to>
                                        <p:strVal val="visible"/>
                                      </p:to>
                                    </p:set>
                                    <p:animEffect filter="fade" transition="in">
                                      <p:cBhvr>
                                        <p:cTn dur="500"/>
                                        <p:tgtEl>
                                          <p:spTgt spid="130">
                                            <p:txEl>
                                              <p:pRg end="8" st="8"/>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30">
                                            <p:txEl>
                                              <p:pRg end="9" st="9"/>
                                            </p:txEl>
                                          </p:spTgt>
                                        </p:tgtEl>
                                        <p:attrNameLst>
                                          <p:attrName>style.visibility</p:attrName>
                                        </p:attrNameLst>
                                      </p:cBhvr>
                                      <p:to>
                                        <p:strVal val="visible"/>
                                      </p:to>
                                    </p:set>
                                    <p:animEffect filter="fade" transition="in">
                                      <p:cBhvr>
                                        <p:cTn dur="500"/>
                                        <p:tgtEl>
                                          <p:spTgt spid="130">
                                            <p:txEl>
                                              <p:pRg end="9" st="9"/>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30">
                                            <p:txEl>
                                              <p:pRg end="10" st="10"/>
                                            </p:txEl>
                                          </p:spTgt>
                                        </p:tgtEl>
                                        <p:attrNameLst>
                                          <p:attrName>style.visibility</p:attrName>
                                        </p:attrNameLst>
                                      </p:cBhvr>
                                      <p:to>
                                        <p:strVal val="visible"/>
                                      </p:to>
                                    </p:set>
                                    <p:animEffect filter="fade" transition="in">
                                      <p:cBhvr>
                                        <p:cTn dur="500"/>
                                        <p:tgtEl>
                                          <p:spTgt spid="130">
                                            <p:txEl>
                                              <p:pRg end="10" st="10"/>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30">
                                            <p:txEl>
                                              <p:pRg end="11" st="11"/>
                                            </p:txEl>
                                          </p:spTgt>
                                        </p:tgtEl>
                                        <p:attrNameLst>
                                          <p:attrName>style.visibility</p:attrName>
                                        </p:attrNameLst>
                                      </p:cBhvr>
                                      <p:to>
                                        <p:strVal val="visible"/>
                                      </p:to>
                                    </p:set>
                                    <p:animEffect filter="fade" transition="in">
                                      <p:cBhvr>
                                        <p:cTn dur="500"/>
                                        <p:tgtEl>
                                          <p:spTgt spid="130">
                                            <p:txEl>
                                              <p:pRg end="11" st="11"/>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30">
                                            <p:txEl>
                                              <p:pRg end="12" st="12"/>
                                            </p:txEl>
                                          </p:spTgt>
                                        </p:tgtEl>
                                        <p:attrNameLst>
                                          <p:attrName>style.visibility</p:attrName>
                                        </p:attrNameLst>
                                      </p:cBhvr>
                                      <p:to>
                                        <p:strVal val="visible"/>
                                      </p:to>
                                    </p:set>
                                    <p:animEffect filter="fade" transition="in">
                                      <p:cBhvr>
                                        <p:cTn dur="500"/>
                                        <p:tgtEl>
                                          <p:spTgt spid="130">
                                            <p:txEl>
                                              <p:pRg end="12" st="12"/>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30">
                                            <p:txEl>
                                              <p:pRg end="13" st="13"/>
                                            </p:txEl>
                                          </p:spTgt>
                                        </p:tgtEl>
                                        <p:attrNameLst>
                                          <p:attrName>style.visibility</p:attrName>
                                        </p:attrNameLst>
                                      </p:cBhvr>
                                      <p:to>
                                        <p:strVal val="visible"/>
                                      </p:to>
                                    </p:set>
                                    <p:animEffect filter="fade" transition="in">
                                      <p:cBhvr>
                                        <p:cTn dur="500"/>
                                        <p:tgtEl>
                                          <p:spTgt spid="130">
                                            <p:txEl>
                                              <p:pRg end="13" st="13"/>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130">
                                            <p:txEl>
                                              <p:pRg end="14" st="14"/>
                                            </p:txEl>
                                          </p:spTgt>
                                        </p:tgtEl>
                                        <p:attrNameLst>
                                          <p:attrName>style.visibility</p:attrName>
                                        </p:attrNameLst>
                                      </p:cBhvr>
                                      <p:to>
                                        <p:strVal val="visible"/>
                                      </p:to>
                                    </p:set>
                                    <p:animEffect filter="fade" transition="in">
                                      <p:cBhvr>
                                        <p:cTn dur="500"/>
                                        <p:tgtEl>
                                          <p:spTgt spid="130">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34" name="Shape 134"/>
        <p:cNvGrpSpPr/>
        <p:nvPr/>
      </p:nvGrpSpPr>
      <p:grpSpPr>
        <a:xfrm>
          <a:off x="0" y="0"/>
          <a:ext cx="0" cy="0"/>
          <a:chOff x="0" y="0"/>
          <a:chExt cx="0" cy="0"/>
        </a:xfrm>
      </p:grpSpPr>
      <p:sp>
        <p:nvSpPr>
          <p:cNvPr id="135" name="Google Shape;135;p33"/>
          <p:cNvSpPr txBox="1"/>
          <p:nvPr>
            <p:ph type="title"/>
          </p:nvPr>
        </p:nvSpPr>
        <p:spPr>
          <a:xfrm>
            <a:off x="457200" y="404812"/>
            <a:ext cx="8229600" cy="1143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omic Sans MS"/>
              <a:buNone/>
            </a:pPr>
            <a:r>
              <a:rPr b="0" i="0" lang="en-US" sz="4400" u="none">
                <a:solidFill>
                  <a:schemeClr val="dk2"/>
                </a:solidFill>
                <a:latin typeface="Comic Sans MS"/>
                <a:ea typeface="Comic Sans MS"/>
                <a:cs typeface="Comic Sans MS"/>
                <a:sym typeface="Comic Sans MS"/>
              </a:rPr>
              <a:t>Definición</a:t>
            </a:r>
            <a:endParaRPr/>
          </a:p>
        </p:txBody>
      </p:sp>
      <p:sp>
        <p:nvSpPr>
          <p:cNvPr id="136" name="Google Shape;136;p33"/>
          <p:cNvSpPr txBox="1"/>
          <p:nvPr/>
        </p:nvSpPr>
        <p:spPr>
          <a:xfrm>
            <a:off x="827087" y="1711325"/>
            <a:ext cx="7921625" cy="4094162"/>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660033"/>
              </a:buClr>
              <a:buSzPts val="2000"/>
              <a:buFont typeface="Comic Sans MS"/>
              <a:buNone/>
            </a:pPr>
            <a:r>
              <a:rPr b="0" i="0" lang="en-US" sz="2000" u="none">
                <a:solidFill>
                  <a:srgbClr val="660033"/>
                </a:solidFill>
                <a:latin typeface="Comic Sans MS"/>
                <a:ea typeface="Comic Sans MS"/>
                <a:cs typeface="Comic Sans MS"/>
                <a:sym typeface="Comic Sans MS"/>
              </a:rPr>
              <a:t>La transcripción es el proceso mediante el cual una secuencia de nucleótidos de DNA es utilizada como molde para la síntesis de una molécula de RNA, la cual puede ser mRNA, tRNA o rRNA, por mediación de la enzima RNA polimerasa DNA dependiente. </a:t>
            </a:r>
            <a:endParaRPr/>
          </a:p>
          <a:p>
            <a:pPr indent="0" lvl="0" marL="0" marR="0" rtl="0" algn="just">
              <a:lnSpc>
                <a:spcPct val="100000"/>
              </a:lnSpc>
              <a:spcBef>
                <a:spcPts val="0"/>
              </a:spcBef>
              <a:spcAft>
                <a:spcPts val="0"/>
              </a:spcAft>
              <a:buClr>
                <a:srgbClr val="660033"/>
              </a:buClr>
              <a:buSzPts val="2000"/>
              <a:buFont typeface="Comic Sans MS"/>
              <a:buNone/>
            </a:pPr>
            <a:r>
              <a:t/>
            </a:r>
            <a:endParaRPr b="0" i="0" sz="2000" u="none">
              <a:solidFill>
                <a:srgbClr val="660033"/>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660033"/>
              </a:buClr>
              <a:buSzPts val="2000"/>
              <a:buFont typeface="Comic Sans MS"/>
              <a:buNone/>
            </a:pPr>
            <a:r>
              <a:rPr b="0" i="0" lang="en-US" sz="2000" u="none">
                <a:solidFill>
                  <a:srgbClr val="660033"/>
                </a:solidFill>
                <a:latin typeface="Comic Sans MS"/>
                <a:ea typeface="Comic Sans MS"/>
                <a:cs typeface="Comic Sans MS"/>
                <a:sym typeface="Comic Sans MS"/>
              </a:rPr>
              <a:t>La transcripción en procariotas y eucariotas difiere en varios aspectos por lo que se estudian por separado. En procariotas el proceso es mucho más sencillo y ha sido ampliamente estudiado en E. coli.</a:t>
            </a:r>
            <a:endParaRPr/>
          </a:p>
          <a:p>
            <a:pPr indent="0" lvl="0" marL="0" marR="0" rtl="0" algn="ctr">
              <a:lnSpc>
                <a:spcPct val="100000"/>
              </a:lnSpc>
              <a:spcBef>
                <a:spcPts val="0"/>
              </a:spcBef>
              <a:spcAft>
                <a:spcPts val="0"/>
              </a:spcAft>
              <a:buClr>
                <a:srgbClr val="660033"/>
              </a:buClr>
              <a:buSzPts val="2000"/>
              <a:buFont typeface="Comic Sans MS"/>
              <a:buNone/>
            </a:pPr>
            <a:r>
              <a:t/>
            </a:r>
            <a:endParaRPr b="0" i="0" sz="2000" u="none">
              <a:solidFill>
                <a:srgbClr val="660033"/>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660033"/>
              </a:buClr>
              <a:buSzPts val="2000"/>
              <a:buFont typeface="Comic Sans MS"/>
              <a:buNone/>
            </a:pPr>
            <a:r>
              <a:t/>
            </a:r>
            <a:endParaRPr b="0" i="0" sz="2000" u="none">
              <a:solidFill>
                <a:srgbClr val="660033"/>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660033"/>
              </a:buClr>
              <a:buSzPts val="2000"/>
              <a:buFont typeface="Comic Sans MS"/>
              <a:buNone/>
            </a:pPr>
            <a:r>
              <a:t/>
            </a:r>
            <a:endParaRPr b="0" i="0" sz="2000" u="none">
              <a:solidFill>
                <a:srgbClr val="660033"/>
              </a:solidFill>
              <a:latin typeface="Comic Sans MS"/>
              <a:ea typeface="Comic Sans MS"/>
              <a:cs typeface="Comic Sans MS"/>
              <a:sym typeface="Comic Sans MS"/>
            </a:endParaRPr>
          </a:p>
          <a:p>
            <a:pPr indent="0" lvl="0" marL="0" marR="0" rtl="0" algn="ctr">
              <a:lnSpc>
                <a:spcPct val="100000"/>
              </a:lnSpc>
              <a:spcBef>
                <a:spcPts val="0"/>
              </a:spcBef>
              <a:spcAft>
                <a:spcPts val="0"/>
              </a:spcAft>
              <a:buNone/>
            </a:pPr>
            <a:r>
              <a:t/>
            </a:r>
            <a:endParaRPr b="0" i="0" sz="2000" u="none">
              <a:solidFill>
                <a:srgbClr val="660033"/>
              </a:solidFill>
              <a:latin typeface="Comic Sans MS"/>
              <a:ea typeface="Comic Sans MS"/>
              <a:cs typeface="Comic Sans MS"/>
              <a:sym typeface="Comic Sans MS"/>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34"/>
          <p:cNvSpPr txBox="1"/>
          <p:nvPr>
            <p:ph type="title"/>
          </p:nvPr>
        </p:nvSpPr>
        <p:spPr>
          <a:xfrm>
            <a:off x="0" y="327025"/>
            <a:ext cx="8964612" cy="180657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omic Sans MS"/>
              <a:buNone/>
            </a:pPr>
            <a:r>
              <a:rPr b="0" i="0" lang="en-US" sz="4400" u="none">
                <a:solidFill>
                  <a:schemeClr val="dk2"/>
                </a:solidFill>
                <a:latin typeface="Comic Sans MS"/>
                <a:ea typeface="Comic Sans MS"/>
                <a:cs typeface="Comic Sans MS"/>
                <a:sym typeface="Comic Sans MS"/>
              </a:rPr>
              <a:t>Ocho características básicas de la síntesis del RNA</a:t>
            </a:r>
            <a:endParaRPr/>
          </a:p>
        </p:txBody>
      </p:sp>
      <p:sp>
        <p:nvSpPr>
          <p:cNvPr id="142" name="Google Shape;142;p34"/>
          <p:cNvSpPr txBox="1"/>
          <p:nvPr>
            <p:ph idx="1" type="body"/>
          </p:nvPr>
        </p:nvSpPr>
        <p:spPr>
          <a:xfrm>
            <a:off x="457200" y="1639887"/>
            <a:ext cx="8507412" cy="4525962"/>
          </a:xfrm>
          <a:prstGeom prst="rect">
            <a:avLst/>
          </a:prstGeom>
          <a:noFill/>
          <a:ln>
            <a:noFill/>
          </a:ln>
        </p:spPr>
        <p:txBody>
          <a:bodyPr anchorCtr="0" anchor="t" bIns="45700" lIns="91425" spcFirstLastPara="1" rIns="91425" wrap="square" tIns="45700">
            <a:noAutofit/>
          </a:bodyPr>
          <a:lstStyle/>
          <a:p>
            <a:pPr indent="-190500" lvl="0" marL="342900" marR="0" rtl="0" algn="l">
              <a:lnSpc>
                <a:spcPct val="100000"/>
              </a:lnSpc>
              <a:spcBef>
                <a:spcPts val="0"/>
              </a:spcBef>
              <a:spcAft>
                <a:spcPts val="0"/>
              </a:spcAft>
              <a:buClr>
                <a:schemeClr val="dk1"/>
              </a:buClr>
              <a:buSzPts val="2400"/>
              <a:buFont typeface="Comic Sans MS"/>
              <a:buNone/>
            </a:pPr>
            <a:r>
              <a:t/>
            </a:r>
            <a:endParaRPr b="0" i="0" sz="2400" u="none" cap="none" strike="noStrike">
              <a:solidFill>
                <a:schemeClr val="dk1"/>
              </a:solidFill>
              <a:latin typeface="Comic Sans MS"/>
              <a:ea typeface="Comic Sans MS"/>
              <a:cs typeface="Comic Sans MS"/>
              <a:sym typeface="Comic Sans MS"/>
            </a:endParaRPr>
          </a:p>
          <a:p>
            <a:pPr indent="-342900" lvl="0" marL="342900" marR="0" rtl="0" algn="l">
              <a:lnSpc>
                <a:spcPct val="100000"/>
              </a:lnSpc>
              <a:spcBef>
                <a:spcPts val="480"/>
              </a:spcBef>
              <a:spcAft>
                <a:spcPts val="0"/>
              </a:spcAft>
              <a:buClr>
                <a:srgbClr val="FF0000"/>
              </a:buClr>
              <a:buSzPts val="2400"/>
              <a:buFont typeface="Comic Sans MS"/>
              <a:buChar char="•"/>
            </a:pPr>
            <a:r>
              <a:rPr b="0" i="0" lang="en-US" sz="2400" u="none" cap="none" strike="noStrike">
                <a:solidFill>
                  <a:srgbClr val="FF0000"/>
                </a:solidFill>
                <a:latin typeface="Comic Sans MS"/>
                <a:ea typeface="Comic Sans MS"/>
                <a:cs typeface="Comic Sans MS"/>
                <a:sym typeface="Comic Sans MS"/>
              </a:rPr>
              <a:t>1</a:t>
            </a:r>
            <a:r>
              <a:rPr b="0" i="0" lang="en-US" sz="2400" u="none" cap="none" strike="noStrike">
                <a:solidFill>
                  <a:schemeClr val="dk1"/>
                </a:solidFill>
                <a:latin typeface="Comic Sans MS"/>
                <a:ea typeface="Comic Sans MS"/>
                <a:cs typeface="Comic Sans MS"/>
                <a:sym typeface="Comic Sans MS"/>
              </a:rPr>
              <a:t>. Los precursores de la síntesis del RNA son los cuatro ribonucleótidos 5’ trifosfatos(A;G;C;U)</a:t>
            </a:r>
            <a:endParaRPr/>
          </a:p>
          <a:p>
            <a:pPr indent="-342900" lvl="0" marL="342900" marR="0" rtl="0" algn="l">
              <a:lnSpc>
                <a:spcPct val="100000"/>
              </a:lnSpc>
              <a:spcBef>
                <a:spcPts val="480"/>
              </a:spcBef>
              <a:spcAft>
                <a:spcPts val="0"/>
              </a:spcAft>
              <a:buClr>
                <a:schemeClr val="dk1"/>
              </a:buClr>
              <a:buSzPts val="2400"/>
              <a:buFont typeface="Comic Sans MS"/>
              <a:buNone/>
            </a:pPr>
            <a:r>
              <a:t/>
            </a:r>
            <a:endParaRPr b="0" i="0" sz="2400" u="none" cap="none" strike="noStrike">
              <a:solidFill>
                <a:schemeClr val="dk1"/>
              </a:solidFill>
              <a:latin typeface="Comic Sans MS"/>
              <a:ea typeface="Comic Sans MS"/>
              <a:cs typeface="Comic Sans MS"/>
              <a:sym typeface="Comic Sans MS"/>
            </a:endParaRPr>
          </a:p>
          <a:p>
            <a:pPr indent="-342900" lvl="0" marL="342900" marR="0" rtl="0" algn="l">
              <a:lnSpc>
                <a:spcPct val="100000"/>
              </a:lnSpc>
              <a:spcBef>
                <a:spcPts val="480"/>
              </a:spcBef>
              <a:spcAft>
                <a:spcPts val="0"/>
              </a:spcAft>
              <a:buClr>
                <a:srgbClr val="FF0000"/>
              </a:buClr>
              <a:buSzPts val="2400"/>
              <a:buFont typeface="Comic Sans MS"/>
              <a:buChar char="•"/>
            </a:pPr>
            <a:r>
              <a:rPr b="0" i="0" lang="en-US" sz="2400" u="none" cap="none" strike="noStrike">
                <a:solidFill>
                  <a:srgbClr val="FF0000"/>
                </a:solidFill>
                <a:latin typeface="Comic Sans MS"/>
                <a:ea typeface="Comic Sans MS"/>
                <a:cs typeface="Comic Sans MS"/>
                <a:sym typeface="Comic Sans MS"/>
              </a:rPr>
              <a:t>2</a:t>
            </a:r>
            <a:r>
              <a:rPr b="0" i="0" lang="en-US" sz="2400" u="none" cap="none" strike="noStrike">
                <a:solidFill>
                  <a:schemeClr val="dk1"/>
                </a:solidFill>
                <a:latin typeface="Comic Sans MS"/>
                <a:ea typeface="Comic Sans MS"/>
                <a:cs typeface="Comic Sans MS"/>
                <a:sym typeface="Comic Sans MS"/>
              </a:rPr>
              <a:t>. En la reacción de condensación entre el grupo trisfosfato 5' del nucleótido entrante y el grupo 3'-OH del último nucleótido de la cadena, el nucleótido entrante pierde sus dos grupos fosfato terminales. Su grupo α se utiliza en el enlace fosfodiéster que lo une a la cadena. Esta reacción ocurre en el sitio catalítico de la polimerasa.</a:t>
            </a:r>
            <a:endParaRPr/>
          </a:p>
          <a:p>
            <a:pPr indent="-190500" lvl="0" marL="342900" marR="0" rtl="0" algn="l">
              <a:lnSpc>
                <a:spcPct val="100000"/>
              </a:lnSpc>
              <a:spcBef>
                <a:spcPts val="480"/>
              </a:spcBef>
              <a:spcAft>
                <a:spcPts val="0"/>
              </a:spcAft>
              <a:buClr>
                <a:schemeClr val="dk1"/>
              </a:buClr>
              <a:buSzPts val="2400"/>
              <a:buFont typeface="Comic Sans MS"/>
              <a:buNone/>
            </a:pPr>
            <a:r>
              <a:t/>
            </a:r>
            <a:endParaRPr b="0" i="0" sz="2400" u="none" cap="none" strike="noStrike">
              <a:solidFill>
                <a:schemeClr val="dk1"/>
              </a:solidFill>
              <a:latin typeface="Comic Sans MS"/>
              <a:ea typeface="Comic Sans MS"/>
              <a:cs typeface="Comic Sans MS"/>
              <a:sym typeface="Comic Sans MS"/>
            </a:endParaRPr>
          </a:p>
          <a:p>
            <a:pPr indent="-190500" lvl="0" marL="342900" marR="0" rtl="0" algn="l">
              <a:spcBef>
                <a:spcPts val="480"/>
              </a:spcBef>
              <a:spcAft>
                <a:spcPts val="0"/>
              </a:spcAft>
              <a:buClr>
                <a:schemeClr val="dk1"/>
              </a:buClr>
              <a:buSzPts val="2400"/>
              <a:buFont typeface="Comic Sans MS"/>
              <a:buNone/>
            </a:pPr>
            <a:r>
              <a:t/>
            </a:r>
            <a:endParaRPr b="0" i="0" sz="2400" u="none">
              <a:solidFill>
                <a:schemeClr val="dk1"/>
              </a:solidFill>
              <a:latin typeface="Comic Sans MS"/>
              <a:ea typeface="Comic Sans MS"/>
              <a:cs typeface="Comic Sans MS"/>
              <a:sym typeface="Comic Sans MS"/>
            </a:endParaRPr>
          </a:p>
        </p:txBody>
      </p:sp>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name="11_Diseño predeterminado">
  <a:themeElements>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99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6_Diseño predeterminado">
  <a:themeElements>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99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7_Diseño predeterminado">
  <a:themeElements>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99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5_Diseño predeterminado">
  <a:themeElements>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99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9_Diseño predeterminado">
  <a:themeElements>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99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Diseño predeterminado">
  <a:themeElements>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99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8_Diseño predeterminado">
  <a:themeElements>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99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Diseño predeterminado">
  <a:themeElements>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99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Diseño predeterminado">
  <a:themeElements>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99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_Diseño predeterminado">
  <a:themeElements>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99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0_Diseño predeterminado">
  <a:themeElements>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99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4_Diseño predeterminado">
  <a:themeElements>
    <a:clrScheme name="Diseño predeterminad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99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