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6" r:id="rId2"/>
    <p:sldId id="257" r:id="rId3"/>
    <p:sldId id="258" r:id="rId4"/>
    <p:sldId id="259" r:id="rId5"/>
    <p:sldId id="268" r:id="rId6"/>
    <p:sldId id="269" r:id="rId7"/>
    <p:sldId id="270" r:id="rId8"/>
    <p:sldId id="271" r:id="rId9"/>
    <p:sldId id="272" r:id="rId10"/>
    <p:sldId id="273" r:id="rId11"/>
    <p:sldId id="328" r:id="rId12"/>
    <p:sldId id="263" r:id="rId13"/>
    <p:sldId id="264" r:id="rId14"/>
    <p:sldId id="329" r:id="rId15"/>
    <p:sldId id="275" r:id="rId16"/>
    <p:sldId id="265" r:id="rId17"/>
    <p:sldId id="266" r:id="rId18"/>
    <p:sldId id="279" r:id="rId19"/>
    <p:sldId id="277" r:id="rId20"/>
    <p:sldId id="278" r:id="rId21"/>
    <p:sldId id="282" r:id="rId22"/>
    <p:sldId id="281" r:id="rId23"/>
    <p:sldId id="283" r:id="rId24"/>
    <p:sldId id="288" r:id="rId25"/>
    <p:sldId id="331" r:id="rId26"/>
    <p:sldId id="267" r:id="rId27"/>
    <p:sldId id="289" r:id="rId28"/>
    <p:sldId id="290" r:id="rId29"/>
    <p:sldId id="291" r:id="rId30"/>
    <p:sldId id="292" r:id="rId31"/>
    <p:sldId id="294" r:id="rId32"/>
    <p:sldId id="295" r:id="rId33"/>
    <p:sldId id="296" r:id="rId34"/>
    <p:sldId id="297" r:id="rId35"/>
    <p:sldId id="298" r:id="rId36"/>
    <p:sldId id="313" r:id="rId37"/>
    <p:sldId id="309" r:id="rId38"/>
    <p:sldId id="310" r:id="rId39"/>
    <p:sldId id="311" r:id="rId40"/>
    <p:sldId id="322" r:id="rId41"/>
    <p:sldId id="323" r:id="rId42"/>
    <p:sldId id="312" r:id="rId43"/>
    <p:sldId id="314" r:id="rId44"/>
    <p:sldId id="315" r:id="rId45"/>
    <p:sldId id="317" r:id="rId46"/>
    <p:sldId id="318" r:id="rId47"/>
    <p:sldId id="342" r:id="rId48"/>
    <p:sldId id="319" r:id="rId49"/>
    <p:sldId id="320" r:id="rId50"/>
    <p:sldId id="321" r:id="rId51"/>
    <p:sldId id="332" r:id="rId52"/>
    <p:sldId id="333" r:id="rId53"/>
    <p:sldId id="335" r:id="rId54"/>
    <p:sldId id="337" r:id="rId55"/>
    <p:sldId id="339" r:id="rId56"/>
    <p:sldId id="340" r:id="rId57"/>
    <p:sldId id="341" r:id="rId58"/>
    <p:sldId id="324" r:id="rId59"/>
    <p:sldId id="325" r:id="rId60"/>
    <p:sldId id="327" r:id="rId61"/>
    <p:sldId id="326" r:id="rId62"/>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33CCCC"/>
    <a:srgbClr val="660066"/>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notesMaster" Target="notesMasters/notesMaster1.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tableStyles" Target="tableStyle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52EE9B-F0BC-4372-A53D-AAB45E6D99B8}" type="datetimeFigureOut">
              <a:rPr lang="es-AR" smtClean="0"/>
              <a:t>23/4/2018</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5D6BE2-6CE1-4758-B114-79BB1B6FE48F}" type="slidenum">
              <a:rPr lang="es-AR" smtClean="0"/>
              <a:t>‹Nº›</a:t>
            </a:fld>
            <a:endParaRPr lang="es-AR"/>
          </a:p>
        </p:txBody>
      </p:sp>
    </p:spTree>
    <p:extLst>
      <p:ext uri="{BB962C8B-B14F-4D97-AF65-F5344CB8AC3E}">
        <p14:creationId xmlns:p14="http://schemas.microsoft.com/office/powerpoint/2010/main" val="337822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dirty="0">
                <a:latin typeface="Bookman Old Style" pitchFamily="18" charset="0"/>
              </a:rPr>
              <a:t>Ejemplos en que ocurre la recombinación:</a:t>
            </a:r>
            <a:endParaRPr lang="es-AR" dirty="0"/>
          </a:p>
        </p:txBody>
      </p:sp>
      <p:sp>
        <p:nvSpPr>
          <p:cNvPr id="4" name="3 Marcador de número de diapositiva"/>
          <p:cNvSpPr>
            <a:spLocks noGrp="1"/>
          </p:cNvSpPr>
          <p:nvPr>
            <p:ph type="sldNum" sz="quarter" idx="10"/>
          </p:nvPr>
        </p:nvSpPr>
        <p:spPr/>
        <p:txBody>
          <a:bodyPr/>
          <a:lstStyle/>
          <a:p>
            <a:fld id="{F45D6BE2-6CE1-4758-B114-79BB1B6FE48F}" type="slidenum">
              <a:rPr lang="es-AR" smtClean="0"/>
              <a:t>3</a:t>
            </a:fld>
            <a:endParaRPr lang="es-AR"/>
          </a:p>
        </p:txBody>
      </p:sp>
    </p:spTree>
    <p:extLst>
      <p:ext uri="{BB962C8B-B14F-4D97-AF65-F5344CB8AC3E}">
        <p14:creationId xmlns:p14="http://schemas.microsoft.com/office/powerpoint/2010/main" val="242873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26310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1416926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141357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281284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3095428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4094093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410154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1825402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118679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3909822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65D77BC-F0E2-4B34-8A68-C0DC76C24EAF}" type="datetimeFigureOut">
              <a:rPr lang="es-AR" smtClean="0"/>
              <a:t>23/4/2018</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4F4B482-03B2-4A0A-98D1-EBC9CF63B663}" type="slidenum">
              <a:rPr lang="es-AR" smtClean="0"/>
              <a:t>‹Nº›</a:t>
            </a:fld>
            <a:endParaRPr lang="es-AR"/>
          </a:p>
        </p:txBody>
      </p:sp>
    </p:spTree>
    <p:extLst>
      <p:ext uri="{BB962C8B-B14F-4D97-AF65-F5344CB8AC3E}">
        <p14:creationId xmlns:p14="http://schemas.microsoft.com/office/powerpoint/2010/main" val="25152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D77BC-F0E2-4B34-8A68-C0DC76C24EAF}" type="datetimeFigureOut">
              <a:rPr lang="es-AR" smtClean="0"/>
              <a:t>23/4/2018</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4B482-03B2-4A0A-98D1-EBC9CF63B663}" type="slidenum">
              <a:rPr lang="es-AR" smtClean="0"/>
              <a:t>‹Nº›</a:t>
            </a:fld>
            <a:endParaRPr lang="es-AR"/>
          </a:p>
        </p:txBody>
      </p:sp>
    </p:spTree>
    <p:extLst>
      <p:ext uri="{BB962C8B-B14F-4D97-AF65-F5344CB8AC3E}">
        <p14:creationId xmlns:p14="http://schemas.microsoft.com/office/powerpoint/2010/main" val="67378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image" Target="../media/image6.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43.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image" Target="../media/image39.gif" /><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3" Type="http://schemas.openxmlformats.org/officeDocument/2006/relationships/image" Target="../media/image45.png" /><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image" Target="../media/image49.png" /><Relationship Id="rId1" Type="http://schemas.openxmlformats.org/officeDocument/2006/relationships/slideLayout" Target="../slideLayouts/slideLayout7.xml" /></Relationships>
</file>

<file path=ppt/slides/_rels/slide57.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7.xml" /></Relationships>
</file>

<file path=ppt/slides/_rels/slide59.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7.xml" /></Relationships>
</file>

<file path=ppt/slides/_rels/slide61.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2564904"/>
            <a:ext cx="7772400" cy="1470025"/>
          </a:xfrm>
        </p:spPr>
        <p:txBody>
          <a:bodyPr>
            <a:noAutofit/>
          </a:bodyPr>
          <a:lstStyle/>
          <a:p>
            <a:r>
              <a:rPr lang="es-AR" sz="5400" dirty="0" err="1">
                <a:latin typeface="Bookman Old Style" pitchFamily="18" charset="0"/>
              </a:rPr>
              <a:t>ClaseV</a:t>
            </a:r>
            <a:r>
              <a:rPr lang="es-AR" sz="5400" dirty="0">
                <a:latin typeface="Bookman Old Style" pitchFamily="18" charset="0"/>
              </a:rPr>
              <a:t> Recombinación</a:t>
            </a:r>
          </a:p>
        </p:txBody>
      </p:sp>
      <p:sp>
        <p:nvSpPr>
          <p:cNvPr id="3" name="2 Subtítulo"/>
          <p:cNvSpPr>
            <a:spLocks noGrp="1"/>
          </p:cNvSpPr>
          <p:nvPr>
            <p:ph type="subTitle" idx="1"/>
          </p:nvPr>
        </p:nvSpPr>
        <p:spPr>
          <a:xfrm>
            <a:off x="3707904" y="5733256"/>
            <a:ext cx="5288632" cy="694928"/>
          </a:xfrm>
        </p:spPr>
        <p:txBody>
          <a:bodyPr>
            <a:normAutofit fontScale="62500" lnSpcReduction="20000"/>
          </a:bodyPr>
          <a:lstStyle/>
          <a:p>
            <a:r>
              <a:rPr lang="es-AR" dirty="0">
                <a:latin typeface="Bookman Old Style" pitchFamily="18" charset="0"/>
              </a:rPr>
              <a:t>Dra. Silvina Richard</a:t>
            </a:r>
          </a:p>
          <a:p>
            <a:r>
              <a:rPr lang="es-AR" dirty="0">
                <a:latin typeface="Bookman Old Style" pitchFamily="18" charset="0"/>
              </a:rPr>
              <a:t>Gen Mol. 1°cuat. 2018</a:t>
            </a:r>
          </a:p>
        </p:txBody>
      </p:sp>
    </p:spTree>
    <p:extLst>
      <p:ext uri="{BB962C8B-B14F-4D97-AF65-F5344CB8AC3E}">
        <p14:creationId xmlns:p14="http://schemas.microsoft.com/office/powerpoint/2010/main" val="4907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94860" y="116632"/>
            <a:ext cx="9085652" cy="6460908"/>
            <a:chOff x="94860" y="116632"/>
            <a:chExt cx="9085652" cy="6460908"/>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324" t="12500" r="21975" b="12500"/>
            <a:stretch/>
          </p:blipFill>
          <p:spPr bwMode="auto">
            <a:xfrm>
              <a:off x="94860" y="116632"/>
              <a:ext cx="9085652" cy="646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7293"/>
            <a:stretch/>
          </p:blipFill>
          <p:spPr bwMode="auto">
            <a:xfrm>
              <a:off x="4499992" y="260648"/>
              <a:ext cx="4326557" cy="94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020272" y="908720"/>
              <a:ext cx="1224136" cy="296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Tree>
    <p:extLst>
      <p:ext uri="{BB962C8B-B14F-4D97-AF65-F5344CB8AC3E}">
        <p14:creationId xmlns:p14="http://schemas.microsoft.com/office/powerpoint/2010/main" val="187441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317"/>
          <a:stretch/>
        </p:blipFill>
        <p:spPr bwMode="auto">
          <a:xfrm>
            <a:off x="279542" y="2996952"/>
            <a:ext cx="6696075" cy="357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6774" b="43505"/>
          <a:stretch/>
        </p:blipFill>
        <p:spPr bwMode="auto">
          <a:xfrm>
            <a:off x="6948264" y="0"/>
            <a:ext cx="2186140" cy="465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27353" y="260648"/>
            <a:ext cx="6948264" cy="3046988"/>
          </a:xfrm>
          <a:prstGeom prst="rect">
            <a:avLst/>
          </a:prstGeom>
        </p:spPr>
        <p:txBody>
          <a:bodyPr wrap="square">
            <a:spAutoFit/>
          </a:bodyPr>
          <a:lstStyle/>
          <a:p>
            <a:r>
              <a:rPr lang="es-AR" sz="1600" dirty="0"/>
              <a:t>Este modelo propone que si tenemos dos </a:t>
            </a:r>
            <a:r>
              <a:rPr lang="es-AR" sz="1600" dirty="0" err="1"/>
              <a:t>DNAs</a:t>
            </a:r>
            <a:r>
              <a:rPr lang="es-AR" sz="1600" dirty="0"/>
              <a:t> con secuencias homólogas:</a:t>
            </a:r>
          </a:p>
          <a:p>
            <a:endParaRPr lang="es-AR" sz="1600" dirty="0"/>
          </a:p>
          <a:p>
            <a:r>
              <a:rPr lang="es-AR" sz="1600" dirty="0"/>
              <a:t>» Debe haber una rotura en cada uno de los dos DNA, los cortes se producen en cadenas de igual polaridad.</a:t>
            </a:r>
          </a:p>
          <a:p>
            <a:endParaRPr lang="es-AR" sz="1600" dirty="0"/>
          </a:p>
          <a:p>
            <a:r>
              <a:rPr lang="es-AR" sz="1600" dirty="0"/>
              <a:t>» Los extremos rotos invaden a la doble cadena contraria, una cadena sencilla (rosa) desplaza a la cadena de su misma polaridad (celeste) y recíprocamente. El que se mueve es siempre el extremo 3' OH. Por esa invasión recíproca los dos </a:t>
            </a:r>
            <a:r>
              <a:rPr lang="es-AR" sz="1600" dirty="0" err="1"/>
              <a:t>DNAs</a:t>
            </a:r>
            <a:r>
              <a:rPr lang="es-AR" sz="1600" dirty="0"/>
              <a:t> se entrecruzan y a continuación se sellan por </a:t>
            </a:r>
            <a:r>
              <a:rPr lang="es-AR" sz="1600" dirty="0" err="1"/>
              <a:t>ligasas</a:t>
            </a:r>
            <a:r>
              <a:rPr lang="es-AR" sz="1600" dirty="0"/>
              <a:t>. Las dos dobles cadenas entrecruzadas conforman el intermediario de </a:t>
            </a:r>
            <a:r>
              <a:rPr lang="es-AR" sz="1600" dirty="0" err="1"/>
              <a:t>Holliday</a:t>
            </a:r>
            <a:r>
              <a:rPr lang="es-AR" sz="1600" dirty="0"/>
              <a:t>, el cual se ha observado in vivo por microscopía electrónica:</a:t>
            </a:r>
          </a:p>
          <a:p>
            <a:endParaRPr lang="es-AR" sz="1600" dirty="0"/>
          </a:p>
        </p:txBody>
      </p:sp>
      <p:cxnSp>
        <p:nvCxnSpPr>
          <p:cNvPr id="5" name="4 Conector angular"/>
          <p:cNvCxnSpPr/>
          <p:nvPr/>
        </p:nvCxnSpPr>
        <p:spPr>
          <a:xfrm rot="10800000">
            <a:off x="6228184" y="3307636"/>
            <a:ext cx="1813150" cy="170554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p:cNvCxnSpPr>
            <a:endCxn id="62467" idx="2"/>
          </p:cNvCxnSpPr>
          <p:nvPr/>
        </p:nvCxnSpPr>
        <p:spPr>
          <a:xfrm flipV="1">
            <a:off x="8041334" y="4653136"/>
            <a:ext cx="0" cy="3600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45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95721"/>
            <a:ext cx="7416824" cy="3693319"/>
          </a:xfrm>
          <a:prstGeom prst="rect">
            <a:avLst/>
          </a:prstGeom>
        </p:spPr>
        <p:txBody>
          <a:bodyPr wrap="square">
            <a:spAutoFit/>
          </a:bodyPr>
          <a:lstStyle/>
          <a:p>
            <a:pPr algn="just"/>
            <a:r>
              <a:rPr lang="es-AR" dirty="0"/>
              <a:t>» Entonces, tiene lugar una migración del punto de cruce de las cadenas con un aporte energético mínimo, ya que el número de pares de bases que desaparean corresponde al número de pares de bases que aparean. Esta migración origina una región de DNA </a:t>
            </a:r>
            <a:r>
              <a:rPr lang="es-AR" dirty="0" err="1"/>
              <a:t>heterodúplex</a:t>
            </a:r>
            <a:r>
              <a:rPr lang="es-AR" dirty="0"/>
              <a:t>, doble cadena de distinta procedencia (rosa-celeste).</a:t>
            </a:r>
          </a:p>
          <a:p>
            <a:endParaRPr lang="es-AR" dirty="0"/>
          </a:p>
          <a:p>
            <a:pPr algn="just"/>
            <a:r>
              <a:rPr lang="es-AR" dirty="0"/>
              <a:t>» Las figuras siguientes son sólo distintas representaciones gráficas de una misma estructura sin ningún sentido molecular. Se separan las dobles cadenas por un proceso similar al de apertura de unas tijeras cerradas y se rotan 180º las cadenas de la parte inferior, manteniendo fijas las de la parte superior. De esta manera queda una de las representaciones más comunes del intermediario de </a:t>
            </a:r>
            <a:r>
              <a:rPr lang="es-AR" dirty="0" err="1"/>
              <a:t>Holliday</a:t>
            </a:r>
            <a:r>
              <a:rPr lang="es-AR" dirty="0"/>
              <a:t>.</a:t>
            </a:r>
          </a:p>
          <a:p>
            <a:endParaRPr lang="es-AR" dirty="0"/>
          </a:p>
        </p:txBody>
      </p:sp>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01"/>
          <a:stretch/>
        </p:blipFill>
        <p:spPr bwMode="auto">
          <a:xfrm>
            <a:off x="1403648" y="3428517"/>
            <a:ext cx="6408712" cy="3240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163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96752"/>
            <a:ext cx="7848872" cy="2031325"/>
          </a:xfrm>
          <a:prstGeom prst="rect">
            <a:avLst/>
          </a:prstGeom>
        </p:spPr>
        <p:txBody>
          <a:bodyPr wrap="square">
            <a:spAutoFit/>
          </a:bodyPr>
          <a:lstStyle/>
          <a:p>
            <a:r>
              <a:rPr lang="es-AR" dirty="0"/>
              <a:t>1) Cortes horizontales </a:t>
            </a:r>
            <a:r>
              <a:rPr lang="es-AR" dirty="0">
                <a:solidFill>
                  <a:srgbClr val="00B050"/>
                </a:solidFill>
              </a:rPr>
              <a:t>(este - oeste)</a:t>
            </a:r>
            <a:r>
              <a:rPr lang="es-AR" dirty="0"/>
              <a:t>. Estos cortes no originan intercambio entre los marcadores. Los recombinantes son AZ y </a:t>
            </a:r>
            <a:r>
              <a:rPr lang="es-AR" dirty="0" err="1"/>
              <a:t>az</a:t>
            </a:r>
            <a:r>
              <a:rPr lang="es-AR" dirty="0"/>
              <a:t>, igual que los del principio. Pero sí ha habido recombinación, ya que hay una región </a:t>
            </a:r>
            <a:r>
              <a:rPr lang="es-AR" dirty="0" err="1"/>
              <a:t>heterodúplex</a:t>
            </a:r>
            <a:r>
              <a:rPr lang="es-AR" dirty="0"/>
              <a:t> entre los marcadores. Se generan recombinantes potenciales.</a:t>
            </a:r>
          </a:p>
          <a:p>
            <a:endParaRPr lang="es-AR" dirty="0"/>
          </a:p>
          <a:p>
            <a:r>
              <a:rPr lang="es-AR" dirty="0"/>
              <a:t>2) Cortes verticales </a:t>
            </a:r>
            <a:r>
              <a:rPr lang="es-AR" dirty="0">
                <a:solidFill>
                  <a:srgbClr val="FF0000"/>
                </a:solidFill>
              </a:rPr>
              <a:t>(norte - sur)</a:t>
            </a:r>
            <a:r>
              <a:rPr lang="es-AR" dirty="0"/>
              <a:t>. Sí originan intercambio de marcadores. Son verdaderos recombinantes.</a:t>
            </a:r>
          </a:p>
        </p:txBody>
      </p:sp>
      <p:sp>
        <p:nvSpPr>
          <p:cNvPr id="4" name="3 Rectángulo"/>
          <p:cNvSpPr/>
          <p:nvPr/>
        </p:nvSpPr>
        <p:spPr>
          <a:xfrm>
            <a:off x="467544" y="188640"/>
            <a:ext cx="8118648" cy="830997"/>
          </a:xfrm>
          <a:prstGeom prst="rect">
            <a:avLst/>
          </a:prstGeom>
        </p:spPr>
        <p:txBody>
          <a:bodyPr wrap="square">
            <a:spAutoFit/>
          </a:bodyPr>
          <a:lstStyle/>
          <a:p>
            <a:pPr algn="just"/>
            <a:r>
              <a:rPr lang="es-AR" sz="2400" dirty="0">
                <a:solidFill>
                  <a:srgbClr val="0070C0"/>
                </a:solidFill>
              </a:rPr>
              <a:t>» Tienen lugar entonces la resolución del intermediario por rotura y unión, la cual puede ocurrir de dos maneras:</a:t>
            </a:r>
          </a:p>
        </p:txBody>
      </p:sp>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94" r="27204"/>
          <a:stretch/>
        </p:blipFill>
        <p:spPr bwMode="auto">
          <a:xfrm>
            <a:off x="1854308" y="3186660"/>
            <a:ext cx="5886044" cy="333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156514" y="5085184"/>
            <a:ext cx="1307474" cy="369332"/>
          </a:xfrm>
          <a:prstGeom prst="rect">
            <a:avLst/>
          </a:prstGeom>
        </p:spPr>
        <p:txBody>
          <a:bodyPr wrap="none">
            <a:spAutoFit/>
          </a:bodyPr>
          <a:lstStyle/>
          <a:p>
            <a:r>
              <a:rPr lang="es-AR" dirty="0">
                <a:solidFill>
                  <a:srgbClr val="FF0000"/>
                </a:solidFill>
              </a:rPr>
              <a:t>(norte - sur)</a:t>
            </a:r>
          </a:p>
        </p:txBody>
      </p:sp>
      <p:sp>
        <p:nvSpPr>
          <p:cNvPr id="6" name="5 Rectángulo"/>
          <p:cNvSpPr/>
          <p:nvPr/>
        </p:nvSpPr>
        <p:spPr>
          <a:xfrm>
            <a:off x="3072938" y="3613666"/>
            <a:ext cx="1519455" cy="369332"/>
          </a:xfrm>
          <a:prstGeom prst="rect">
            <a:avLst/>
          </a:prstGeom>
        </p:spPr>
        <p:txBody>
          <a:bodyPr wrap="none">
            <a:spAutoFit/>
          </a:bodyPr>
          <a:lstStyle/>
          <a:p>
            <a:r>
              <a:rPr lang="es-AR" dirty="0">
                <a:solidFill>
                  <a:srgbClr val="00B050"/>
                </a:solidFill>
              </a:rPr>
              <a:t>(este - oeste) </a:t>
            </a:r>
          </a:p>
        </p:txBody>
      </p:sp>
    </p:spTree>
    <p:extLst>
      <p:ext uri="{BB962C8B-B14F-4D97-AF65-F5344CB8AC3E}">
        <p14:creationId xmlns:p14="http://schemas.microsoft.com/office/powerpoint/2010/main" val="409663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23528" y="260648"/>
            <a:ext cx="8278813" cy="6089650"/>
            <a:chOff x="323528" y="1844824"/>
            <a:chExt cx="8278813" cy="6089650"/>
          </a:xfrm>
        </p:grpSpPr>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8278813"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7" y="2053953"/>
              <a:ext cx="6048672" cy="186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1213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79" t="10743" r="21706" b="15151"/>
          <a:stretch/>
        </p:blipFill>
        <p:spPr bwMode="auto">
          <a:xfrm>
            <a:off x="179512" y="620688"/>
            <a:ext cx="8094952" cy="542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49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4622" y="188640"/>
            <a:ext cx="8497858" cy="1200329"/>
          </a:xfrm>
          <a:prstGeom prst="rect">
            <a:avLst/>
          </a:prstGeom>
        </p:spPr>
        <p:txBody>
          <a:bodyPr wrap="square">
            <a:spAutoFit/>
          </a:bodyPr>
          <a:lstStyle/>
          <a:p>
            <a:r>
              <a:rPr lang="es-AR" dirty="0">
                <a:solidFill>
                  <a:schemeClr val="accent1">
                    <a:lumMod val="75000"/>
                  </a:schemeClr>
                </a:solidFill>
              </a:rPr>
              <a:t>En el modelo que acabamos de describir los cortes individuales en simple cadena (</a:t>
            </a:r>
            <a:r>
              <a:rPr lang="es-AR" dirty="0" err="1">
                <a:solidFill>
                  <a:schemeClr val="accent1">
                    <a:lumMod val="75000"/>
                  </a:schemeClr>
                </a:solidFill>
              </a:rPr>
              <a:t>sc</a:t>
            </a:r>
            <a:r>
              <a:rPr lang="es-AR" dirty="0">
                <a:solidFill>
                  <a:schemeClr val="accent1">
                    <a:lumMod val="75000"/>
                  </a:schemeClr>
                </a:solidFill>
              </a:rPr>
              <a:t>) ocurren sucesivamente. Sin embargo hoy se conoce que el intercambio genético es iniciado por el corte en una doble cadena. Entre los dos modelos hay dos diferencias importantes: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7" y="1484784"/>
            <a:ext cx="1944215" cy="470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78032" y="4418663"/>
            <a:ext cx="7694116" cy="646331"/>
          </a:xfrm>
          <a:prstGeom prst="rect">
            <a:avLst/>
          </a:prstGeom>
        </p:spPr>
        <p:txBody>
          <a:bodyPr wrap="square">
            <a:spAutoFit/>
          </a:bodyPr>
          <a:lstStyle/>
          <a:p>
            <a:pPr lvl="0"/>
            <a:endParaRPr lang="es-AR" dirty="0">
              <a:solidFill>
                <a:prstClr val="black"/>
              </a:solidFill>
            </a:endParaRPr>
          </a:p>
          <a:p>
            <a:pPr lvl="0"/>
            <a:endParaRPr lang="es-AR" dirty="0">
              <a:solidFill>
                <a:prstClr val="black"/>
              </a:solidFill>
            </a:endParaRPr>
          </a:p>
        </p:txBody>
      </p:sp>
      <p:sp>
        <p:nvSpPr>
          <p:cNvPr id="4" name="3 Rectángulo"/>
          <p:cNvSpPr/>
          <p:nvPr/>
        </p:nvSpPr>
        <p:spPr>
          <a:xfrm>
            <a:off x="412993" y="3495333"/>
            <a:ext cx="2286000" cy="1754326"/>
          </a:xfrm>
          <a:prstGeom prst="rect">
            <a:avLst/>
          </a:prstGeom>
        </p:spPr>
        <p:txBody>
          <a:bodyPr>
            <a:spAutoFit/>
          </a:bodyPr>
          <a:lstStyle/>
          <a:p>
            <a:pPr lvl="0"/>
            <a:r>
              <a:rPr lang="es-AR" dirty="0">
                <a:solidFill>
                  <a:srgbClr val="00B050"/>
                </a:solidFill>
              </a:rPr>
              <a:t>» En el Modelo 1 se corta una sola cadena de cada dúplex, hay un solo </a:t>
            </a:r>
            <a:r>
              <a:rPr lang="es-AR" dirty="0" err="1">
                <a:solidFill>
                  <a:srgbClr val="00B050"/>
                </a:solidFill>
              </a:rPr>
              <a:t>crossing-over</a:t>
            </a:r>
            <a:r>
              <a:rPr lang="es-AR" dirty="0">
                <a:solidFill>
                  <a:srgbClr val="00B050"/>
                </a:solidFill>
              </a:rPr>
              <a:t>, en el Modelo 2 hay dos.</a:t>
            </a:r>
          </a:p>
        </p:txBody>
      </p:sp>
      <p:sp>
        <p:nvSpPr>
          <p:cNvPr id="6" name="5 Rectángulo"/>
          <p:cNvSpPr/>
          <p:nvPr/>
        </p:nvSpPr>
        <p:spPr>
          <a:xfrm>
            <a:off x="6156176" y="3495333"/>
            <a:ext cx="2286000" cy="3139321"/>
          </a:xfrm>
          <a:prstGeom prst="rect">
            <a:avLst/>
          </a:prstGeom>
        </p:spPr>
        <p:txBody>
          <a:bodyPr>
            <a:spAutoFit/>
          </a:bodyPr>
          <a:lstStyle/>
          <a:p>
            <a:pPr lvl="0"/>
            <a:r>
              <a:rPr lang="es-AR" dirty="0">
                <a:solidFill>
                  <a:srgbClr val="FF0066"/>
                </a:solidFill>
              </a:rPr>
              <a:t>» En el Modelo 2 parte de una molécula ha sido convertida a la secuencia de la otra (por lo que la </a:t>
            </a:r>
            <a:r>
              <a:rPr lang="es-AR" dirty="0" err="1">
                <a:solidFill>
                  <a:srgbClr val="FF0066"/>
                </a:solidFill>
              </a:rPr>
              <a:t>cromátida</a:t>
            </a:r>
            <a:r>
              <a:rPr lang="es-AR" dirty="0">
                <a:solidFill>
                  <a:srgbClr val="FF0066"/>
                </a:solidFill>
              </a:rPr>
              <a:t> iniciadora se llama receptora), en el modelo 1 la </a:t>
            </a:r>
            <a:r>
              <a:rPr lang="es-AR" dirty="0" err="1">
                <a:solidFill>
                  <a:srgbClr val="FF0066"/>
                </a:solidFill>
              </a:rPr>
              <a:t>cromátida</a:t>
            </a:r>
            <a:r>
              <a:rPr lang="es-AR" dirty="0">
                <a:solidFill>
                  <a:srgbClr val="FF0066"/>
                </a:solidFill>
              </a:rPr>
              <a:t> iniciadora es el donador de la información genética</a:t>
            </a:r>
            <a:r>
              <a:rPr lang="es-AR" dirty="0">
                <a:solidFill>
                  <a:prstClr val="black"/>
                </a:solidFill>
              </a:rPr>
              <a:t>.</a:t>
            </a:r>
          </a:p>
        </p:txBody>
      </p:sp>
    </p:spTree>
    <p:extLst>
      <p:ext uri="{BB962C8B-B14F-4D97-AF65-F5344CB8AC3E}">
        <p14:creationId xmlns:p14="http://schemas.microsoft.com/office/powerpoint/2010/main" val="1497675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6957" y="3892690"/>
            <a:ext cx="8748464" cy="2308324"/>
          </a:xfrm>
          <a:prstGeom prst="rect">
            <a:avLst/>
          </a:prstGeom>
        </p:spPr>
        <p:txBody>
          <a:bodyPr wrap="square">
            <a:spAutoFit/>
          </a:bodyPr>
          <a:lstStyle/>
          <a:p>
            <a:endParaRPr lang="es-AR" b="1" dirty="0">
              <a:solidFill>
                <a:schemeClr val="accent2">
                  <a:lumMod val="75000"/>
                </a:schemeClr>
              </a:solidFill>
            </a:endParaRPr>
          </a:p>
          <a:p>
            <a:pPr algn="just"/>
            <a:r>
              <a:rPr lang="es-AR" b="1" dirty="0">
                <a:solidFill>
                  <a:schemeClr val="accent2">
                    <a:lumMod val="75000"/>
                  </a:schemeClr>
                </a:solidFill>
              </a:rPr>
              <a:t>La recombinación se lleva a cabo cuando los cromosomas entran a la meiosis y hay evidencias en levadura que un corte en doble cadena inicia la recombinación. También se ha observado que dobles cortes ocurren temprano en la meiosis en sitios que constituyen </a:t>
            </a:r>
            <a:r>
              <a:rPr lang="es-AR" b="1" dirty="0" err="1">
                <a:solidFill>
                  <a:srgbClr val="FF0000"/>
                </a:solidFill>
              </a:rPr>
              <a:t>hot</a:t>
            </a:r>
            <a:r>
              <a:rPr lang="es-AR" b="1" dirty="0">
                <a:solidFill>
                  <a:srgbClr val="FF0000"/>
                </a:solidFill>
              </a:rPr>
              <a:t> spots </a:t>
            </a:r>
            <a:r>
              <a:rPr lang="es-AR" b="1" dirty="0">
                <a:solidFill>
                  <a:schemeClr val="accent2">
                    <a:lumMod val="75000"/>
                  </a:schemeClr>
                </a:solidFill>
              </a:rPr>
              <a:t>para la recombinación. Su localización no es en secuencias específicas. Tienden a ocurrir en regiones promotoras y en general coinciden con las regiones más accesibles de la cromatina.</a:t>
            </a:r>
          </a:p>
          <a:p>
            <a:endParaRPr lang="es-AR" b="1" dirty="0">
              <a:solidFill>
                <a:schemeClr val="accent2">
                  <a:lumMod val="75000"/>
                </a:schemeClr>
              </a:solidFill>
            </a:endParaRPr>
          </a:p>
        </p:txBody>
      </p:sp>
      <p:sp>
        <p:nvSpPr>
          <p:cNvPr id="3" name="2 Rectángulo"/>
          <p:cNvSpPr/>
          <p:nvPr/>
        </p:nvSpPr>
        <p:spPr>
          <a:xfrm>
            <a:off x="314431" y="980728"/>
            <a:ext cx="8573517" cy="1200329"/>
          </a:xfrm>
          <a:prstGeom prst="rect">
            <a:avLst/>
          </a:prstGeom>
        </p:spPr>
        <p:txBody>
          <a:bodyPr wrap="square">
            <a:spAutoFit/>
          </a:bodyPr>
          <a:lstStyle/>
          <a:p>
            <a:pPr algn="just"/>
            <a:r>
              <a:rPr lang="es-AR" b="1" dirty="0">
                <a:solidFill>
                  <a:srgbClr val="00B050"/>
                </a:solidFill>
              </a:rPr>
              <a:t>En este último modelo, la formación del </a:t>
            </a:r>
            <a:r>
              <a:rPr lang="es-AR" b="1" dirty="0" err="1">
                <a:solidFill>
                  <a:srgbClr val="00B050"/>
                </a:solidFill>
              </a:rPr>
              <a:t>heterodúplex</a:t>
            </a:r>
            <a:r>
              <a:rPr lang="es-AR" b="1" dirty="0">
                <a:solidFill>
                  <a:srgbClr val="00B050"/>
                </a:solidFill>
              </a:rPr>
              <a:t> es la única forma posible para la interacción de dos dúplex de DNA. Sin embargo el hecho de que se produzca una ruptura en la doble cadena influencia nuestra perspectiva sobre la habilidad de la célula para manipular el DNA. </a:t>
            </a:r>
          </a:p>
        </p:txBody>
      </p:sp>
      <p:sp>
        <p:nvSpPr>
          <p:cNvPr id="4" name="3 Rectángulo"/>
          <p:cNvSpPr/>
          <p:nvPr/>
        </p:nvSpPr>
        <p:spPr>
          <a:xfrm>
            <a:off x="314430" y="2564904"/>
            <a:ext cx="8434034" cy="1200329"/>
          </a:xfrm>
          <a:prstGeom prst="rect">
            <a:avLst/>
          </a:prstGeom>
        </p:spPr>
        <p:txBody>
          <a:bodyPr wrap="square">
            <a:spAutoFit/>
          </a:bodyPr>
          <a:lstStyle/>
          <a:p>
            <a:pPr lvl="0" algn="just"/>
            <a:r>
              <a:rPr lang="es-AR" b="1" dirty="0">
                <a:solidFill>
                  <a:srgbClr val="002060"/>
                </a:solidFill>
              </a:rPr>
              <a:t>Una vez hecha la mella no se puede virar atrás. Observe que en este modelo hay pérdida de información, cualquier error en su recuperación pudiera ser fatal. Por otro lado, recuperar esta información </a:t>
            </a:r>
            <a:r>
              <a:rPr lang="es-AR" b="1" dirty="0" err="1">
                <a:solidFill>
                  <a:srgbClr val="002060"/>
                </a:solidFill>
              </a:rPr>
              <a:t>resintetizándola</a:t>
            </a:r>
            <a:r>
              <a:rPr lang="es-AR" b="1" dirty="0">
                <a:solidFill>
                  <a:srgbClr val="002060"/>
                </a:solidFill>
              </a:rPr>
              <a:t> de otro dúplex proporciona a la célula la mayor seguridad neta.</a:t>
            </a:r>
          </a:p>
        </p:txBody>
      </p:sp>
    </p:spTree>
    <p:extLst>
      <p:ext uri="{BB962C8B-B14F-4D97-AF65-F5344CB8AC3E}">
        <p14:creationId xmlns:p14="http://schemas.microsoft.com/office/powerpoint/2010/main" val="54047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323528" y="692696"/>
            <a:ext cx="8064896" cy="5328592"/>
            <a:chOff x="755576" y="1352717"/>
            <a:chExt cx="7286625" cy="4164515"/>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44" t="12305" r="23353" b="37468"/>
            <a:stretch/>
          </p:blipFill>
          <p:spPr bwMode="auto">
            <a:xfrm>
              <a:off x="755576" y="1352717"/>
              <a:ext cx="7286625" cy="367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840"/>
            <a:stretch/>
          </p:blipFill>
          <p:spPr bwMode="auto">
            <a:xfrm>
              <a:off x="755576" y="2648861"/>
              <a:ext cx="7285037" cy="286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12641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73" t="16210" r="22804" b="12122"/>
          <a:stretch/>
        </p:blipFill>
        <p:spPr bwMode="auto">
          <a:xfrm>
            <a:off x="467544" y="548679"/>
            <a:ext cx="8352928" cy="59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462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noAutofit/>
          </a:bodyPr>
          <a:lstStyle/>
          <a:p>
            <a:r>
              <a:rPr lang="es-AR" dirty="0">
                <a:solidFill>
                  <a:srgbClr val="00B0F0"/>
                </a:solidFill>
                <a:latin typeface="Bookman Old Style" pitchFamily="18" charset="0"/>
              </a:rPr>
              <a:t>Aspectos generales</a:t>
            </a:r>
            <a:br>
              <a:rPr lang="es-AR" dirty="0">
                <a:solidFill>
                  <a:srgbClr val="00B0F0"/>
                </a:solidFill>
                <a:latin typeface="Bookman Old Style" pitchFamily="18" charset="0"/>
              </a:rPr>
            </a:br>
            <a:endParaRPr lang="es-AR" dirty="0">
              <a:solidFill>
                <a:srgbClr val="00B0F0"/>
              </a:solidFill>
              <a:latin typeface="Bookman Old Style" pitchFamily="18" charset="0"/>
            </a:endParaRPr>
          </a:p>
        </p:txBody>
      </p:sp>
      <p:sp>
        <p:nvSpPr>
          <p:cNvPr id="3" name="2 Marcador de contenido"/>
          <p:cNvSpPr>
            <a:spLocks noGrp="1"/>
          </p:cNvSpPr>
          <p:nvPr>
            <p:ph idx="1"/>
          </p:nvPr>
        </p:nvSpPr>
        <p:spPr/>
        <p:txBody>
          <a:bodyPr>
            <a:normAutofit fontScale="62500" lnSpcReduction="20000"/>
          </a:bodyPr>
          <a:lstStyle/>
          <a:p>
            <a:endParaRPr lang="es-AR" dirty="0"/>
          </a:p>
          <a:p>
            <a:pPr algn="just">
              <a:buFont typeface="Wingdings" pitchFamily="2" charset="2"/>
              <a:buChar char="ü"/>
            </a:pPr>
            <a:r>
              <a:rPr lang="es-AR" sz="3800" dirty="0">
                <a:latin typeface="Bookman Old Style" pitchFamily="18" charset="0"/>
              </a:rPr>
              <a:t>La interacción e intercambio de información entre secuencias de DNA en la recombinación genética y reparación es un proceso universal en todos los organismos y juega un papel fundamental en el mantenimiento del genoma.</a:t>
            </a:r>
          </a:p>
          <a:p>
            <a:pPr marL="0" indent="0" algn="just">
              <a:buNone/>
            </a:pPr>
            <a:endParaRPr lang="es-AR" dirty="0"/>
          </a:p>
          <a:p>
            <a:pPr marL="0" indent="0" algn="just">
              <a:buNone/>
            </a:pPr>
            <a:r>
              <a:rPr lang="es-AR" sz="5100" dirty="0">
                <a:latin typeface="Bookman Old Style" pitchFamily="18" charset="0"/>
              </a:rPr>
              <a:t>Genera:</a:t>
            </a:r>
          </a:p>
          <a:p>
            <a:pPr marL="0" indent="0" algn="just">
              <a:buNone/>
            </a:pPr>
            <a:endParaRPr lang="es-AR" dirty="0">
              <a:latin typeface="Bookman Old Style" pitchFamily="18" charset="0"/>
            </a:endParaRPr>
          </a:p>
          <a:p>
            <a:pPr marL="0" indent="0">
              <a:buNone/>
            </a:pPr>
            <a:r>
              <a:rPr lang="es-AR" sz="3400" dirty="0">
                <a:solidFill>
                  <a:srgbClr val="0070C0"/>
                </a:solidFill>
                <a:latin typeface="Bookman Old Style" pitchFamily="18" charset="0"/>
              </a:rPr>
              <a:t>-diversidad genética </a:t>
            </a:r>
          </a:p>
          <a:p>
            <a:pPr marL="0" indent="0">
              <a:buNone/>
            </a:pPr>
            <a:r>
              <a:rPr lang="es-AR" sz="3400" dirty="0">
                <a:solidFill>
                  <a:srgbClr val="33CC33"/>
                </a:solidFill>
                <a:latin typeface="Bookman Old Style" pitchFamily="18" charset="0"/>
              </a:rPr>
              <a:t>-evita la divergencia de secuencias repetidas y </a:t>
            </a:r>
          </a:p>
          <a:p>
            <a:pPr marL="0" indent="0">
              <a:buNone/>
            </a:pPr>
            <a:r>
              <a:rPr lang="es-AR" sz="3400" dirty="0">
                <a:solidFill>
                  <a:srgbClr val="33CC33"/>
                </a:solidFill>
                <a:latin typeface="Bookman Old Style" pitchFamily="18" charset="0"/>
              </a:rPr>
              <a:t>proporciona una vía importante para la reparación del DNA.</a:t>
            </a:r>
          </a:p>
          <a:p>
            <a:pPr marL="0" indent="0">
              <a:buNone/>
            </a:pPr>
            <a:r>
              <a:rPr lang="es-AR" sz="3400" dirty="0">
                <a:solidFill>
                  <a:srgbClr val="FF0066"/>
                </a:solidFill>
                <a:latin typeface="Bookman Old Style" pitchFamily="18" charset="0"/>
              </a:rPr>
              <a:t>-en la meiosis </a:t>
            </a:r>
            <a:r>
              <a:rPr lang="es-AR" sz="3400" dirty="0" err="1">
                <a:solidFill>
                  <a:srgbClr val="FF0066"/>
                </a:solidFill>
                <a:latin typeface="Bookman Old Style" pitchFamily="18" charset="0"/>
              </a:rPr>
              <a:t>eucariótica</a:t>
            </a:r>
            <a:r>
              <a:rPr lang="es-AR" sz="3400" dirty="0">
                <a:solidFill>
                  <a:srgbClr val="FF0066"/>
                </a:solidFill>
                <a:latin typeface="Bookman Old Style" pitchFamily="18" charset="0"/>
              </a:rPr>
              <a:t> asegura la segregación correcta de los cromosomas.</a:t>
            </a:r>
          </a:p>
          <a:p>
            <a:endParaRPr lang="es-AR" dirty="0">
              <a:latin typeface="Bookman Old Style" pitchFamily="18" charset="0"/>
            </a:endParaRPr>
          </a:p>
          <a:p>
            <a:endParaRPr lang="es-AR" dirty="0">
              <a:latin typeface="Bookman Old Style" pitchFamily="18" charset="0"/>
            </a:endParaRPr>
          </a:p>
        </p:txBody>
      </p:sp>
    </p:spTree>
    <p:extLst>
      <p:ext uri="{BB962C8B-B14F-4D97-AF65-F5344CB8AC3E}">
        <p14:creationId xmlns:p14="http://schemas.microsoft.com/office/powerpoint/2010/main" val="256657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28" t="10743" r="21707" b="15039"/>
          <a:stretch/>
        </p:blipFill>
        <p:spPr bwMode="auto">
          <a:xfrm>
            <a:off x="539552" y="620688"/>
            <a:ext cx="7815263" cy="542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728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9961" r="22804" b="12311"/>
          <a:stretch/>
        </p:blipFill>
        <p:spPr bwMode="auto">
          <a:xfrm>
            <a:off x="611560" y="260648"/>
            <a:ext cx="8136437"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716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65" t="12890" r="22907" b="11743"/>
          <a:stretch/>
        </p:blipFill>
        <p:spPr bwMode="auto">
          <a:xfrm>
            <a:off x="899592" y="548680"/>
            <a:ext cx="7458941" cy="551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91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96" t="10743" r="23012" b="13257"/>
          <a:stretch/>
        </p:blipFill>
        <p:spPr bwMode="auto">
          <a:xfrm>
            <a:off x="395536" y="404664"/>
            <a:ext cx="8122304" cy="61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626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766" t="10937" r="22913" b="14453"/>
          <a:stretch/>
        </p:blipFill>
        <p:spPr bwMode="auto">
          <a:xfrm>
            <a:off x="971600" y="692696"/>
            <a:ext cx="745807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9415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2008" y="2060848"/>
            <a:ext cx="9036496" cy="3016210"/>
          </a:xfrm>
          <a:prstGeom prst="rect">
            <a:avLst/>
          </a:prstGeom>
        </p:spPr>
        <p:txBody>
          <a:bodyPr wrap="square">
            <a:spAutoFit/>
          </a:bodyPr>
          <a:lstStyle/>
          <a:p>
            <a:pPr>
              <a:lnSpc>
                <a:spcPct val="150000"/>
              </a:lnSpc>
            </a:pPr>
            <a:endParaRPr lang="es-AR" sz="2000" dirty="0">
              <a:solidFill>
                <a:schemeClr val="accent5">
                  <a:lumMod val="50000"/>
                </a:schemeClr>
              </a:solidFill>
            </a:endParaRPr>
          </a:p>
          <a:p>
            <a:pPr>
              <a:lnSpc>
                <a:spcPct val="150000"/>
              </a:lnSpc>
            </a:pPr>
            <a:r>
              <a:rPr lang="es-AR" sz="2000" dirty="0">
                <a:solidFill>
                  <a:schemeClr val="accent5">
                    <a:lumMod val="50000"/>
                  </a:schemeClr>
                </a:solidFill>
              </a:rPr>
              <a:t>1) Apareamiento de dos hebras de DNA homólogo.</a:t>
            </a:r>
          </a:p>
          <a:p>
            <a:pPr>
              <a:lnSpc>
                <a:spcPct val="150000"/>
              </a:lnSpc>
            </a:pPr>
            <a:r>
              <a:rPr lang="es-AR" sz="2000" dirty="0">
                <a:solidFill>
                  <a:srgbClr val="00B050"/>
                </a:solidFill>
              </a:rPr>
              <a:t>2) Generación de una región simple cadena de DNA (</a:t>
            </a:r>
            <a:r>
              <a:rPr lang="es-AR" sz="2000" dirty="0" err="1">
                <a:solidFill>
                  <a:srgbClr val="00B050"/>
                </a:solidFill>
              </a:rPr>
              <a:t>ssDNA</a:t>
            </a:r>
            <a:r>
              <a:rPr lang="es-AR" sz="2000" dirty="0">
                <a:solidFill>
                  <a:srgbClr val="00B050"/>
                </a:solidFill>
              </a:rPr>
              <a:t>) por la acción de </a:t>
            </a:r>
            <a:r>
              <a:rPr lang="es-AR" sz="2000" dirty="0" err="1">
                <a:solidFill>
                  <a:srgbClr val="00B050"/>
                </a:solidFill>
              </a:rPr>
              <a:t>RecBCD</a:t>
            </a:r>
            <a:r>
              <a:rPr lang="es-AR" sz="2000" dirty="0">
                <a:solidFill>
                  <a:srgbClr val="00B050"/>
                </a:solidFill>
              </a:rPr>
              <a:t>.</a:t>
            </a:r>
          </a:p>
          <a:p>
            <a:pPr>
              <a:lnSpc>
                <a:spcPct val="150000"/>
              </a:lnSpc>
            </a:pPr>
            <a:r>
              <a:rPr lang="es-AR" sz="2000" dirty="0">
                <a:solidFill>
                  <a:srgbClr val="FF0066"/>
                </a:solidFill>
              </a:rPr>
              <a:t>3) Invasión de la </a:t>
            </a:r>
            <a:r>
              <a:rPr lang="es-AR" sz="2000" dirty="0" err="1">
                <a:solidFill>
                  <a:srgbClr val="FF0066"/>
                </a:solidFill>
              </a:rPr>
              <a:t>ssDNA</a:t>
            </a:r>
            <a:r>
              <a:rPr lang="es-AR" sz="2000" dirty="0">
                <a:solidFill>
                  <a:srgbClr val="FF0066"/>
                </a:solidFill>
              </a:rPr>
              <a:t> sobre la cadena homóloga </a:t>
            </a:r>
            <a:r>
              <a:rPr lang="es-AR" sz="2000" dirty="0" err="1">
                <a:solidFill>
                  <a:srgbClr val="FF0066"/>
                </a:solidFill>
              </a:rPr>
              <a:t>dsDNA</a:t>
            </a:r>
            <a:r>
              <a:rPr lang="es-AR" sz="2000" dirty="0">
                <a:solidFill>
                  <a:srgbClr val="FF0066"/>
                </a:solidFill>
              </a:rPr>
              <a:t> mediada por </a:t>
            </a:r>
            <a:r>
              <a:rPr lang="es-AR" sz="2000" dirty="0" err="1">
                <a:solidFill>
                  <a:srgbClr val="FF0066"/>
                </a:solidFill>
              </a:rPr>
              <a:t>RecA</a:t>
            </a:r>
            <a:r>
              <a:rPr lang="es-AR" sz="2000" dirty="0">
                <a:solidFill>
                  <a:srgbClr val="FF0066"/>
                </a:solidFill>
              </a:rPr>
              <a:t>.</a:t>
            </a:r>
          </a:p>
          <a:p>
            <a:r>
              <a:rPr lang="es-AR" sz="2000" dirty="0">
                <a:solidFill>
                  <a:schemeClr val="accent5"/>
                </a:solidFill>
              </a:rPr>
              <a:t>4) Formación de la estructura </a:t>
            </a:r>
            <a:r>
              <a:rPr lang="es-AR" sz="2000" dirty="0" err="1">
                <a:solidFill>
                  <a:schemeClr val="accent5"/>
                </a:solidFill>
              </a:rPr>
              <a:t>Holliday</a:t>
            </a:r>
            <a:r>
              <a:rPr lang="es-AR" sz="2000" dirty="0">
                <a:solidFill>
                  <a:schemeClr val="accent5"/>
                </a:solidFill>
              </a:rPr>
              <a:t> y migración de la rama con la participación de </a:t>
            </a:r>
            <a:r>
              <a:rPr lang="es-AR" sz="2000" dirty="0" err="1">
                <a:solidFill>
                  <a:schemeClr val="accent5"/>
                </a:solidFill>
              </a:rPr>
              <a:t>RuvAB</a:t>
            </a:r>
            <a:r>
              <a:rPr lang="es-AR" sz="2000" dirty="0">
                <a:solidFill>
                  <a:schemeClr val="accent5"/>
                </a:solidFill>
              </a:rPr>
              <a:t>.</a:t>
            </a:r>
          </a:p>
          <a:p>
            <a:pPr>
              <a:lnSpc>
                <a:spcPct val="150000"/>
              </a:lnSpc>
            </a:pPr>
            <a:r>
              <a:rPr lang="es-AR" sz="2000" dirty="0">
                <a:solidFill>
                  <a:srgbClr val="660066"/>
                </a:solidFill>
              </a:rPr>
              <a:t>5) Resolución de la estructura </a:t>
            </a:r>
            <a:r>
              <a:rPr lang="es-AR" sz="2000" dirty="0" err="1">
                <a:solidFill>
                  <a:srgbClr val="660066"/>
                </a:solidFill>
              </a:rPr>
              <a:t>Holliday</a:t>
            </a:r>
            <a:r>
              <a:rPr lang="es-AR" sz="2000" dirty="0">
                <a:solidFill>
                  <a:srgbClr val="660066"/>
                </a:solidFill>
              </a:rPr>
              <a:t> por </a:t>
            </a:r>
            <a:r>
              <a:rPr lang="es-AR" sz="2000" dirty="0" err="1">
                <a:solidFill>
                  <a:srgbClr val="660066"/>
                </a:solidFill>
              </a:rPr>
              <a:t>RuvC</a:t>
            </a:r>
            <a:r>
              <a:rPr lang="es-AR" sz="2000" dirty="0">
                <a:solidFill>
                  <a:srgbClr val="660066"/>
                </a:solidFill>
              </a:rPr>
              <a:t>.</a:t>
            </a:r>
          </a:p>
        </p:txBody>
      </p:sp>
      <p:sp>
        <p:nvSpPr>
          <p:cNvPr id="7" name="6 Rectángulo"/>
          <p:cNvSpPr/>
          <p:nvPr/>
        </p:nvSpPr>
        <p:spPr>
          <a:xfrm>
            <a:off x="70992" y="908720"/>
            <a:ext cx="9073008" cy="954107"/>
          </a:xfrm>
          <a:prstGeom prst="rect">
            <a:avLst/>
          </a:prstGeom>
        </p:spPr>
        <p:txBody>
          <a:bodyPr wrap="square">
            <a:spAutoFit/>
          </a:bodyPr>
          <a:lstStyle/>
          <a:p>
            <a:pPr algn="ctr"/>
            <a:r>
              <a:rPr lang="es-AR" sz="2800" b="1" dirty="0">
                <a:solidFill>
                  <a:srgbClr val="7030A0"/>
                </a:solidFill>
              </a:rPr>
              <a:t>El proceso de recombinación homóloga puede ser desglosado en las siguientes partes:</a:t>
            </a:r>
          </a:p>
        </p:txBody>
      </p:sp>
    </p:spTree>
    <p:extLst>
      <p:ext uri="{BB962C8B-B14F-4D97-AF65-F5344CB8AC3E}">
        <p14:creationId xmlns:p14="http://schemas.microsoft.com/office/powerpoint/2010/main" val="201627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3528" y="476672"/>
            <a:ext cx="4572000" cy="3416320"/>
          </a:xfrm>
          <a:prstGeom prst="rect">
            <a:avLst/>
          </a:prstGeom>
        </p:spPr>
        <p:txBody>
          <a:bodyPr>
            <a:spAutoFit/>
          </a:bodyPr>
          <a:lstStyle/>
          <a:p>
            <a:pPr algn="just"/>
            <a:r>
              <a:rPr lang="es-AR" dirty="0"/>
              <a:t>1) </a:t>
            </a:r>
            <a:r>
              <a:rPr lang="es-AR" dirty="0">
                <a:solidFill>
                  <a:schemeClr val="accent5"/>
                </a:solidFill>
              </a:rPr>
              <a:t>Apareamiento de dos hebras de DNA homólogo, constituye la iniciación de la recombinación y ocurre en la meiosis después de la replicación de los cromosomas. Los homólogos se aproximan y comienzan a aparearse en una o más regiones formando los bivalentes. Este apareamiento se extiende hasta que la longitud entera de cada cromosoma está unida con su homólogo. Este proceso se llama </a:t>
            </a:r>
            <a:r>
              <a:rPr lang="es-AR" dirty="0">
                <a:solidFill>
                  <a:srgbClr val="FF0066"/>
                </a:solidFill>
              </a:rPr>
              <a:t>sinapsis o apareamiento de cromosomas</a:t>
            </a:r>
            <a:r>
              <a:rPr lang="es-AR" dirty="0">
                <a:solidFill>
                  <a:schemeClr val="accent5"/>
                </a:solidFill>
              </a:rPr>
              <a:t>.</a:t>
            </a:r>
          </a:p>
          <a:p>
            <a:endParaRPr lang="es-AR"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528" y="2420888"/>
            <a:ext cx="387542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6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692696"/>
            <a:ext cx="8820472" cy="5078313"/>
          </a:xfrm>
          <a:prstGeom prst="rect">
            <a:avLst/>
          </a:prstGeom>
        </p:spPr>
        <p:txBody>
          <a:bodyPr wrap="square">
            <a:spAutoFit/>
          </a:bodyPr>
          <a:lstStyle/>
          <a:p>
            <a:r>
              <a:rPr lang="es-AR" dirty="0">
                <a:solidFill>
                  <a:srgbClr val="00B050"/>
                </a:solidFill>
              </a:rPr>
              <a:t>2) Generación de una </a:t>
            </a:r>
            <a:r>
              <a:rPr lang="es-AR" dirty="0" err="1">
                <a:solidFill>
                  <a:srgbClr val="00B050"/>
                </a:solidFill>
              </a:rPr>
              <a:t>ssDNA</a:t>
            </a:r>
            <a:r>
              <a:rPr lang="es-AR" dirty="0">
                <a:solidFill>
                  <a:srgbClr val="00B050"/>
                </a:solidFill>
              </a:rPr>
              <a:t> por la acción de </a:t>
            </a:r>
            <a:r>
              <a:rPr lang="es-AR" dirty="0" err="1">
                <a:solidFill>
                  <a:srgbClr val="00B050"/>
                </a:solidFill>
              </a:rPr>
              <a:t>RecBCD</a:t>
            </a:r>
            <a:r>
              <a:rPr lang="es-AR" dirty="0">
                <a:solidFill>
                  <a:srgbClr val="00B050"/>
                </a:solidFill>
              </a:rPr>
              <a:t>, el complejo </a:t>
            </a:r>
            <a:r>
              <a:rPr lang="es-AR" dirty="0" err="1">
                <a:solidFill>
                  <a:srgbClr val="00B050"/>
                </a:solidFill>
              </a:rPr>
              <a:t>RecBCD</a:t>
            </a:r>
            <a:r>
              <a:rPr lang="es-AR" dirty="0">
                <a:solidFill>
                  <a:srgbClr val="00B050"/>
                </a:solidFill>
              </a:rPr>
              <a:t> interviene en la recombinación en el proceso de iniciación, suministrando la banda simple que será sustrato de </a:t>
            </a:r>
            <a:r>
              <a:rPr lang="es-AR" dirty="0" err="1">
                <a:solidFill>
                  <a:srgbClr val="00B050"/>
                </a:solidFill>
              </a:rPr>
              <a:t>RecA</a:t>
            </a:r>
            <a:r>
              <a:rPr lang="es-AR" dirty="0">
                <a:solidFill>
                  <a:srgbClr val="00B050"/>
                </a:solidFill>
              </a:rPr>
              <a:t>. </a:t>
            </a:r>
            <a:r>
              <a:rPr lang="es-AR" dirty="0" err="1">
                <a:solidFill>
                  <a:srgbClr val="00B050"/>
                </a:solidFill>
              </a:rPr>
              <a:t>RecBCD</a:t>
            </a:r>
            <a:r>
              <a:rPr lang="es-AR" dirty="0">
                <a:solidFill>
                  <a:srgbClr val="00B050"/>
                </a:solidFill>
              </a:rPr>
              <a:t> se une al extremo del DNA e inicia el </a:t>
            </a:r>
            <a:r>
              <a:rPr lang="es-AR" dirty="0" err="1">
                <a:solidFill>
                  <a:srgbClr val="00B050"/>
                </a:solidFill>
              </a:rPr>
              <a:t>desenrollamiento</a:t>
            </a:r>
            <a:r>
              <a:rPr lang="es-AR" dirty="0">
                <a:solidFill>
                  <a:srgbClr val="00B050"/>
                </a:solidFill>
              </a:rPr>
              <a:t>. </a:t>
            </a:r>
            <a:r>
              <a:rPr lang="es-AR" dirty="0" err="1">
                <a:solidFill>
                  <a:srgbClr val="00B050"/>
                </a:solidFill>
              </a:rPr>
              <a:t>RecBCD</a:t>
            </a:r>
            <a:r>
              <a:rPr lang="es-AR" dirty="0">
                <a:solidFill>
                  <a:srgbClr val="00B050"/>
                </a:solidFill>
              </a:rPr>
              <a:t> tiene actividad </a:t>
            </a:r>
            <a:r>
              <a:rPr lang="es-AR" dirty="0" err="1">
                <a:solidFill>
                  <a:srgbClr val="00B050"/>
                </a:solidFill>
              </a:rPr>
              <a:t>helicasa</a:t>
            </a:r>
            <a:r>
              <a:rPr lang="es-AR" dirty="0">
                <a:solidFill>
                  <a:srgbClr val="00B050"/>
                </a:solidFill>
              </a:rPr>
              <a:t> y actividad </a:t>
            </a:r>
            <a:r>
              <a:rPr lang="es-AR" dirty="0" err="1">
                <a:solidFill>
                  <a:srgbClr val="00B050"/>
                </a:solidFill>
              </a:rPr>
              <a:t>nucleasa</a:t>
            </a:r>
            <a:r>
              <a:rPr lang="es-AR" dirty="0">
                <a:solidFill>
                  <a:srgbClr val="00B050"/>
                </a:solidFill>
              </a:rPr>
              <a:t> .</a:t>
            </a:r>
          </a:p>
          <a:p>
            <a:endParaRPr lang="es-AR" dirty="0">
              <a:solidFill>
                <a:srgbClr val="00B050"/>
              </a:solidFill>
            </a:endParaRPr>
          </a:p>
          <a:p>
            <a:r>
              <a:rPr lang="es-AR" dirty="0" err="1">
                <a:solidFill>
                  <a:srgbClr val="00B050"/>
                </a:solidFill>
              </a:rPr>
              <a:t>RecBCD</a:t>
            </a:r>
            <a:r>
              <a:rPr lang="es-AR" dirty="0">
                <a:solidFill>
                  <a:srgbClr val="00B050"/>
                </a:solidFill>
              </a:rPr>
              <a:t> actúa sobre un extremo libre de DNA abriéndolo mediante la actividad </a:t>
            </a:r>
            <a:r>
              <a:rPr lang="es-AR" dirty="0" err="1">
                <a:solidFill>
                  <a:srgbClr val="00B050"/>
                </a:solidFill>
              </a:rPr>
              <a:t>helicasa</a:t>
            </a:r>
            <a:r>
              <a:rPr lang="es-AR" dirty="0">
                <a:solidFill>
                  <a:srgbClr val="00B050"/>
                </a:solidFill>
              </a:rPr>
              <a:t>. La actividad </a:t>
            </a:r>
            <a:r>
              <a:rPr lang="es-AR" dirty="0" err="1">
                <a:solidFill>
                  <a:srgbClr val="00B050"/>
                </a:solidFill>
              </a:rPr>
              <a:t>nucleasa</a:t>
            </a:r>
            <a:r>
              <a:rPr lang="es-AR" dirty="0">
                <a:solidFill>
                  <a:srgbClr val="00B050"/>
                </a:solidFill>
              </a:rPr>
              <a:t> degrada preferentemente la banda de arriba del DNA (Pol. 3' → 5', la que contiene el extremo 3´), la cadena de abajo queda más intacta, </a:t>
            </a:r>
            <a:r>
              <a:rPr lang="es-AR" u="sng" dirty="0">
                <a:solidFill>
                  <a:srgbClr val="00B050"/>
                </a:solidFill>
              </a:rPr>
              <a:t>hasta que el complejo proteico llega a un lugar con una secuencia específica llamada </a:t>
            </a:r>
            <a:r>
              <a:rPr lang="es-AR" u="sng" dirty="0" err="1">
                <a:solidFill>
                  <a:srgbClr val="00B050"/>
                </a:solidFill>
              </a:rPr>
              <a:t>chi</a:t>
            </a:r>
            <a:r>
              <a:rPr lang="es-AR" u="sng" dirty="0">
                <a:solidFill>
                  <a:srgbClr val="00B050"/>
                </a:solidFill>
              </a:rPr>
              <a:t> (χ), donde </a:t>
            </a:r>
            <a:r>
              <a:rPr lang="es-AR" u="sng" dirty="0" err="1">
                <a:solidFill>
                  <a:srgbClr val="00B050"/>
                </a:solidFill>
              </a:rPr>
              <a:t>RecBCD</a:t>
            </a:r>
            <a:r>
              <a:rPr lang="es-AR" u="sng" dirty="0">
                <a:solidFill>
                  <a:srgbClr val="00B050"/>
                </a:solidFill>
              </a:rPr>
              <a:t> se detiene y cambia la polaridad, degrada preferentemente la cadena de abajo (es decir, a partir de </a:t>
            </a:r>
            <a:r>
              <a:rPr lang="es-AR" u="sng" dirty="0" err="1">
                <a:solidFill>
                  <a:srgbClr val="00B050"/>
                </a:solidFill>
              </a:rPr>
              <a:t>chi</a:t>
            </a:r>
            <a:r>
              <a:rPr lang="es-AR" u="sng" dirty="0">
                <a:solidFill>
                  <a:srgbClr val="00B050"/>
                </a:solidFill>
              </a:rPr>
              <a:t> degrada la cadena de polaridad 5' → 3'). </a:t>
            </a:r>
          </a:p>
          <a:p>
            <a:endParaRPr lang="es-AR" dirty="0">
              <a:solidFill>
                <a:srgbClr val="00B050"/>
              </a:solidFill>
            </a:endParaRPr>
          </a:p>
          <a:p>
            <a:r>
              <a:rPr lang="es-AR" u="sng" dirty="0">
                <a:solidFill>
                  <a:srgbClr val="00B050"/>
                </a:solidFill>
              </a:rPr>
              <a:t>Al reconocer la secuencia </a:t>
            </a:r>
            <a:r>
              <a:rPr lang="es-AR" u="sng" dirty="0" err="1">
                <a:solidFill>
                  <a:srgbClr val="00B050"/>
                </a:solidFill>
              </a:rPr>
              <a:t>chi</a:t>
            </a:r>
            <a:r>
              <a:rPr lang="es-AR" u="sng" dirty="0">
                <a:solidFill>
                  <a:srgbClr val="00B050"/>
                </a:solidFill>
              </a:rPr>
              <a:t>, </a:t>
            </a:r>
            <a:r>
              <a:rPr lang="es-AR" u="sng" dirty="0" err="1">
                <a:solidFill>
                  <a:srgbClr val="00B050"/>
                </a:solidFill>
              </a:rPr>
              <a:t>RecBCD</a:t>
            </a:r>
            <a:r>
              <a:rPr lang="es-AR" u="sng" dirty="0">
                <a:solidFill>
                  <a:srgbClr val="00B050"/>
                </a:solidFill>
              </a:rPr>
              <a:t> promueve el ensamblaje de la proteína </a:t>
            </a:r>
            <a:r>
              <a:rPr lang="es-AR" u="sng" dirty="0" err="1">
                <a:solidFill>
                  <a:srgbClr val="00B050"/>
                </a:solidFill>
              </a:rPr>
              <a:t>RecA</a:t>
            </a:r>
            <a:r>
              <a:rPr lang="es-AR" u="sng" dirty="0">
                <a:solidFill>
                  <a:srgbClr val="00B050"/>
                </a:solidFill>
              </a:rPr>
              <a:t> </a:t>
            </a:r>
            <a:r>
              <a:rPr lang="es-AR" dirty="0">
                <a:solidFill>
                  <a:srgbClr val="00B050"/>
                </a:solidFill>
              </a:rPr>
              <a:t>que se une a la cadena 3' → 5', favoreciendo la iniciación de la recombinación, a la vez que también se atenúa la actividad </a:t>
            </a:r>
            <a:r>
              <a:rPr lang="es-AR" dirty="0" err="1">
                <a:solidFill>
                  <a:srgbClr val="00B050"/>
                </a:solidFill>
              </a:rPr>
              <a:t>nucleasa</a:t>
            </a:r>
            <a:r>
              <a:rPr lang="es-AR" dirty="0">
                <a:solidFill>
                  <a:srgbClr val="00B050"/>
                </a:solidFill>
              </a:rPr>
              <a:t> por pérdida o inactivación de </a:t>
            </a:r>
            <a:r>
              <a:rPr lang="es-AR" dirty="0" err="1">
                <a:solidFill>
                  <a:srgbClr val="00B050"/>
                </a:solidFill>
              </a:rPr>
              <a:t>RecD</a:t>
            </a:r>
            <a:r>
              <a:rPr lang="es-AR" dirty="0">
                <a:solidFill>
                  <a:srgbClr val="00B050"/>
                </a:solidFill>
              </a:rPr>
              <a:t>. Al final, luego del ensamblaje de </a:t>
            </a:r>
            <a:r>
              <a:rPr lang="es-AR" dirty="0" err="1">
                <a:solidFill>
                  <a:srgbClr val="00B050"/>
                </a:solidFill>
              </a:rPr>
              <a:t>RecA</a:t>
            </a:r>
            <a:r>
              <a:rPr lang="es-AR" dirty="0">
                <a:solidFill>
                  <a:srgbClr val="00B050"/>
                </a:solidFill>
              </a:rPr>
              <a:t>, se disocia </a:t>
            </a:r>
            <a:r>
              <a:rPr lang="es-AR" dirty="0" err="1">
                <a:solidFill>
                  <a:srgbClr val="00B050"/>
                </a:solidFill>
              </a:rPr>
              <a:t>RecBCD</a:t>
            </a:r>
            <a:r>
              <a:rPr lang="es-AR" dirty="0">
                <a:solidFill>
                  <a:srgbClr val="00B050"/>
                </a:solidFill>
              </a:rPr>
              <a:t> y se reactiva su actividad </a:t>
            </a:r>
            <a:r>
              <a:rPr lang="es-AR" dirty="0" err="1">
                <a:solidFill>
                  <a:srgbClr val="00B050"/>
                </a:solidFill>
              </a:rPr>
              <a:t>nucleasa</a:t>
            </a:r>
            <a:r>
              <a:rPr lang="es-AR" dirty="0">
                <a:solidFill>
                  <a:srgbClr val="00B050"/>
                </a:solidFill>
              </a:rPr>
              <a:t>. El mecanismo de acción de </a:t>
            </a:r>
            <a:r>
              <a:rPr lang="es-AR" dirty="0" err="1">
                <a:solidFill>
                  <a:srgbClr val="00B050"/>
                </a:solidFill>
              </a:rPr>
              <a:t>RecBCD</a:t>
            </a:r>
            <a:r>
              <a:rPr lang="es-AR" dirty="0">
                <a:solidFill>
                  <a:srgbClr val="00B050"/>
                </a:solidFill>
              </a:rPr>
              <a:t> puede representarse como sigue:</a:t>
            </a:r>
          </a:p>
          <a:p>
            <a:endParaRPr lang="es-AR" dirty="0">
              <a:solidFill>
                <a:srgbClr val="00B050"/>
              </a:solidFill>
            </a:endParaRPr>
          </a:p>
        </p:txBody>
      </p:sp>
    </p:spTree>
    <p:extLst>
      <p:ext uri="{BB962C8B-B14F-4D97-AF65-F5344CB8AC3E}">
        <p14:creationId xmlns:p14="http://schemas.microsoft.com/office/powerpoint/2010/main" val="3370195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0473"/>
          <a:stretch/>
        </p:blipFill>
        <p:spPr bwMode="auto">
          <a:xfrm>
            <a:off x="755576" y="44624"/>
            <a:ext cx="3314700" cy="496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9346" r="-3082"/>
          <a:stretch/>
        </p:blipFill>
        <p:spPr bwMode="auto">
          <a:xfrm>
            <a:off x="4788024" y="836712"/>
            <a:ext cx="3416877" cy="3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7504" y="5085184"/>
            <a:ext cx="8784976" cy="1569660"/>
          </a:xfrm>
          <a:prstGeom prst="rect">
            <a:avLst/>
          </a:prstGeom>
        </p:spPr>
        <p:txBody>
          <a:bodyPr wrap="square">
            <a:spAutoFit/>
          </a:bodyPr>
          <a:lstStyle/>
          <a:p>
            <a:r>
              <a:rPr lang="es-AR" sz="1200" dirty="0"/>
              <a:t>Se ha encontrado actividad </a:t>
            </a:r>
            <a:r>
              <a:rPr lang="es-AR" sz="1200" dirty="0" err="1"/>
              <a:t>nucleasa</a:t>
            </a:r>
            <a:r>
              <a:rPr lang="es-AR" sz="1200" dirty="0"/>
              <a:t> en el dominio C-terminal (30 </a:t>
            </a:r>
            <a:r>
              <a:rPr lang="es-AR" sz="1200" dirty="0" err="1"/>
              <a:t>kDa</a:t>
            </a:r>
            <a:r>
              <a:rPr lang="es-AR" sz="1200" dirty="0"/>
              <a:t>) en la subunidad </a:t>
            </a:r>
            <a:r>
              <a:rPr lang="es-AR" sz="1200" dirty="0" err="1"/>
              <a:t>RecB</a:t>
            </a:r>
            <a:r>
              <a:rPr lang="es-AR" sz="1200" dirty="0"/>
              <a:t>, mientras que su dominio N-terminal (100 </a:t>
            </a:r>
            <a:r>
              <a:rPr lang="es-AR" sz="1200" dirty="0" err="1"/>
              <a:t>kDa</a:t>
            </a:r>
            <a:r>
              <a:rPr lang="es-AR" sz="1200" dirty="0"/>
              <a:t>) presenta propiedades de </a:t>
            </a:r>
            <a:r>
              <a:rPr lang="es-AR" sz="1200" dirty="0" err="1"/>
              <a:t>union</a:t>
            </a:r>
            <a:r>
              <a:rPr lang="es-AR" sz="1200" dirty="0"/>
              <a:t> a DNA. Tanto la subunidad </a:t>
            </a:r>
            <a:r>
              <a:rPr lang="es-AR" sz="1200" dirty="0" err="1"/>
              <a:t>RecB</a:t>
            </a:r>
            <a:r>
              <a:rPr lang="es-AR" sz="1200" dirty="0"/>
              <a:t> como la </a:t>
            </a:r>
            <a:r>
              <a:rPr lang="es-AR" sz="1200" dirty="0" err="1"/>
              <a:t>RecD</a:t>
            </a:r>
            <a:r>
              <a:rPr lang="es-AR" sz="1200" dirty="0"/>
              <a:t> son </a:t>
            </a:r>
            <a:r>
              <a:rPr lang="es-AR" sz="1200" dirty="0" err="1"/>
              <a:t>ATPasas</a:t>
            </a:r>
            <a:r>
              <a:rPr lang="es-AR" sz="1200" dirty="0"/>
              <a:t> DNA dependientes. La actividad </a:t>
            </a:r>
            <a:r>
              <a:rPr lang="es-AR" sz="1200" dirty="0" err="1"/>
              <a:t>RecBCD</a:t>
            </a:r>
            <a:r>
              <a:rPr lang="es-AR" sz="1200" dirty="0"/>
              <a:t> se ve inhibida por sus productos de acción (fragmentos pequeños de </a:t>
            </a:r>
            <a:r>
              <a:rPr lang="es-AR" sz="1200" dirty="0" err="1"/>
              <a:t>ssDNA</a:t>
            </a:r>
            <a:r>
              <a:rPr lang="es-AR" sz="1200" dirty="0"/>
              <a:t>), esta inhibición se alivia en presencia de SSB. En mutantes </a:t>
            </a:r>
            <a:r>
              <a:rPr lang="es-AR" sz="1200" dirty="0" err="1"/>
              <a:t>recA</a:t>
            </a:r>
            <a:r>
              <a:rPr lang="es-AR" sz="1200" dirty="0"/>
              <a:t>- </a:t>
            </a:r>
            <a:r>
              <a:rPr lang="es-AR" sz="1200" dirty="0" err="1"/>
              <a:t>RecBCD</a:t>
            </a:r>
            <a:r>
              <a:rPr lang="es-AR" sz="1200" dirty="0"/>
              <a:t> encuentra la secuencia y no pierde su actividad </a:t>
            </a:r>
            <a:r>
              <a:rPr lang="es-AR" sz="1200" dirty="0" err="1"/>
              <a:t>nucleasa</a:t>
            </a:r>
            <a:r>
              <a:rPr lang="es-AR" sz="1200" dirty="0"/>
              <a:t> sugiriendo que </a:t>
            </a:r>
            <a:r>
              <a:rPr lang="es-AR" sz="1200" dirty="0" err="1"/>
              <a:t>RecA</a:t>
            </a:r>
            <a:r>
              <a:rPr lang="es-AR" sz="1200" dirty="0"/>
              <a:t> interviene de alguna manera junto a dicha secuencia en el proceso de inactivación. La secuencias </a:t>
            </a:r>
            <a:r>
              <a:rPr lang="es-AR" sz="1200" dirty="0" err="1"/>
              <a:t>chi</a:t>
            </a:r>
            <a:r>
              <a:rPr lang="es-AR" sz="1200" dirty="0"/>
              <a:t> son </a:t>
            </a:r>
            <a:r>
              <a:rPr lang="es-AR" sz="1200" dirty="0" err="1"/>
              <a:t>hot</a:t>
            </a:r>
            <a:r>
              <a:rPr lang="es-AR" sz="1200" dirty="0"/>
              <a:t> spots de recombinación, sitios donde se da una frecuencia de recombinación más elevada de lo normal:</a:t>
            </a:r>
          </a:p>
          <a:p>
            <a:r>
              <a:rPr lang="es-AR" sz="1200" dirty="0"/>
              <a:t>5' GCTGGTGG 3'</a:t>
            </a:r>
          </a:p>
          <a:p>
            <a:r>
              <a:rPr lang="es-AR" sz="1200" dirty="0"/>
              <a:t>3' CGACCACC 5'</a:t>
            </a:r>
          </a:p>
        </p:txBody>
      </p:sp>
    </p:spTree>
    <p:extLst>
      <p:ext uri="{BB962C8B-B14F-4D97-AF65-F5344CB8AC3E}">
        <p14:creationId xmlns:p14="http://schemas.microsoft.com/office/powerpoint/2010/main" val="309992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4016" y="533881"/>
            <a:ext cx="8964488" cy="1815882"/>
          </a:xfrm>
          <a:prstGeom prst="rect">
            <a:avLst/>
          </a:prstGeom>
        </p:spPr>
        <p:txBody>
          <a:bodyPr wrap="square">
            <a:spAutoFit/>
          </a:bodyPr>
          <a:lstStyle/>
          <a:p>
            <a:pPr algn="just"/>
            <a:r>
              <a:rPr lang="es-AR" sz="1600" dirty="0">
                <a:solidFill>
                  <a:srgbClr val="FF0066"/>
                </a:solidFill>
              </a:rPr>
              <a:t>3) Invasión de la </a:t>
            </a:r>
            <a:r>
              <a:rPr lang="es-AR" sz="1600" dirty="0" err="1">
                <a:solidFill>
                  <a:srgbClr val="FF0066"/>
                </a:solidFill>
              </a:rPr>
              <a:t>ssDNA</a:t>
            </a:r>
            <a:r>
              <a:rPr lang="es-AR" sz="1600" dirty="0">
                <a:solidFill>
                  <a:srgbClr val="FF0066"/>
                </a:solidFill>
              </a:rPr>
              <a:t> sobre la cadena homóloga </a:t>
            </a:r>
            <a:r>
              <a:rPr lang="es-AR" sz="1600" dirty="0" err="1">
                <a:solidFill>
                  <a:srgbClr val="FF0066"/>
                </a:solidFill>
              </a:rPr>
              <a:t>dsDNA</a:t>
            </a:r>
            <a:r>
              <a:rPr lang="es-AR" sz="1600" dirty="0">
                <a:solidFill>
                  <a:srgbClr val="FF0066"/>
                </a:solidFill>
              </a:rPr>
              <a:t> mediada por </a:t>
            </a:r>
            <a:r>
              <a:rPr lang="es-AR" sz="1600" dirty="0" err="1">
                <a:solidFill>
                  <a:srgbClr val="FF0066"/>
                </a:solidFill>
              </a:rPr>
              <a:t>RecA</a:t>
            </a:r>
            <a:r>
              <a:rPr lang="es-AR" sz="1600" dirty="0">
                <a:solidFill>
                  <a:srgbClr val="FF0066"/>
                </a:solidFill>
              </a:rPr>
              <a:t>, el punto crítico para la actuación de </a:t>
            </a:r>
            <a:r>
              <a:rPr lang="es-AR" sz="1600" dirty="0" err="1">
                <a:solidFill>
                  <a:srgbClr val="FF0066"/>
                </a:solidFill>
              </a:rPr>
              <a:t>Rec</a:t>
            </a:r>
            <a:r>
              <a:rPr lang="es-AR" sz="1600" dirty="0">
                <a:solidFill>
                  <a:srgbClr val="FF0066"/>
                </a:solidFill>
              </a:rPr>
              <a:t> A es la existencia de banda simple, por lo que </a:t>
            </a:r>
            <a:r>
              <a:rPr lang="es-AR" sz="1600" dirty="0" err="1">
                <a:solidFill>
                  <a:srgbClr val="FF0066"/>
                </a:solidFill>
              </a:rPr>
              <a:t>recBCD</a:t>
            </a:r>
            <a:r>
              <a:rPr lang="es-AR" sz="1600" dirty="0">
                <a:solidFill>
                  <a:srgbClr val="FF0066"/>
                </a:solidFill>
              </a:rPr>
              <a:t> es una de las formas de lograr este objetivo. </a:t>
            </a:r>
          </a:p>
          <a:p>
            <a:pPr algn="just"/>
            <a:r>
              <a:rPr lang="es-AR" sz="1600" dirty="0" err="1">
                <a:solidFill>
                  <a:srgbClr val="FF0066"/>
                </a:solidFill>
              </a:rPr>
              <a:t>RecA</a:t>
            </a:r>
            <a:r>
              <a:rPr lang="es-AR" sz="1600" dirty="0">
                <a:solidFill>
                  <a:srgbClr val="FF0066"/>
                </a:solidFill>
              </a:rPr>
              <a:t> promueve el ataque de un extremo 3'OH a un sitio de secuencia homóloga de una doble cadena de DNA. Las proteínas SSB promueven la unión de </a:t>
            </a:r>
            <a:r>
              <a:rPr lang="es-AR" sz="1600" dirty="0" err="1">
                <a:solidFill>
                  <a:srgbClr val="FF0066"/>
                </a:solidFill>
              </a:rPr>
              <a:t>RecA</a:t>
            </a:r>
            <a:r>
              <a:rPr lang="es-AR" sz="1600" dirty="0">
                <a:solidFill>
                  <a:srgbClr val="FF0066"/>
                </a:solidFill>
              </a:rPr>
              <a:t> a </a:t>
            </a:r>
            <a:r>
              <a:rPr lang="es-AR" sz="1600" dirty="0" err="1">
                <a:solidFill>
                  <a:srgbClr val="FF0066"/>
                </a:solidFill>
              </a:rPr>
              <a:t>ssDNA</a:t>
            </a:r>
            <a:r>
              <a:rPr lang="es-AR" sz="1600" dirty="0">
                <a:solidFill>
                  <a:srgbClr val="FF0066"/>
                </a:solidFill>
              </a:rPr>
              <a:t>, evitando el apareamiento </a:t>
            </a:r>
            <a:r>
              <a:rPr lang="es-AR" sz="1600" dirty="0" err="1">
                <a:solidFill>
                  <a:srgbClr val="FF0066"/>
                </a:solidFill>
              </a:rPr>
              <a:t>intracatenario</a:t>
            </a:r>
            <a:r>
              <a:rPr lang="es-AR" sz="1600" dirty="0">
                <a:solidFill>
                  <a:srgbClr val="FF0066"/>
                </a:solidFill>
              </a:rPr>
              <a:t> de bases lo cual podría inhibir la unión de </a:t>
            </a:r>
            <a:r>
              <a:rPr lang="es-AR" sz="1600" dirty="0" err="1">
                <a:solidFill>
                  <a:srgbClr val="FF0066"/>
                </a:solidFill>
              </a:rPr>
              <a:t>RecA</a:t>
            </a:r>
            <a:r>
              <a:rPr lang="es-AR" sz="1600" dirty="0">
                <a:solidFill>
                  <a:srgbClr val="FF0066"/>
                </a:solidFill>
              </a:rPr>
              <a:t>. La etapa de invasión se representa como sigue:</a:t>
            </a:r>
          </a:p>
          <a:p>
            <a:pPr algn="just"/>
            <a:endParaRPr lang="es-AR" sz="1600" dirty="0">
              <a:solidFill>
                <a:srgbClr val="FF0066"/>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134319"/>
            <a:ext cx="343852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56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15416"/>
            <a:ext cx="8229600" cy="1143000"/>
          </a:xfrm>
        </p:spPr>
        <p:txBody>
          <a:bodyPr>
            <a:noAutofit/>
          </a:bodyPr>
          <a:lstStyle/>
          <a:p>
            <a:br>
              <a:rPr lang="es-AR" dirty="0">
                <a:solidFill>
                  <a:srgbClr val="0070C0"/>
                </a:solidFill>
                <a:effectLst>
                  <a:outerShdw blurRad="38100" dist="38100" dir="2700000" algn="tl">
                    <a:srgbClr val="000000">
                      <a:alpha val="43137"/>
                    </a:srgbClr>
                  </a:outerShdw>
                </a:effectLst>
                <a:latin typeface="Bookman Old Style" pitchFamily="18" charset="0"/>
              </a:rPr>
            </a:br>
            <a:r>
              <a:rPr lang="es-AR" dirty="0">
                <a:solidFill>
                  <a:srgbClr val="0070C0"/>
                </a:solidFill>
                <a:effectLst>
                  <a:outerShdw blurRad="38100" dist="38100" dir="2700000" algn="tl">
                    <a:srgbClr val="000000">
                      <a:alpha val="43137"/>
                    </a:srgbClr>
                  </a:outerShdw>
                </a:effectLst>
                <a:latin typeface="Bookman Old Style" pitchFamily="18" charset="0"/>
              </a:rPr>
              <a:t>La recombinación </a:t>
            </a:r>
          </a:p>
        </p:txBody>
      </p:sp>
      <p:sp>
        <p:nvSpPr>
          <p:cNvPr id="3" name="2 Marcador de contenido"/>
          <p:cNvSpPr>
            <a:spLocks noGrp="1"/>
          </p:cNvSpPr>
          <p:nvPr>
            <p:ph idx="1"/>
          </p:nvPr>
        </p:nvSpPr>
        <p:spPr>
          <a:xfrm>
            <a:off x="467544" y="620688"/>
            <a:ext cx="8229600" cy="4525963"/>
          </a:xfrm>
        </p:spPr>
        <p:txBody>
          <a:bodyPr>
            <a:noAutofit/>
          </a:bodyPr>
          <a:lstStyle/>
          <a:p>
            <a:pPr marL="0" indent="0" algn="just">
              <a:buNone/>
            </a:pPr>
            <a:endParaRPr lang="es-AR" sz="1800" dirty="0">
              <a:latin typeface="Bookman Old Style" pitchFamily="18" charset="0"/>
            </a:endParaRPr>
          </a:p>
          <a:p>
            <a:pPr algn="just">
              <a:buClr>
                <a:srgbClr val="00B050"/>
              </a:buClr>
              <a:buFont typeface="Wingdings" pitchFamily="2" charset="2"/>
              <a:buChar char="Ø"/>
            </a:pPr>
            <a:r>
              <a:rPr lang="es-AR" sz="1800" dirty="0">
                <a:solidFill>
                  <a:srgbClr val="00B0F0"/>
                </a:solidFill>
                <a:latin typeface="Bookman Old Style" pitchFamily="18" charset="0"/>
              </a:rPr>
              <a:t>cualquier proceso en que tenga lugar la formación de un nuevo DNA a partir de moléculas distintas, de manera que la información genética procedente de cada molécula de DNA original estará presente en las nuevas. </a:t>
            </a:r>
          </a:p>
          <a:p>
            <a:r>
              <a:rPr lang="es-AR" sz="1800" dirty="0">
                <a:solidFill>
                  <a:srgbClr val="002060"/>
                </a:solidFill>
                <a:latin typeface="Bookman Old Style" pitchFamily="18" charset="0"/>
              </a:rPr>
              <a:t>» Meiosis en células </a:t>
            </a:r>
            <a:r>
              <a:rPr lang="es-AR" sz="1800" dirty="0" err="1">
                <a:solidFill>
                  <a:srgbClr val="002060"/>
                </a:solidFill>
                <a:latin typeface="Bookman Old Style" pitchFamily="18" charset="0"/>
              </a:rPr>
              <a:t>eucarióticas</a:t>
            </a:r>
            <a:r>
              <a:rPr lang="es-AR" sz="1800" dirty="0">
                <a:solidFill>
                  <a:srgbClr val="002060"/>
                </a:solidFill>
                <a:latin typeface="Bookman Old Style" pitchFamily="18" charset="0"/>
              </a:rPr>
              <a:t>.</a:t>
            </a:r>
          </a:p>
          <a:p>
            <a:r>
              <a:rPr lang="es-AR" sz="1800" dirty="0">
                <a:solidFill>
                  <a:srgbClr val="002060"/>
                </a:solidFill>
                <a:latin typeface="Bookman Old Style" pitchFamily="18" charset="0"/>
              </a:rPr>
              <a:t>» Infección de plásmidos o virus.</a:t>
            </a:r>
          </a:p>
          <a:p>
            <a:r>
              <a:rPr lang="es-AR" sz="1800" dirty="0">
                <a:solidFill>
                  <a:srgbClr val="002060"/>
                </a:solidFill>
                <a:latin typeface="Bookman Old Style" pitchFamily="18" charset="0"/>
              </a:rPr>
              <a:t>» Integración de elementos </a:t>
            </a:r>
            <a:r>
              <a:rPr lang="es-AR" sz="1800" dirty="0" err="1">
                <a:solidFill>
                  <a:srgbClr val="002060"/>
                </a:solidFill>
                <a:latin typeface="Bookman Old Style" pitchFamily="18" charset="0"/>
              </a:rPr>
              <a:t>extracromosomales</a:t>
            </a:r>
            <a:r>
              <a:rPr lang="es-AR" sz="1800" dirty="0">
                <a:solidFill>
                  <a:srgbClr val="002060"/>
                </a:solidFill>
                <a:latin typeface="Bookman Old Style" pitchFamily="18" charset="0"/>
              </a:rPr>
              <a:t> dentro del genoma huésped.</a:t>
            </a:r>
          </a:p>
          <a:p>
            <a:pPr marL="0" indent="0">
              <a:buNone/>
            </a:pPr>
            <a:endParaRPr lang="es-AR" sz="1800" dirty="0">
              <a:latin typeface="Bookman Old Style" pitchFamily="18" charset="0"/>
            </a:endParaRPr>
          </a:p>
          <a:p>
            <a:pPr algn="just">
              <a:buClr>
                <a:srgbClr val="00B050"/>
              </a:buClr>
              <a:buFont typeface="Wingdings" pitchFamily="2" charset="2"/>
              <a:buChar char="Ø"/>
            </a:pPr>
            <a:r>
              <a:rPr lang="es-AR" sz="1800" dirty="0">
                <a:solidFill>
                  <a:srgbClr val="00B0F0"/>
                </a:solidFill>
                <a:latin typeface="Bookman Old Style" pitchFamily="18" charset="0"/>
              </a:rPr>
              <a:t>La recombinación constituye fuente de variabilidad genética e intercambio físico de segmentos. Tiene valor regulatorio, ya que puede tener como resultado activación o inactivación de genes y es además, una vía de reparación.</a:t>
            </a:r>
          </a:p>
          <a:p>
            <a:pPr algn="just">
              <a:buClr>
                <a:srgbClr val="00B050"/>
              </a:buClr>
              <a:buFont typeface="Wingdings" pitchFamily="2" charset="2"/>
              <a:buChar char="Ø"/>
            </a:pPr>
            <a:endParaRPr lang="es-AR" sz="1800" dirty="0">
              <a:solidFill>
                <a:srgbClr val="00B0F0"/>
              </a:solidFill>
              <a:latin typeface="Bookman Old Style" pitchFamily="18" charset="0"/>
            </a:endParaRPr>
          </a:p>
          <a:p>
            <a:pPr algn="just">
              <a:buClr>
                <a:srgbClr val="33CC33"/>
              </a:buClr>
              <a:buFont typeface="Wingdings" pitchFamily="2" charset="2"/>
              <a:buChar char="Ø"/>
            </a:pPr>
            <a:r>
              <a:rPr lang="es-AR" sz="1800" dirty="0">
                <a:solidFill>
                  <a:srgbClr val="00B0F0"/>
                </a:solidFill>
                <a:latin typeface="Bookman Old Style" pitchFamily="18" charset="0"/>
              </a:rPr>
              <a:t>Se llevará a cabo en organismos diploides o haploides en estado de </a:t>
            </a:r>
            <a:r>
              <a:rPr lang="es-AR" sz="1800" dirty="0" err="1">
                <a:solidFill>
                  <a:srgbClr val="00B0F0"/>
                </a:solidFill>
                <a:latin typeface="Bookman Old Style" pitchFamily="18" charset="0"/>
              </a:rPr>
              <a:t>diploidia</a:t>
            </a:r>
            <a:r>
              <a:rPr lang="es-AR" sz="1800" dirty="0">
                <a:solidFill>
                  <a:srgbClr val="00B0F0"/>
                </a:solidFill>
                <a:latin typeface="Bookman Old Style" pitchFamily="18" charset="0"/>
              </a:rPr>
              <a:t> temporal. La recombinación homóloga ocurre entre dos dúplex de DNA. Su característica crítica es que las enzimas responsables pueden usar cualquier par de secuencias homólogas como sustratos (aunque a veces algunas se pueden favorecer).</a:t>
            </a:r>
          </a:p>
          <a:p>
            <a:pPr algn="just"/>
            <a:endParaRPr lang="es-AR" sz="1800" dirty="0">
              <a:solidFill>
                <a:srgbClr val="00B0F0"/>
              </a:solidFill>
              <a:latin typeface="Bookman Old Style" pitchFamily="18" charset="0"/>
            </a:endParaRPr>
          </a:p>
        </p:txBody>
      </p:sp>
    </p:spTree>
    <p:extLst>
      <p:ext uri="{BB962C8B-B14F-4D97-AF65-F5344CB8AC3E}">
        <p14:creationId xmlns:p14="http://schemas.microsoft.com/office/powerpoint/2010/main" val="3904996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5496" y="548680"/>
            <a:ext cx="8908504" cy="5509200"/>
          </a:xfrm>
          <a:prstGeom prst="rect">
            <a:avLst/>
          </a:prstGeom>
        </p:spPr>
        <p:txBody>
          <a:bodyPr wrap="square">
            <a:spAutoFit/>
          </a:bodyPr>
          <a:lstStyle/>
          <a:p>
            <a:endParaRPr lang="es-AR" sz="1600" dirty="0"/>
          </a:p>
          <a:p>
            <a:r>
              <a:rPr lang="es-AR" sz="1600" dirty="0"/>
              <a:t>Varios miles de monómeros de </a:t>
            </a:r>
            <a:r>
              <a:rPr lang="es-AR" sz="1600" dirty="0" err="1"/>
              <a:t>RecA</a:t>
            </a:r>
            <a:r>
              <a:rPr lang="es-AR" sz="1600" dirty="0"/>
              <a:t> se unen al DNA de banda simple formando un filamento de estructura helicoidal dextrógiro, como indica la siguiente figura (un monómero de </a:t>
            </a:r>
            <a:r>
              <a:rPr lang="es-AR" sz="1600" dirty="0" err="1"/>
              <a:t>RecA</a:t>
            </a:r>
            <a:r>
              <a:rPr lang="es-AR" sz="1600" dirty="0"/>
              <a:t> se colorea en rojo):</a:t>
            </a:r>
          </a:p>
          <a:p>
            <a:endParaRPr lang="es-AR" sz="1600" dirty="0"/>
          </a:p>
          <a:p>
            <a:endParaRPr lang="es-AR" sz="1600" dirty="0"/>
          </a:p>
          <a:p>
            <a:pPr algn="just"/>
            <a:endParaRPr lang="es-AR" sz="1600" dirty="0"/>
          </a:p>
          <a:p>
            <a:pPr algn="just"/>
            <a:endParaRPr lang="es-AR" sz="1600" dirty="0"/>
          </a:p>
          <a:p>
            <a:pPr algn="just"/>
            <a:endParaRPr lang="es-AR" sz="1600" dirty="0"/>
          </a:p>
          <a:p>
            <a:pPr algn="just"/>
            <a:endParaRPr lang="es-AR" sz="1600" dirty="0"/>
          </a:p>
          <a:p>
            <a:pPr algn="just"/>
            <a:endParaRPr lang="es-AR" sz="1600" dirty="0"/>
          </a:p>
          <a:p>
            <a:pPr algn="just"/>
            <a:endParaRPr lang="es-AR" sz="1600" dirty="0"/>
          </a:p>
          <a:p>
            <a:pPr algn="just"/>
            <a:endParaRPr lang="es-AR" sz="1600" dirty="0"/>
          </a:p>
          <a:p>
            <a:pPr algn="just"/>
            <a:endParaRPr lang="es-AR" sz="1600" dirty="0"/>
          </a:p>
          <a:p>
            <a:pPr algn="just"/>
            <a:r>
              <a:rPr lang="es-AR" sz="1600" dirty="0"/>
              <a:t>El ATP se une a </a:t>
            </a:r>
            <a:r>
              <a:rPr lang="es-AR" sz="1600" dirty="0" err="1"/>
              <a:t>RecA</a:t>
            </a:r>
            <a:r>
              <a:rPr lang="es-AR" sz="1600" dirty="0"/>
              <a:t> y la modifica </a:t>
            </a:r>
            <a:r>
              <a:rPr lang="es-AR" sz="1600" dirty="0" err="1"/>
              <a:t>alostéricamente</a:t>
            </a:r>
            <a:r>
              <a:rPr lang="es-AR" sz="1600" dirty="0"/>
              <a:t> elevando su afinidad por </a:t>
            </a:r>
            <a:r>
              <a:rPr lang="es-AR" sz="1600" dirty="0" err="1"/>
              <a:t>ssDNA</a:t>
            </a:r>
            <a:r>
              <a:rPr lang="es-AR" sz="1600" dirty="0"/>
              <a:t>, al producirse la unión, polimeriza en dirección 5'→ 3', por lo que el filamento queda discontinuo. Estudios cristalográficos de rayos X sugieren que </a:t>
            </a:r>
            <a:r>
              <a:rPr lang="es-AR" sz="1600" dirty="0" err="1"/>
              <a:t>RecA</a:t>
            </a:r>
            <a:r>
              <a:rPr lang="es-AR" sz="1600" dirty="0"/>
              <a:t> tiene dos sitios de reconocimiento de </a:t>
            </a:r>
            <a:r>
              <a:rPr lang="es-AR" sz="1600" dirty="0" err="1"/>
              <a:t>ssDNA</a:t>
            </a:r>
            <a:r>
              <a:rPr lang="es-AR" sz="1600" dirty="0"/>
              <a:t> que quedan en el centro del filamento. El filamento de </a:t>
            </a:r>
            <a:r>
              <a:rPr lang="es-AR" sz="1600" dirty="0" err="1"/>
              <a:t>RecA</a:t>
            </a:r>
            <a:r>
              <a:rPr lang="es-AR" sz="1600" dirty="0"/>
              <a:t> deforma la hélice B, extendiéndola a 18.6 </a:t>
            </a:r>
            <a:r>
              <a:rPr lang="es-AR" sz="1600" dirty="0" err="1"/>
              <a:t>pb</a:t>
            </a:r>
            <a:r>
              <a:rPr lang="es-AR" sz="1600" dirty="0"/>
              <a:t> por vuelta. La reacción de invasión transcurre por medio de una estructura de triple cadena consumiendo alto niveles de ATP. Se plantea que la forma activa de </a:t>
            </a:r>
            <a:r>
              <a:rPr lang="es-AR" sz="1600" dirty="0" err="1"/>
              <a:t>RecA</a:t>
            </a:r>
            <a:r>
              <a:rPr lang="es-AR" sz="1600" dirty="0"/>
              <a:t> </a:t>
            </a:r>
            <a:r>
              <a:rPr lang="es-AR" sz="1600" dirty="0" err="1"/>
              <a:t>consituye</a:t>
            </a:r>
            <a:r>
              <a:rPr lang="es-AR" sz="1600" dirty="0"/>
              <a:t> este filamento </a:t>
            </a:r>
            <a:r>
              <a:rPr lang="es-AR" sz="1600" dirty="0" err="1"/>
              <a:t>nucleoproteico</a:t>
            </a:r>
            <a:r>
              <a:rPr lang="es-AR" sz="1600" dirty="0"/>
              <a:t> que se conoce como complejo </a:t>
            </a:r>
            <a:r>
              <a:rPr lang="es-AR" sz="1600" dirty="0" err="1"/>
              <a:t>presináptico</a:t>
            </a:r>
            <a:r>
              <a:rPr lang="es-AR" sz="1600" dirty="0"/>
              <a:t>, de manera general </a:t>
            </a:r>
            <a:r>
              <a:rPr lang="es-AR" sz="1600" dirty="0" err="1"/>
              <a:t>RecA</a:t>
            </a:r>
            <a:r>
              <a:rPr lang="es-AR" sz="1600" dirty="0"/>
              <a:t> requiere (1) DNA de banda simple, (2) DNA de banda doble, (3) un extremo 3'OH libre en el DNA, (4) homología de secuencia y (5) ATP.</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132856"/>
            <a:ext cx="40005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1974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76672"/>
            <a:ext cx="8640960" cy="3970318"/>
          </a:xfrm>
          <a:prstGeom prst="rect">
            <a:avLst/>
          </a:prstGeom>
        </p:spPr>
        <p:txBody>
          <a:bodyPr wrap="square">
            <a:spAutoFit/>
          </a:bodyPr>
          <a:lstStyle/>
          <a:p>
            <a:pPr algn="just"/>
            <a:r>
              <a:rPr lang="es-AR" dirty="0">
                <a:solidFill>
                  <a:srgbClr val="00B0F0"/>
                </a:solidFill>
              </a:rPr>
              <a:t>4) Formación de la estructura </a:t>
            </a:r>
            <a:r>
              <a:rPr lang="es-AR" dirty="0" err="1">
                <a:solidFill>
                  <a:srgbClr val="00B0F0"/>
                </a:solidFill>
              </a:rPr>
              <a:t>Holliday</a:t>
            </a:r>
            <a:r>
              <a:rPr lang="es-AR" dirty="0">
                <a:solidFill>
                  <a:srgbClr val="00B0F0"/>
                </a:solidFill>
              </a:rPr>
              <a:t> y migración de la rama con la participación de </a:t>
            </a:r>
            <a:r>
              <a:rPr lang="es-AR" dirty="0" err="1">
                <a:solidFill>
                  <a:srgbClr val="00B0F0"/>
                </a:solidFill>
              </a:rPr>
              <a:t>RuvAB</a:t>
            </a:r>
            <a:r>
              <a:rPr lang="es-AR" dirty="0">
                <a:solidFill>
                  <a:srgbClr val="00B0F0"/>
                </a:solidFill>
              </a:rPr>
              <a:t>, </a:t>
            </a:r>
            <a:r>
              <a:rPr lang="es-AR" dirty="0" err="1">
                <a:solidFill>
                  <a:srgbClr val="00B0F0"/>
                </a:solidFill>
              </a:rPr>
              <a:t>RuvA</a:t>
            </a:r>
            <a:r>
              <a:rPr lang="es-AR" dirty="0">
                <a:solidFill>
                  <a:srgbClr val="00B0F0"/>
                </a:solidFill>
              </a:rPr>
              <a:t> reconoce el sitio de entrecruzamiento (intermedio de </a:t>
            </a:r>
            <a:r>
              <a:rPr lang="es-AR" dirty="0" err="1">
                <a:solidFill>
                  <a:srgbClr val="00B0F0"/>
                </a:solidFill>
              </a:rPr>
              <a:t>Holliday</a:t>
            </a:r>
            <a:r>
              <a:rPr lang="es-AR" dirty="0">
                <a:solidFill>
                  <a:srgbClr val="00B0F0"/>
                </a:solidFill>
              </a:rPr>
              <a:t>). </a:t>
            </a:r>
          </a:p>
          <a:p>
            <a:pPr algn="just"/>
            <a:endParaRPr lang="es-AR" dirty="0">
              <a:solidFill>
                <a:srgbClr val="00B0F0"/>
              </a:solidFill>
            </a:endParaRPr>
          </a:p>
          <a:p>
            <a:pPr algn="just"/>
            <a:r>
              <a:rPr lang="es-AR" dirty="0">
                <a:solidFill>
                  <a:srgbClr val="00B0F0"/>
                </a:solidFill>
              </a:rPr>
              <a:t>Una cara del tetrámero de </a:t>
            </a:r>
            <a:r>
              <a:rPr lang="es-AR" dirty="0" err="1">
                <a:solidFill>
                  <a:srgbClr val="00B0F0"/>
                </a:solidFill>
              </a:rPr>
              <a:t>RuvA</a:t>
            </a:r>
            <a:r>
              <a:rPr lang="es-AR" dirty="0">
                <a:solidFill>
                  <a:srgbClr val="00B0F0"/>
                </a:solidFill>
              </a:rPr>
              <a:t> es convexa y su superficie está cargada negativamente mientras que la otra, la más conservada entre las especies </a:t>
            </a:r>
            <a:r>
              <a:rPr lang="es-AR" dirty="0" err="1">
                <a:solidFill>
                  <a:srgbClr val="00B0F0"/>
                </a:solidFill>
              </a:rPr>
              <a:t>bacteriales</a:t>
            </a:r>
            <a:r>
              <a:rPr lang="es-AR" dirty="0">
                <a:solidFill>
                  <a:srgbClr val="00B0F0"/>
                </a:solidFill>
              </a:rPr>
              <a:t> es cóncava y cargada positivamente. Dos tetrámeros de </a:t>
            </a:r>
            <a:r>
              <a:rPr lang="es-AR" dirty="0" err="1">
                <a:solidFill>
                  <a:srgbClr val="00B0F0"/>
                </a:solidFill>
              </a:rPr>
              <a:t>RuvA</a:t>
            </a:r>
            <a:r>
              <a:rPr lang="es-AR" dirty="0">
                <a:solidFill>
                  <a:srgbClr val="00B0F0"/>
                </a:solidFill>
              </a:rPr>
              <a:t> forman una unión estable a través de la cual se intercala el DNA. </a:t>
            </a:r>
          </a:p>
          <a:p>
            <a:pPr algn="just"/>
            <a:r>
              <a:rPr lang="es-AR" dirty="0">
                <a:solidFill>
                  <a:srgbClr val="00B0F0"/>
                </a:solidFill>
              </a:rPr>
              <a:t>Esta unión se produce por medio de cuatro puntos equivalentes, formados por dos hélices que comparten seis pares iónicos. </a:t>
            </a:r>
          </a:p>
          <a:p>
            <a:pPr algn="just"/>
            <a:endParaRPr lang="es-AR" dirty="0">
              <a:solidFill>
                <a:srgbClr val="00B0F0"/>
              </a:solidFill>
            </a:endParaRPr>
          </a:p>
          <a:p>
            <a:pPr algn="just"/>
            <a:r>
              <a:rPr lang="es-AR" dirty="0">
                <a:solidFill>
                  <a:srgbClr val="00B0F0"/>
                </a:solidFill>
              </a:rPr>
              <a:t>En el centro del </a:t>
            </a:r>
            <a:r>
              <a:rPr lang="es-AR" dirty="0" err="1">
                <a:solidFill>
                  <a:srgbClr val="00B0F0"/>
                </a:solidFill>
              </a:rPr>
              <a:t>octámero</a:t>
            </a:r>
            <a:r>
              <a:rPr lang="es-AR" dirty="0">
                <a:solidFill>
                  <a:srgbClr val="00B0F0"/>
                </a:solidFill>
              </a:rPr>
              <a:t> de </a:t>
            </a:r>
            <a:r>
              <a:rPr lang="es-AR" dirty="0" err="1">
                <a:solidFill>
                  <a:srgbClr val="00B0F0"/>
                </a:solidFill>
              </a:rPr>
              <a:t>RuvA</a:t>
            </a:r>
            <a:r>
              <a:rPr lang="es-AR" dirty="0">
                <a:solidFill>
                  <a:srgbClr val="00B0F0"/>
                </a:solidFill>
              </a:rPr>
              <a:t> hay 4 protuberancias formadas por 1 ó 2 residuos </a:t>
            </a:r>
            <a:r>
              <a:rPr lang="es-AR" dirty="0" err="1">
                <a:solidFill>
                  <a:srgbClr val="00B0F0"/>
                </a:solidFill>
              </a:rPr>
              <a:t>acídicos</a:t>
            </a:r>
            <a:r>
              <a:rPr lang="es-AR" dirty="0">
                <a:solidFill>
                  <a:srgbClr val="00B0F0"/>
                </a:solidFill>
              </a:rPr>
              <a:t> que provienen de cada monómero de forma tal que reducen el diámetro del túnel y están involucradas en la separación de las cadenas de DNA en el punto de </a:t>
            </a:r>
            <a:r>
              <a:rPr lang="es-AR" u="sng" dirty="0">
                <a:solidFill>
                  <a:srgbClr val="00B0F0"/>
                </a:solidFill>
              </a:rPr>
              <a:t>"</a:t>
            </a:r>
            <a:r>
              <a:rPr lang="es-AR" u="sng" dirty="0" err="1">
                <a:solidFill>
                  <a:srgbClr val="00B0F0"/>
                </a:solidFill>
              </a:rPr>
              <a:t>crossing</a:t>
            </a:r>
            <a:r>
              <a:rPr lang="es-AR" u="sng" dirty="0">
                <a:solidFill>
                  <a:srgbClr val="00B0F0"/>
                </a:solidFill>
              </a:rPr>
              <a:t> </a:t>
            </a:r>
            <a:r>
              <a:rPr lang="es-AR" u="sng" dirty="0" err="1">
                <a:solidFill>
                  <a:srgbClr val="00B0F0"/>
                </a:solidFill>
              </a:rPr>
              <a:t>over</a:t>
            </a:r>
            <a:r>
              <a:rPr lang="es-AR" u="sng" dirty="0">
                <a:solidFill>
                  <a:srgbClr val="00B0F0"/>
                </a:solidFill>
              </a:rPr>
              <a:t>".</a:t>
            </a:r>
          </a:p>
        </p:txBody>
      </p:sp>
      <p:sp>
        <p:nvSpPr>
          <p:cNvPr id="3" name="2 Rectángulo"/>
          <p:cNvSpPr/>
          <p:nvPr/>
        </p:nvSpPr>
        <p:spPr>
          <a:xfrm>
            <a:off x="107504" y="4725144"/>
            <a:ext cx="8910736" cy="1569660"/>
          </a:xfrm>
          <a:prstGeom prst="rect">
            <a:avLst/>
          </a:prstGeom>
        </p:spPr>
        <p:txBody>
          <a:bodyPr wrap="square">
            <a:spAutoFit/>
          </a:bodyPr>
          <a:lstStyle/>
          <a:p>
            <a:pPr algn="just"/>
            <a:r>
              <a:rPr lang="es-AR" sz="1600" dirty="0" err="1">
                <a:solidFill>
                  <a:srgbClr val="7030A0"/>
                </a:solidFill>
              </a:rPr>
              <a:t>RuvB</a:t>
            </a:r>
            <a:r>
              <a:rPr lang="es-AR" sz="1600" dirty="0">
                <a:solidFill>
                  <a:srgbClr val="7030A0"/>
                </a:solidFill>
              </a:rPr>
              <a:t> es una </a:t>
            </a:r>
            <a:r>
              <a:rPr lang="es-AR" sz="1600" dirty="0" err="1">
                <a:solidFill>
                  <a:srgbClr val="7030A0"/>
                </a:solidFill>
              </a:rPr>
              <a:t>helicasa</a:t>
            </a:r>
            <a:r>
              <a:rPr lang="es-AR" sz="1600" dirty="0">
                <a:solidFill>
                  <a:srgbClr val="7030A0"/>
                </a:solidFill>
              </a:rPr>
              <a:t> que como tal, tiene actividad </a:t>
            </a:r>
            <a:r>
              <a:rPr lang="es-AR" sz="1600" dirty="0" err="1">
                <a:solidFill>
                  <a:srgbClr val="7030A0"/>
                </a:solidFill>
              </a:rPr>
              <a:t>ATPasa</a:t>
            </a:r>
            <a:r>
              <a:rPr lang="es-AR" sz="1600" dirty="0">
                <a:solidFill>
                  <a:srgbClr val="7030A0"/>
                </a:solidFill>
              </a:rPr>
              <a:t>, la que aporta energía para la migración de la rama. Los hexámeros de </a:t>
            </a:r>
            <a:r>
              <a:rPr lang="es-AR" sz="1600" dirty="0" err="1">
                <a:solidFill>
                  <a:srgbClr val="7030A0"/>
                </a:solidFill>
              </a:rPr>
              <a:t>RuvB</a:t>
            </a:r>
            <a:r>
              <a:rPr lang="es-AR" sz="1600" dirty="0">
                <a:solidFill>
                  <a:srgbClr val="7030A0"/>
                </a:solidFill>
              </a:rPr>
              <a:t> se unen a </a:t>
            </a:r>
            <a:r>
              <a:rPr lang="es-AR" sz="1600" dirty="0" err="1">
                <a:solidFill>
                  <a:srgbClr val="7030A0"/>
                </a:solidFill>
              </a:rPr>
              <a:t>RuvA</a:t>
            </a:r>
            <a:r>
              <a:rPr lang="es-AR" sz="1600" dirty="0">
                <a:solidFill>
                  <a:srgbClr val="7030A0"/>
                </a:solidFill>
              </a:rPr>
              <a:t> a través del dominio C-terminal de los monómeros de esta última. Y es así que se une a la estructura </a:t>
            </a:r>
            <a:r>
              <a:rPr lang="es-AR" sz="1600" dirty="0" err="1">
                <a:solidFill>
                  <a:srgbClr val="7030A0"/>
                </a:solidFill>
              </a:rPr>
              <a:t>Holliday</a:t>
            </a:r>
            <a:r>
              <a:rPr lang="es-AR" sz="1600" dirty="0"/>
              <a:t>  pues ella por si sola no es capaz de hacerlo. La </a:t>
            </a:r>
            <a:r>
              <a:rPr lang="es-AR" sz="1600" dirty="0">
                <a:solidFill>
                  <a:srgbClr val="7030A0"/>
                </a:solidFill>
              </a:rPr>
              <a:t>actividad </a:t>
            </a:r>
            <a:r>
              <a:rPr lang="es-AR" sz="1600" dirty="0" err="1">
                <a:solidFill>
                  <a:srgbClr val="7030A0"/>
                </a:solidFill>
              </a:rPr>
              <a:t>ATPasa</a:t>
            </a:r>
            <a:r>
              <a:rPr lang="es-AR" sz="1600" dirty="0">
                <a:solidFill>
                  <a:srgbClr val="7030A0"/>
                </a:solidFill>
              </a:rPr>
              <a:t> de </a:t>
            </a:r>
            <a:r>
              <a:rPr lang="es-AR" sz="1600" dirty="0" err="1">
                <a:solidFill>
                  <a:srgbClr val="7030A0"/>
                </a:solidFill>
              </a:rPr>
              <a:t>RuvB</a:t>
            </a:r>
            <a:r>
              <a:rPr lang="es-AR" sz="1600" dirty="0">
                <a:solidFill>
                  <a:srgbClr val="7030A0"/>
                </a:solidFill>
              </a:rPr>
              <a:t> conduce a un retorcimiento en el DNA</a:t>
            </a:r>
            <a:r>
              <a:rPr lang="es-AR" sz="1600" dirty="0"/>
              <a:t>, halando los dúplex recombinantes a través de la matriz de </a:t>
            </a:r>
            <a:r>
              <a:rPr lang="es-AR" sz="1600" dirty="0" err="1"/>
              <a:t>RuvA</a:t>
            </a:r>
            <a:r>
              <a:rPr lang="es-AR" sz="1600" dirty="0"/>
              <a:t>, donde ocurre el intercambio de cadenas, proporcionando el motor para la migración de la rama</a:t>
            </a:r>
          </a:p>
        </p:txBody>
      </p:sp>
    </p:spTree>
    <p:extLst>
      <p:ext uri="{BB962C8B-B14F-4D97-AF65-F5344CB8AC3E}">
        <p14:creationId xmlns:p14="http://schemas.microsoft.com/office/powerpoint/2010/main" val="2278904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32656"/>
            <a:ext cx="5844587" cy="45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611560" y="5165165"/>
            <a:ext cx="8100392" cy="1323439"/>
          </a:xfrm>
          <a:prstGeom prst="rect">
            <a:avLst/>
          </a:prstGeom>
        </p:spPr>
        <p:txBody>
          <a:bodyPr wrap="square">
            <a:spAutoFit/>
          </a:bodyPr>
          <a:lstStyle/>
          <a:p>
            <a:r>
              <a:rPr lang="es-AR" sz="1600" dirty="0"/>
              <a:t>El complejo </a:t>
            </a:r>
            <a:r>
              <a:rPr lang="es-AR" sz="1600" dirty="0" err="1"/>
              <a:t>Ruv</a:t>
            </a:r>
            <a:r>
              <a:rPr lang="es-AR" sz="1600" dirty="0"/>
              <a:t> AB puede causar que la rama migre tan rápido como 10-20 </a:t>
            </a:r>
            <a:r>
              <a:rPr lang="es-AR" sz="1600" dirty="0" err="1"/>
              <a:t>pb</a:t>
            </a:r>
            <a:r>
              <a:rPr lang="es-AR" sz="1600" dirty="0"/>
              <a:t>/s. Una actividad similar es proporcionada por la </a:t>
            </a:r>
            <a:r>
              <a:rPr lang="es-AR" sz="1600" dirty="0" err="1"/>
              <a:t>helicasa</a:t>
            </a:r>
            <a:r>
              <a:rPr lang="es-AR" sz="1600" dirty="0"/>
              <a:t> </a:t>
            </a:r>
            <a:r>
              <a:rPr lang="es-AR" sz="1600" dirty="0" err="1"/>
              <a:t>RecG</a:t>
            </a:r>
            <a:r>
              <a:rPr lang="es-AR" sz="1600" dirty="0"/>
              <a:t>. La </a:t>
            </a:r>
            <a:r>
              <a:rPr lang="es-AR" sz="1600" dirty="0" err="1"/>
              <a:t>helicasa</a:t>
            </a:r>
            <a:r>
              <a:rPr lang="es-AR" sz="1600" dirty="0"/>
              <a:t> </a:t>
            </a:r>
            <a:r>
              <a:rPr lang="es-AR" sz="1600" dirty="0" err="1"/>
              <a:t>RuvAB</a:t>
            </a:r>
            <a:r>
              <a:rPr lang="es-AR" sz="1600" dirty="0"/>
              <a:t> desplaza </a:t>
            </a:r>
            <a:r>
              <a:rPr lang="es-AR" sz="1600" dirty="0" err="1"/>
              <a:t>RecA</a:t>
            </a:r>
            <a:r>
              <a:rPr lang="es-AR" sz="1600" dirty="0"/>
              <a:t> desenrollando DNA durante su acción. Las actividades de </a:t>
            </a:r>
            <a:r>
              <a:rPr lang="es-AR" sz="1600" dirty="0" err="1"/>
              <a:t>RuvAB</a:t>
            </a:r>
            <a:r>
              <a:rPr lang="es-AR" sz="1600" dirty="0"/>
              <a:t> y </a:t>
            </a:r>
            <a:r>
              <a:rPr lang="es-AR" sz="1600" dirty="0" err="1"/>
              <a:t>Rec</a:t>
            </a:r>
            <a:r>
              <a:rPr lang="es-AR" sz="1600" dirty="0"/>
              <a:t> G ambas resuelven las uniones </a:t>
            </a:r>
            <a:r>
              <a:rPr lang="es-AR" sz="1600" dirty="0" err="1"/>
              <a:t>Holliday</a:t>
            </a:r>
            <a:r>
              <a:rPr lang="es-AR" sz="1600" dirty="0"/>
              <a:t> y permiten completar la recombinación, pero si ambas están mutadas, la E. </a:t>
            </a:r>
            <a:r>
              <a:rPr lang="es-AR" sz="1600" dirty="0" err="1"/>
              <a:t>coli</a:t>
            </a:r>
            <a:r>
              <a:rPr lang="es-AR" sz="1600" dirty="0"/>
              <a:t> no puede llevar a cabo la recombinación.</a:t>
            </a:r>
          </a:p>
        </p:txBody>
      </p:sp>
    </p:spTree>
    <p:extLst>
      <p:ext uri="{BB962C8B-B14F-4D97-AF65-F5344CB8AC3E}">
        <p14:creationId xmlns:p14="http://schemas.microsoft.com/office/powerpoint/2010/main" val="186522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48135" y="332656"/>
            <a:ext cx="8356313" cy="3046988"/>
          </a:xfrm>
          <a:prstGeom prst="rect">
            <a:avLst/>
          </a:prstGeom>
        </p:spPr>
        <p:txBody>
          <a:bodyPr wrap="square">
            <a:spAutoFit/>
          </a:bodyPr>
          <a:lstStyle/>
          <a:p>
            <a:pPr algn="just"/>
            <a:r>
              <a:rPr lang="es-AR" sz="1600" dirty="0">
                <a:solidFill>
                  <a:srgbClr val="660066"/>
                </a:solidFill>
              </a:rPr>
              <a:t>5) Resolución de la estructura </a:t>
            </a:r>
            <a:r>
              <a:rPr lang="es-AR" sz="1600" dirty="0" err="1">
                <a:solidFill>
                  <a:srgbClr val="660066"/>
                </a:solidFill>
              </a:rPr>
              <a:t>Holliday</a:t>
            </a:r>
            <a:r>
              <a:rPr lang="es-AR" sz="1600" dirty="0">
                <a:solidFill>
                  <a:srgbClr val="660066"/>
                </a:solidFill>
              </a:rPr>
              <a:t> por </a:t>
            </a:r>
            <a:r>
              <a:rPr lang="es-AR" sz="1600" dirty="0" err="1">
                <a:solidFill>
                  <a:srgbClr val="660066"/>
                </a:solidFill>
              </a:rPr>
              <a:t>RuvC</a:t>
            </a:r>
            <a:r>
              <a:rPr lang="es-AR" sz="1600" dirty="0">
                <a:solidFill>
                  <a:srgbClr val="660066"/>
                </a:solidFill>
              </a:rPr>
              <a:t>.  </a:t>
            </a:r>
            <a:r>
              <a:rPr lang="es-AR" sz="1600" dirty="0" err="1">
                <a:solidFill>
                  <a:srgbClr val="660066"/>
                </a:solidFill>
              </a:rPr>
              <a:t>Ruv</a:t>
            </a:r>
            <a:r>
              <a:rPr lang="es-AR" sz="1600" dirty="0">
                <a:solidFill>
                  <a:srgbClr val="660066"/>
                </a:solidFill>
              </a:rPr>
              <a:t> A, B participan también en la última etapa del mecanismo, junto con </a:t>
            </a:r>
            <a:r>
              <a:rPr lang="es-AR" sz="1600" dirty="0" err="1">
                <a:solidFill>
                  <a:srgbClr val="660066"/>
                </a:solidFill>
              </a:rPr>
              <a:t>RuvC</a:t>
            </a:r>
            <a:r>
              <a:rPr lang="es-AR" sz="1600" dirty="0">
                <a:solidFill>
                  <a:srgbClr val="660066"/>
                </a:solidFill>
              </a:rPr>
              <a:t>. Se llaman </a:t>
            </a:r>
            <a:r>
              <a:rPr lang="es-AR" sz="1600" dirty="0" err="1">
                <a:solidFill>
                  <a:srgbClr val="660066"/>
                </a:solidFill>
              </a:rPr>
              <a:t>Ruv</a:t>
            </a:r>
            <a:r>
              <a:rPr lang="es-AR" sz="1600" dirty="0">
                <a:solidFill>
                  <a:srgbClr val="660066"/>
                </a:solidFill>
              </a:rPr>
              <a:t> porque mutantes </a:t>
            </a:r>
            <a:r>
              <a:rPr lang="es-AR" sz="1600" dirty="0" err="1">
                <a:solidFill>
                  <a:srgbClr val="660066"/>
                </a:solidFill>
              </a:rPr>
              <a:t>Ruv</a:t>
            </a:r>
            <a:r>
              <a:rPr lang="es-AR" sz="1600" dirty="0">
                <a:solidFill>
                  <a:srgbClr val="660066"/>
                </a:solidFill>
              </a:rPr>
              <a:t>- son más sensibles a la luz ultravioleta debido a que no reparan por recombinación los daños causados por ésta sobre el DNA, el fenotipo de estos mutantes es similar al de los mutantes </a:t>
            </a:r>
            <a:r>
              <a:rPr lang="es-AR" sz="1600" dirty="0" err="1">
                <a:solidFill>
                  <a:srgbClr val="660066"/>
                </a:solidFill>
              </a:rPr>
              <a:t>Uvr</a:t>
            </a:r>
            <a:r>
              <a:rPr lang="es-AR" sz="1600" dirty="0">
                <a:solidFill>
                  <a:srgbClr val="660066"/>
                </a:solidFill>
              </a:rPr>
              <a:t>-, incapaces de reparar por escisión. Mutantes </a:t>
            </a:r>
            <a:r>
              <a:rPr lang="es-AR" sz="1600" dirty="0" err="1">
                <a:solidFill>
                  <a:srgbClr val="660066"/>
                </a:solidFill>
              </a:rPr>
              <a:t>Ruv</a:t>
            </a:r>
            <a:r>
              <a:rPr lang="es-AR" sz="1600" dirty="0">
                <a:solidFill>
                  <a:srgbClr val="660066"/>
                </a:solidFill>
              </a:rPr>
              <a:t>- acumulan intermediarios de recombinación. El tercer gen, </a:t>
            </a:r>
            <a:r>
              <a:rPr lang="es-AR" sz="1600" dirty="0" err="1">
                <a:solidFill>
                  <a:srgbClr val="660066"/>
                </a:solidFill>
              </a:rPr>
              <a:t>ruvC</a:t>
            </a:r>
            <a:r>
              <a:rPr lang="es-AR" sz="1600" dirty="0">
                <a:solidFill>
                  <a:srgbClr val="660066"/>
                </a:solidFill>
              </a:rPr>
              <a:t>, codifica para una </a:t>
            </a:r>
            <a:r>
              <a:rPr lang="es-AR" sz="1600" dirty="0" err="1">
                <a:solidFill>
                  <a:srgbClr val="660066"/>
                </a:solidFill>
              </a:rPr>
              <a:t>endonucleasa</a:t>
            </a:r>
            <a:r>
              <a:rPr lang="es-AR" sz="1600" dirty="0">
                <a:solidFill>
                  <a:srgbClr val="660066"/>
                </a:solidFill>
              </a:rPr>
              <a:t> que reconoce específicamente las uniones </a:t>
            </a:r>
            <a:r>
              <a:rPr lang="es-AR" sz="1600" dirty="0" err="1">
                <a:solidFill>
                  <a:srgbClr val="660066"/>
                </a:solidFill>
              </a:rPr>
              <a:t>Holliday</a:t>
            </a:r>
            <a:r>
              <a:rPr lang="es-AR" sz="1600" dirty="0">
                <a:solidFill>
                  <a:srgbClr val="660066"/>
                </a:solidFill>
              </a:rPr>
              <a:t>, corta y une para dar lugar a las cadenas recombinantes, por lo tanto es la que realmente resuelve el intermedio de </a:t>
            </a:r>
            <a:r>
              <a:rPr lang="es-AR" sz="1600" dirty="0" err="1">
                <a:solidFill>
                  <a:srgbClr val="660066"/>
                </a:solidFill>
              </a:rPr>
              <a:t>Holliday</a:t>
            </a:r>
            <a:r>
              <a:rPr lang="es-AR" sz="1600" dirty="0">
                <a:solidFill>
                  <a:srgbClr val="660066"/>
                </a:solidFill>
              </a:rPr>
              <a:t>. Corta dos sitios simétricos en la unión </a:t>
            </a:r>
            <a:r>
              <a:rPr lang="es-AR" sz="1600" dirty="0" err="1">
                <a:solidFill>
                  <a:srgbClr val="660066"/>
                </a:solidFill>
              </a:rPr>
              <a:t>Holliday</a:t>
            </a:r>
            <a:r>
              <a:rPr lang="es-AR" sz="1600" dirty="0">
                <a:solidFill>
                  <a:srgbClr val="660066"/>
                </a:solidFill>
              </a:rPr>
              <a:t> en cadenas de la misma polaridad permitiendo la resolución en dos posibles conformaciones. Esta </a:t>
            </a:r>
            <a:r>
              <a:rPr lang="es-AR" sz="1600" dirty="0" err="1">
                <a:solidFill>
                  <a:srgbClr val="660066"/>
                </a:solidFill>
              </a:rPr>
              <a:t>endonucleasa</a:t>
            </a:r>
            <a:r>
              <a:rPr lang="es-AR" sz="1600" dirty="0">
                <a:solidFill>
                  <a:srgbClr val="660066"/>
                </a:solidFill>
              </a:rPr>
              <a:t> reconoce una secuencia consenso </a:t>
            </a:r>
            <a:r>
              <a:rPr lang="es-AR" sz="1600" b="1" dirty="0">
                <a:solidFill>
                  <a:srgbClr val="FF0000"/>
                </a:solidFill>
              </a:rPr>
              <a:t>(5´-[A/T]TT[G/C]-3´)</a:t>
            </a:r>
            <a:r>
              <a:rPr lang="es-AR" sz="1600" dirty="0">
                <a:solidFill>
                  <a:srgbClr val="660066"/>
                </a:solidFill>
              </a:rPr>
              <a:t> la cual tiene que estar en o muy cerca del punto de ¨</a:t>
            </a:r>
            <a:r>
              <a:rPr lang="es-AR" sz="1600" dirty="0" err="1">
                <a:solidFill>
                  <a:srgbClr val="660066"/>
                </a:solidFill>
              </a:rPr>
              <a:t>crossing</a:t>
            </a:r>
            <a:r>
              <a:rPr lang="es-AR" sz="1600" dirty="0">
                <a:solidFill>
                  <a:srgbClr val="660066"/>
                </a:solidFill>
              </a:rPr>
              <a:t> </a:t>
            </a:r>
            <a:r>
              <a:rPr lang="es-AR" sz="1600" dirty="0" err="1">
                <a:solidFill>
                  <a:srgbClr val="660066"/>
                </a:solidFill>
              </a:rPr>
              <a:t>over</a:t>
            </a:r>
            <a:r>
              <a:rPr lang="es-AR" sz="1600" dirty="0">
                <a:solidFill>
                  <a:srgbClr val="660066"/>
                </a:solidFill>
              </a:rPr>
              <a:t>¨. El </a:t>
            </a:r>
            <a:r>
              <a:rPr lang="es-AR" sz="1600" dirty="0" err="1">
                <a:solidFill>
                  <a:srgbClr val="660066"/>
                </a:solidFill>
              </a:rPr>
              <a:t>tetranucleótido</a:t>
            </a:r>
            <a:r>
              <a:rPr lang="es-AR" sz="1600" dirty="0">
                <a:solidFill>
                  <a:srgbClr val="660066"/>
                </a:solidFill>
              </a:rPr>
              <a:t> es asimétrico y puede así proporcionar la resolución directa con relación a cual par de cadenas es cortada, determinando así la ocurrencia o no de recombinantes:</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267" y="3284984"/>
            <a:ext cx="4118941"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10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9761" y="1124744"/>
            <a:ext cx="8406680" cy="4770537"/>
          </a:xfrm>
          <a:prstGeom prst="rect">
            <a:avLst/>
          </a:prstGeom>
        </p:spPr>
        <p:txBody>
          <a:bodyPr wrap="square">
            <a:spAutoFit/>
          </a:bodyPr>
          <a:lstStyle/>
          <a:p>
            <a:pPr algn="just"/>
            <a:r>
              <a:rPr lang="es-AR" sz="1600" dirty="0"/>
              <a:t>Los eventos de la recombinación ocurren en puntos discretos de los cromosomas </a:t>
            </a:r>
            <a:r>
              <a:rPr lang="es-AR" sz="1600" dirty="0" err="1"/>
              <a:t>meióticos</a:t>
            </a:r>
            <a:r>
              <a:rPr lang="es-AR" sz="1600" dirty="0"/>
              <a:t>, pero no se pueden correlacionar todavía con las estructuras discretas que han sido observadas, esto es, los nódulos de recombinación y los quiasmas. Los eventos de la recombinación están sometidos a un control general. Solamente una minoría de interacciones realmente madura como cruzamientos (crossover), pero están distribuidos de modo tal que cada par de homólogos adquiere solamente 1-2 entrecruzamientos, la probabilidad de 0 </a:t>
            </a:r>
            <a:r>
              <a:rPr lang="es-AR" sz="1600" dirty="0" err="1"/>
              <a:t>crossing</a:t>
            </a:r>
            <a:r>
              <a:rPr lang="es-AR" sz="1600" dirty="0"/>
              <a:t> </a:t>
            </a:r>
            <a:r>
              <a:rPr lang="es-AR" sz="1600" dirty="0" err="1"/>
              <a:t>over</a:t>
            </a:r>
            <a:r>
              <a:rPr lang="es-AR" sz="1600" dirty="0"/>
              <a:t> para un par de homólogos es muy baja (&lt; 0.1%). Este proceso es probablemente el resultado de un solo entrecruzamiento control, porque los entrecruzamientos que se llevan a cabo de forma no azarosa, son destruidos en ciertos mutantes. La ocurrencia de la recombinación es necesaria para el progreso a través de la meiosis y se ha observado que la meiosis es bloqueada si no hay recombinación.</a:t>
            </a:r>
          </a:p>
          <a:p>
            <a:pPr algn="just"/>
            <a:endParaRPr lang="es-AR" sz="1600" dirty="0"/>
          </a:p>
          <a:p>
            <a:pPr algn="just"/>
            <a:r>
              <a:rPr lang="es-AR" sz="1600" dirty="0"/>
              <a:t>Para analizar la naturaleza de los eventos involucrados en el intercambio de secuencias entre las moléculas de DNA se utilizan los sistemas </a:t>
            </a:r>
            <a:r>
              <a:rPr lang="es-AR" sz="1600" dirty="0" err="1"/>
              <a:t>bacteriales</a:t>
            </a:r>
            <a:r>
              <a:rPr lang="es-AR" sz="1600" dirty="0"/>
              <a:t>. Aquí la reacción de reconocimiento es parte de los mecanismos de recombinación e involucra regiones restringidas de las moléculas de DNA, más que cromosomas intactos. Pero el orden general de eventos moleculares es similar.</a:t>
            </a:r>
          </a:p>
          <a:p>
            <a:pPr algn="just"/>
            <a:endParaRPr lang="es-AR" sz="1600" dirty="0"/>
          </a:p>
          <a:p>
            <a:pPr algn="just"/>
            <a:r>
              <a:rPr lang="es-AR" sz="1600" dirty="0"/>
              <a:t>Para consultar modelos de las diferentes proteínas en movimiento remitirse a:</a:t>
            </a:r>
          </a:p>
          <a:p>
            <a:pPr algn="just"/>
            <a:r>
              <a:rPr lang="es-AR" sz="1600" dirty="0"/>
              <a:t>http://www.mun.ca/biochem/courses/3107/Lectures/Topics/Recombination_proteins.html</a:t>
            </a:r>
          </a:p>
          <a:p>
            <a:pPr algn="just"/>
            <a:endParaRPr lang="es-AR" sz="1600" dirty="0"/>
          </a:p>
        </p:txBody>
      </p:sp>
      <p:sp>
        <p:nvSpPr>
          <p:cNvPr id="3" name="2 CuadroTexto"/>
          <p:cNvSpPr txBox="1"/>
          <p:nvPr/>
        </p:nvSpPr>
        <p:spPr>
          <a:xfrm>
            <a:off x="5302424" y="5867980"/>
            <a:ext cx="3816424" cy="369332"/>
          </a:xfrm>
          <a:prstGeom prst="rect">
            <a:avLst/>
          </a:prstGeom>
          <a:noFill/>
        </p:spPr>
        <p:txBody>
          <a:bodyPr wrap="square" rtlCol="0">
            <a:spAutoFit/>
          </a:bodyPr>
          <a:lstStyle/>
          <a:p>
            <a:r>
              <a:rPr lang="es-AR" dirty="0"/>
              <a:t>Datos para estudiar.</a:t>
            </a:r>
          </a:p>
        </p:txBody>
      </p:sp>
    </p:spTree>
    <p:extLst>
      <p:ext uri="{BB962C8B-B14F-4D97-AF65-F5344CB8AC3E}">
        <p14:creationId xmlns:p14="http://schemas.microsoft.com/office/powerpoint/2010/main" val="3486292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77" t="13999" r="23013" b="12500"/>
          <a:stretch/>
        </p:blipFill>
        <p:spPr bwMode="auto">
          <a:xfrm>
            <a:off x="107504" y="135827"/>
            <a:ext cx="8850853" cy="672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451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325"/>
          <a:stretch/>
        </p:blipFill>
        <p:spPr bwMode="auto">
          <a:xfrm>
            <a:off x="323275" y="1413164"/>
            <a:ext cx="8497197" cy="51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79512" y="260648"/>
            <a:ext cx="8964488" cy="1261884"/>
          </a:xfrm>
          <a:prstGeom prst="rect">
            <a:avLst/>
          </a:prstGeom>
        </p:spPr>
        <p:txBody>
          <a:bodyPr wrap="square">
            <a:spAutoFit/>
          </a:bodyPr>
          <a:lstStyle/>
          <a:p>
            <a:pPr lvl="0"/>
            <a:r>
              <a:rPr lang="es-AR" sz="4400" b="1" dirty="0">
                <a:solidFill>
                  <a:srgbClr val="FF0000"/>
                </a:solidFill>
              </a:rPr>
              <a:t>Recombinación específica de sitio</a:t>
            </a:r>
          </a:p>
          <a:p>
            <a:pPr lvl="0"/>
            <a:r>
              <a:rPr lang="es-AR" sz="3200" b="1" dirty="0">
                <a:solidFill>
                  <a:srgbClr val="FF0000"/>
                </a:solidFill>
              </a:rPr>
              <a:t>CSSR: </a:t>
            </a:r>
            <a:r>
              <a:rPr lang="es-AR" sz="3200" b="1" dirty="0" err="1">
                <a:solidFill>
                  <a:srgbClr val="FF0000"/>
                </a:solidFill>
              </a:rPr>
              <a:t>Conservative</a:t>
            </a:r>
            <a:r>
              <a:rPr lang="es-AR" sz="3200" b="1" dirty="0">
                <a:solidFill>
                  <a:srgbClr val="FF0000"/>
                </a:solidFill>
              </a:rPr>
              <a:t> </a:t>
            </a:r>
            <a:r>
              <a:rPr lang="es-AR" sz="3200" b="1" dirty="0" err="1">
                <a:solidFill>
                  <a:srgbClr val="FF0000"/>
                </a:solidFill>
              </a:rPr>
              <a:t>Site-Specific</a:t>
            </a:r>
            <a:r>
              <a:rPr lang="es-AR" sz="3200" b="1" dirty="0">
                <a:solidFill>
                  <a:srgbClr val="FF0000"/>
                </a:solidFill>
              </a:rPr>
              <a:t> </a:t>
            </a:r>
            <a:r>
              <a:rPr lang="es-AR" sz="3200" b="1" dirty="0" err="1">
                <a:solidFill>
                  <a:srgbClr val="FF0000"/>
                </a:solidFill>
              </a:rPr>
              <a:t>Recombiantion</a:t>
            </a:r>
            <a:endParaRPr lang="es-AR" sz="3200" b="1" dirty="0">
              <a:solidFill>
                <a:srgbClr val="FF0000"/>
              </a:solidFill>
            </a:endParaRPr>
          </a:p>
        </p:txBody>
      </p:sp>
      <p:sp>
        <p:nvSpPr>
          <p:cNvPr id="2" name="1 Rectángulo"/>
          <p:cNvSpPr/>
          <p:nvPr/>
        </p:nvSpPr>
        <p:spPr>
          <a:xfrm>
            <a:off x="7524328" y="1628800"/>
            <a:ext cx="1008112"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51811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937751"/>
            <a:ext cx="8640960" cy="3139321"/>
          </a:xfrm>
          <a:prstGeom prst="rect">
            <a:avLst/>
          </a:prstGeom>
        </p:spPr>
        <p:txBody>
          <a:bodyPr wrap="square">
            <a:spAutoFit/>
          </a:bodyPr>
          <a:lstStyle/>
          <a:p>
            <a:endParaRPr lang="es-AR" dirty="0">
              <a:solidFill>
                <a:srgbClr val="FF0000"/>
              </a:solidFill>
            </a:endParaRPr>
          </a:p>
          <a:p>
            <a:pPr algn="just"/>
            <a:r>
              <a:rPr lang="es-AR" dirty="0">
                <a:solidFill>
                  <a:srgbClr val="FF0000"/>
                </a:solidFill>
              </a:rPr>
              <a:t>La recombinación específica de sitio, como su propio nombre indica, ocurre en un solo lugar. Sólo existe homología de secuencia en una región muy pequeña (~10 </a:t>
            </a:r>
            <a:r>
              <a:rPr lang="es-AR" dirty="0" err="1">
                <a:solidFill>
                  <a:srgbClr val="FF0000"/>
                </a:solidFill>
              </a:rPr>
              <a:t>pb</a:t>
            </a:r>
            <a:r>
              <a:rPr lang="es-AR" dirty="0">
                <a:solidFill>
                  <a:srgbClr val="FF0000"/>
                </a:solidFill>
              </a:rPr>
              <a:t>), allí donde se produce la recombinación. </a:t>
            </a:r>
          </a:p>
          <a:p>
            <a:pPr algn="just"/>
            <a:r>
              <a:rPr lang="es-AR" dirty="0" err="1">
                <a:solidFill>
                  <a:schemeClr val="accent4">
                    <a:lumMod val="75000"/>
                  </a:schemeClr>
                </a:solidFill>
              </a:rPr>
              <a:t>Mecanísticamente</a:t>
            </a:r>
            <a:r>
              <a:rPr lang="es-AR" dirty="0">
                <a:solidFill>
                  <a:schemeClr val="accent4">
                    <a:lumMod val="75000"/>
                  </a:schemeClr>
                </a:solidFill>
              </a:rPr>
              <a:t> no tiene nada que ver con la recombinación homóloga, no interviene </a:t>
            </a:r>
            <a:r>
              <a:rPr lang="es-AR" dirty="0" err="1">
                <a:solidFill>
                  <a:schemeClr val="accent4">
                    <a:lumMod val="75000"/>
                  </a:schemeClr>
                </a:solidFill>
              </a:rPr>
              <a:t>Rec</a:t>
            </a:r>
            <a:r>
              <a:rPr lang="es-AR" dirty="0">
                <a:solidFill>
                  <a:schemeClr val="accent4">
                    <a:lumMod val="75000"/>
                  </a:schemeClr>
                </a:solidFill>
              </a:rPr>
              <a:t> A.</a:t>
            </a:r>
          </a:p>
          <a:p>
            <a:pPr algn="just"/>
            <a:r>
              <a:rPr lang="es-AR" dirty="0">
                <a:solidFill>
                  <a:schemeClr val="accent3">
                    <a:lumMod val="75000"/>
                  </a:schemeClr>
                </a:solidFill>
              </a:rPr>
              <a:t> El ejemplo más conocido, aunque no el único, es el de la integración y escisión del DNA del fago lambda en el de E. </a:t>
            </a:r>
            <a:r>
              <a:rPr lang="es-AR" dirty="0" err="1">
                <a:solidFill>
                  <a:schemeClr val="accent3">
                    <a:lumMod val="75000"/>
                  </a:schemeClr>
                </a:solidFill>
              </a:rPr>
              <a:t>coli</a:t>
            </a:r>
            <a:r>
              <a:rPr lang="es-AR" dirty="0">
                <a:solidFill>
                  <a:schemeClr val="accent3">
                    <a:lumMod val="75000"/>
                  </a:schemeClr>
                </a:solidFill>
              </a:rPr>
              <a:t>. Los </a:t>
            </a:r>
            <a:r>
              <a:rPr lang="es-AR" dirty="0" err="1">
                <a:solidFill>
                  <a:schemeClr val="accent3">
                    <a:lumMod val="75000"/>
                  </a:schemeClr>
                </a:solidFill>
              </a:rPr>
              <a:t>DNAs</a:t>
            </a:r>
            <a:r>
              <a:rPr lang="es-AR" dirty="0">
                <a:solidFill>
                  <a:schemeClr val="accent3">
                    <a:lumMod val="75000"/>
                  </a:schemeClr>
                </a:solidFill>
              </a:rPr>
              <a:t> de ambos recombinan en un sitio específico, dando lugar a un único DNA conteniendo ambos genomas, la cepa que lo contiene se llama </a:t>
            </a:r>
            <a:r>
              <a:rPr lang="es-AR" dirty="0" err="1">
                <a:solidFill>
                  <a:schemeClr val="accent3">
                    <a:lumMod val="75000"/>
                  </a:schemeClr>
                </a:solidFill>
              </a:rPr>
              <a:t>lisógeno</a:t>
            </a:r>
            <a:r>
              <a:rPr lang="es-AR" dirty="0">
                <a:solidFill>
                  <a:schemeClr val="accent3">
                    <a:lumMod val="75000"/>
                  </a:schemeClr>
                </a:solidFill>
              </a:rPr>
              <a:t>, dado que eventualmente el genoma del fago puede escindirse y lisar la bacteria.</a:t>
            </a:r>
          </a:p>
        </p:txBody>
      </p:sp>
      <p:sp>
        <p:nvSpPr>
          <p:cNvPr id="3" name="2 Rectángulo"/>
          <p:cNvSpPr/>
          <p:nvPr/>
        </p:nvSpPr>
        <p:spPr>
          <a:xfrm>
            <a:off x="611560" y="4422011"/>
            <a:ext cx="8064896" cy="2031325"/>
          </a:xfrm>
          <a:prstGeom prst="rect">
            <a:avLst/>
          </a:prstGeom>
        </p:spPr>
        <p:txBody>
          <a:bodyPr wrap="square">
            <a:spAutoFit/>
          </a:bodyPr>
          <a:lstStyle/>
          <a:p>
            <a:pPr algn="just"/>
            <a:r>
              <a:rPr lang="es-AR" dirty="0">
                <a:solidFill>
                  <a:srgbClr val="0070C0"/>
                </a:solidFill>
              </a:rPr>
              <a:t>Esta recombinación es un tipo de recombinación especializada porque ocurre entre pares específicos de secuencias cortas de DNA. Estas secuencias pueden encontrarse sobre un mismo cromosoma o en diferentes. En este caso la recombinación no está guiada por dichas secuencias cortas, sino que depende de enzimas especializadas en reconocer dichas secuencias y catalizar cortes dentro o cerca de las secuencias y su reunión, para dar productos recombinantes. Este tipo de recombinación conduce generalmente a un reordenamiento de la información.</a:t>
            </a:r>
          </a:p>
        </p:txBody>
      </p:sp>
      <p:sp>
        <p:nvSpPr>
          <p:cNvPr id="4" name="3 Rectángulo"/>
          <p:cNvSpPr/>
          <p:nvPr/>
        </p:nvSpPr>
        <p:spPr>
          <a:xfrm>
            <a:off x="578202" y="260648"/>
            <a:ext cx="8098254" cy="769441"/>
          </a:xfrm>
          <a:prstGeom prst="rect">
            <a:avLst/>
          </a:prstGeom>
        </p:spPr>
        <p:txBody>
          <a:bodyPr wrap="square">
            <a:spAutoFit/>
          </a:bodyPr>
          <a:lstStyle/>
          <a:p>
            <a:pPr lvl="0"/>
            <a:r>
              <a:rPr lang="es-AR" sz="4400" b="1" dirty="0">
                <a:solidFill>
                  <a:srgbClr val="FF0000"/>
                </a:solidFill>
              </a:rPr>
              <a:t>Recombinación específica de sitio</a:t>
            </a:r>
          </a:p>
        </p:txBody>
      </p:sp>
    </p:spTree>
    <p:extLst>
      <p:ext uri="{BB962C8B-B14F-4D97-AF65-F5344CB8AC3E}">
        <p14:creationId xmlns:p14="http://schemas.microsoft.com/office/powerpoint/2010/main" val="23399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4782051"/>
            <a:ext cx="8244408" cy="2031325"/>
          </a:xfrm>
          <a:prstGeom prst="rect">
            <a:avLst/>
          </a:prstGeom>
        </p:spPr>
        <p:txBody>
          <a:bodyPr wrap="square">
            <a:spAutoFit/>
          </a:bodyPr>
          <a:lstStyle/>
          <a:p>
            <a:r>
              <a:rPr lang="es-AR" dirty="0"/>
              <a:t>El reordenamiento génico se promueve por la recombinación entre dos secuencias específicas o dos copias de un elemento </a:t>
            </a:r>
            <a:r>
              <a:rPr lang="es-AR" dirty="0" err="1"/>
              <a:t>transponible</a:t>
            </a:r>
            <a:r>
              <a:rPr lang="es-AR" dirty="0"/>
              <a:t>. Si dichas secuencias se encuentran en un mismo cromosoma, se habla entonces de repeticiones (</a:t>
            </a:r>
            <a:r>
              <a:rPr lang="es-AR" dirty="0" err="1"/>
              <a:t>repeats</a:t>
            </a:r>
            <a:r>
              <a:rPr lang="es-AR" dirty="0"/>
              <a:t>) que pueden ser directas (</a:t>
            </a:r>
            <a:r>
              <a:rPr lang="es-AR" dirty="0" err="1"/>
              <a:t>RDs</a:t>
            </a:r>
            <a:r>
              <a:rPr lang="es-AR" dirty="0"/>
              <a:t>) o inversas (</a:t>
            </a:r>
            <a:r>
              <a:rPr lang="es-AR" dirty="0" err="1"/>
              <a:t>RIs</a:t>
            </a:r>
            <a:r>
              <a:rPr lang="es-AR" dirty="0"/>
              <a:t>) y el resultado de la recombinación depende de la orientación de las repeticiones (orientación referida al orden de nucleótidos y no a la dirección de la cadena, 3'→ 5' ó 5' → 3'), como indica la figura siguiente (donde las repeticiones se representan en rojo y verde, respectivamente):</a:t>
            </a:r>
          </a:p>
        </p:txBody>
      </p:sp>
      <p:pic>
        <p:nvPicPr>
          <p:cNvPr id="440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6275"/>
            <a:ext cx="6048673" cy="453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417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3019" y="4941168"/>
            <a:ext cx="7704856" cy="1477328"/>
          </a:xfrm>
          <a:prstGeom prst="rect">
            <a:avLst/>
          </a:prstGeom>
        </p:spPr>
        <p:txBody>
          <a:bodyPr wrap="square">
            <a:spAutoFit/>
          </a:bodyPr>
          <a:lstStyle/>
          <a:p>
            <a:pPr algn="just"/>
            <a:r>
              <a:rPr lang="es-AR" dirty="0"/>
              <a:t>Si se trata de secuencias con orientación inversa (</a:t>
            </a:r>
            <a:r>
              <a:rPr lang="es-AR" dirty="0" err="1"/>
              <a:t>RIs</a:t>
            </a:r>
            <a:r>
              <a:rPr lang="es-AR" dirty="0"/>
              <a:t>) el segmento de DNA que se encontraba entre las </a:t>
            </a:r>
            <a:r>
              <a:rPr lang="es-AR" dirty="0" err="1"/>
              <a:t>RIs</a:t>
            </a:r>
            <a:r>
              <a:rPr lang="es-AR" dirty="0"/>
              <a:t> queda invertido tras la recombinación, caso (a) de la figura anterior. Por el contrario, si se trata de repeticiones directas (en la misma orientación), después de ocurrir la recombinación el elemento intermedio queda </a:t>
            </a:r>
            <a:r>
              <a:rPr lang="es-AR" dirty="0" err="1"/>
              <a:t>delecionado</a:t>
            </a:r>
            <a:r>
              <a:rPr lang="es-AR" dirty="0"/>
              <a:t> como un círculo de DNA, que es el caso (b) de la figura anterior.</a:t>
            </a: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98" y="620688"/>
            <a:ext cx="7804150"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533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1720839"/>
            <a:ext cx="8190656" cy="3693319"/>
          </a:xfrm>
          <a:prstGeom prst="rect">
            <a:avLst/>
          </a:prstGeom>
        </p:spPr>
        <p:txBody>
          <a:bodyPr wrap="square">
            <a:spAutoFit/>
          </a:bodyPr>
          <a:lstStyle/>
          <a:p>
            <a:endParaRPr lang="es-AR" dirty="0">
              <a:latin typeface="Bookman Old Style" pitchFamily="18" charset="0"/>
            </a:endParaRPr>
          </a:p>
          <a:p>
            <a:pPr algn="just"/>
            <a:r>
              <a:rPr lang="es-AR" sz="2400" dirty="0">
                <a:solidFill>
                  <a:srgbClr val="00B050"/>
                </a:solidFill>
                <a:latin typeface="Bookman Old Style" pitchFamily="18" charset="0"/>
              </a:rPr>
              <a:t>1. Recombinación general u homóloga: ocurre entre sustratos con extensa homología.</a:t>
            </a:r>
          </a:p>
          <a:p>
            <a:pPr algn="just"/>
            <a:endParaRPr lang="es-AR" sz="2400" dirty="0">
              <a:latin typeface="Bookman Old Style" pitchFamily="18" charset="0"/>
            </a:endParaRPr>
          </a:p>
          <a:p>
            <a:pPr algn="just"/>
            <a:r>
              <a:rPr lang="es-AR" sz="2400" dirty="0">
                <a:solidFill>
                  <a:srgbClr val="0070C0"/>
                </a:solidFill>
                <a:latin typeface="Bookman Old Style" pitchFamily="18" charset="0"/>
              </a:rPr>
              <a:t>2. Recombinación específica del sitio: intercambio de dos secuencias de DNA específicas.</a:t>
            </a:r>
          </a:p>
          <a:p>
            <a:pPr algn="just"/>
            <a:endParaRPr lang="es-AR" sz="2400" dirty="0">
              <a:latin typeface="Bookman Old Style" pitchFamily="18" charset="0"/>
            </a:endParaRPr>
          </a:p>
          <a:p>
            <a:pPr algn="just"/>
            <a:r>
              <a:rPr lang="es-AR" sz="2400" dirty="0">
                <a:solidFill>
                  <a:srgbClr val="FF0066"/>
                </a:solidFill>
                <a:latin typeface="Bookman Old Style" pitchFamily="18" charset="0"/>
              </a:rPr>
              <a:t>3. Transposición: involucra un segmento corto de DNA que se mueve de un lugar a otro del mismo o diferente cromosoma.</a:t>
            </a:r>
          </a:p>
        </p:txBody>
      </p:sp>
      <p:sp>
        <p:nvSpPr>
          <p:cNvPr id="3" name="2 Rectángulo"/>
          <p:cNvSpPr/>
          <p:nvPr/>
        </p:nvSpPr>
        <p:spPr>
          <a:xfrm>
            <a:off x="341784" y="866505"/>
            <a:ext cx="8550696" cy="523220"/>
          </a:xfrm>
          <a:prstGeom prst="rect">
            <a:avLst/>
          </a:prstGeom>
        </p:spPr>
        <p:txBody>
          <a:bodyPr wrap="square">
            <a:spAutoFit/>
          </a:bodyPr>
          <a:lstStyle/>
          <a:p>
            <a:pPr lvl="0"/>
            <a:r>
              <a:rPr lang="es-AR" sz="2800" dirty="0">
                <a:solidFill>
                  <a:srgbClr val="00B0F0"/>
                </a:solidFill>
                <a:effectLst>
                  <a:outerShdw blurRad="38100" dist="38100" dir="2700000" algn="tl">
                    <a:srgbClr val="000000">
                      <a:alpha val="43137"/>
                    </a:srgbClr>
                  </a:outerShdw>
                </a:effectLst>
                <a:latin typeface="Bookman Old Style" pitchFamily="18" charset="0"/>
              </a:rPr>
              <a:t>Clases generales de eventos de recombinación:</a:t>
            </a:r>
          </a:p>
        </p:txBody>
      </p:sp>
    </p:spTree>
    <p:extLst>
      <p:ext uri="{BB962C8B-B14F-4D97-AF65-F5344CB8AC3E}">
        <p14:creationId xmlns:p14="http://schemas.microsoft.com/office/powerpoint/2010/main" val="3312145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897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0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025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268760"/>
            <a:ext cx="3240360" cy="3647152"/>
          </a:xfrm>
          <a:prstGeom prst="rect">
            <a:avLst/>
          </a:prstGeom>
        </p:spPr>
        <p:txBody>
          <a:bodyPr wrap="square">
            <a:spAutoFit/>
          </a:bodyPr>
          <a:lstStyle/>
          <a:p>
            <a:r>
              <a:rPr lang="es-AR" sz="2000" dirty="0">
                <a:solidFill>
                  <a:schemeClr val="accent5">
                    <a:lumMod val="75000"/>
                  </a:schemeClr>
                </a:solidFill>
              </a:rPr>
              <a:t>Cuando las secuencias se encuentran en moléculas diferentes, el fragmento se integra al DNA. Como ejemplo de esta recombinación veamos la integración del </a:t>
            </a:r>
            <a:r>
              <a:rPr lang="es-AR" sz="2000" b="1" dirty="0">
                <a:solidFill>
                  <a:schemeClr val="accent5">
                    <a:lumMod val="75000"/>
                  </a:schemeClr>
                </a:solidFill>
              </a:rPr>
              <a:t>Fago Lambda</a:t>
            </a:r>
            <a:r>
              <a:rPr lang="es-AR" sz="2000" dirty="0">
                <a:solidFill>
                  <a:schemeClr val="accent5">
                    <a:lumMod val="75000"/>
                  </a:schemeClr>
                </a:solidFill>
              </a:rPr>
              <a:t> al cromosoma bacteriano. El mecanismo general se representa en la figura siguiente:</a:t>
            </a:r>
          </a:p>
          <a:p>
            <a:endParaRPr lang="es-AR" sz="1200" dirty="0">
              <a:solidFill>
                <a:schemeClr val="accent5">
                  <a:lumMod val="75000"/>
                </a:schemeClr>
              </a:solidFill>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404664"/>
            <a:ext cx="4493456" cy="631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84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8847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09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4000" cy="682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782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226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16024" y="3789040"/>
            <a:ext cx="8676456"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dirty="0">
                <a:ln>
                  <a:noFill/>
                </a:ln>
                <a:solidFill>
                  <a:srgbClr val="333333"/>
                </a:solidFill>
                <a:effectLst/>
                <a:latin typeface="Arial" pitchFamily="34" charset="0"/>
                <a:cs typeface="Arial" pitchFamily="34" charset="0"/>
              </a:rPr>
              <a:t>Por ejemplo, el fago λ se integra en el sitio </a:t>
            </a:r>
            <a:r>
              <a:rPr kumimoji="0" lang="es-AR" sz="1400" b="0" i="1" u="none" strike="noStrike" cap="none" normalizeH="0" baseline="0" dirty="0" err="1">
                <a:ln>
                  <a:noFill/>
                </a:ln>
                <a:solidFill>
                  <a:srgbClr val="333333"/>
                </a:solidFill>
                <a:effectLst/>
                <a:latin typeface="Arial" pitchFamily="34" charset="0"/>
                <a:cs typeface="Arial" pitchFamily="34" charset="0"/>
              </a:rPr>
              <a:t>attB</a:t>
            </a:r>
            <a:r>
              <a:rPr kumimoji="0" lang="es-AR" sz="1400" b="0" i="0" u="none" strike="noStrike" cap="none" normalizeH="0" baseline="0" dirty="0">
                <a:ln>
                  <a:noFill/>
                </a:ln>
                <a:solidFill>
                  <a:srgbClr val="333333"/>
                </a:solidFill>
                <a:effectLst/>
                <a:latin typeface="Arial" pitchFamily="34" charset="0"/>
                <a:cs typeface="Arial" pitchFamily="34" charset="0"/>
              </a:rPr>
              <a:t> (23 </a:t>
            </a:r>
            <a:r>
              <a:rPr kumimoji="0" lang="es-AR" sz="1400" b="0" i="0" u="none" strike="noStrike" cap="none" normalizeH="0" baseline="0" dirty="0" err="1">
                <a:ln>
                  <a:noFill/>
                </a:ln>
                <a:solidFill>
                  <a:srgbClr val="333333"/>
                </a:solidFill>
                <a:effectLst/>
                <a:latin typeface="Arial" pitchFamily="34" charset="0"/>
                <a:cs typeface="Arial" pitchFamily="34" charset="0"/>
              </a:rPr>
              <a:t>nt</a:t>
            </a:r>
            <a:r>
              <a:rPr kumimoji="0" lang="es-AR" sz="1400" b="0" i="0" u="none" strike="noStrike" cap="none" normalizeH="0" baseline="0" dirty="0">
                <a:ln>
                  <a:noFill/>
                </a:ln>
                <a:solidFill>
                  <a:srgbClr val="333333"/>
                </a:solidFill>
                <a:effectLst/>
                <a:latin typeface="Arial" pitchFamily="34" charset="0"/>
                <a:cs typeface="Arial" pitchFamily="34" charset="0"/>
              </a:rPr>
              <a:t>) de la bacteria. El fago se integra a través de su sitio </a:t>
            </a:r>
            <a:r>
              <a:rPr kumimoji="0" lang="es-AR" sz="1400" b="0" i="1" u="none" strike="noStrike" cap="none" normalizeH="0" baseline="0" dirty="0" err="1">
                <a:ln>
                  <a:noFill/>
                </a:ln>
                <a:solidFill>
                  <a:srgbClr val="333333"/>
                </a:solidFill>
                <a:effectLst/>
                <a:latin typeface="Arial" pitchFamily="34" charset="0"/>
                <a:cs typeface="Arial" pitchFamily="34" charset="0"/>
              </a:rPr>
              <a:t>attP</a:t>
            </a:r>
            <a:r>
              <a:rPr kumimoji="0" lang="es-AR" sz="1400" b="0" i="0" u="none" strike="noStrike" cap="none" normalizeH="0" baseline="0" dirty="0">
                <a:ln>
                  <a:noFill/>
                </a:ln>
                <a:solidFill>
                  <a:srgbClr val="333333"/>
                </a:solidFill>
                <a:effectLst/>
                <a:latin typeface="Arial" pitchFamily="34" charset="0"/>
                <a:cs typeface="Arial" pitchFamily="34" charset="0"/>
              </a:rPr>
              <a:t> de 230 </a:t>
            </a:r>
            <a:r>
              <a:rPr kumimoji="0" lang="es-AR" sz="1400" b="0" i="0" u="none" strike="noStrike" cap="none" normalizeH="0" baseline="0" dirty="0" err="1">
                <a:ln>
                  <a:noFill/>
                </a:ln>
                <a:solidFill>
                  <a:srgbClr val="333333"/>
                </a:solidFill>
                <a:effectLst/>
                <a:latin typeface="Arial" pitchFamily="34" charset="0"/>
                <a:cs typeface="Arial" pitchFamily="34" charset="0"/>
              </a:rPr>
              <a:t>nt</a:t>
            </a:r>
            <a:r>
              <a:rPr kumimoji="0" lang="es-AR" sz="1400" b="0" i="0" u="none" strike="noStrike" cap="none" normalizeH="0" baseline="0" dirty="0">
                <a:ln>
                  <a:noFill/>
                </a:ln>
                <a:solidFill>
                  <a:srgbClr val="333333"/>
                </a:solidFill>
                <a:effectLst/>
                <a:latin typeface="Arial" pitchFamily="34" charset="0"/>
                <a:cs typeface="Arial" pitchFamily="34" charset="0"/>
              </a:rPr>
              <a:t>. Para esta integración es necesario la intervención de las proteínas </a:t>
            </a:r>
            <a:r>
              <a:rPr kumimoji="0" lang="es-AR" sz="1400" b="1" i="0" u="none" strike="noStrike" cap="none" normalizeH="0" baseline="0" dirty="0" err="1">
                <a:ln>
                  <a:noFill/>
                </a:ln>
                <a:solidFill>
                  <a:srgbClr val="333333"/>
                </a:solidFill>
                <a:effectLst/>
                <a:latin typeface="Arial" pitchFamily="34" charset="0"/>
                <a:cs typeface="Arial" pitchFamily="34" charset="0"/>
              </a:rPr>
              <a:t>Int</a:t>
            </a:r>
            <a:r>
              <a:rPr kumimoji="0" lang="es-AR" sz="1400" b="0" i="0" u="none" strike="noStrike" cap="none" normalizeH="0" baseline="0" dirty="0">
                <a:ln>
                  <a:noFill/>
                </a:ln>
                <a:solidFill>
                  <a:srgbClr val="333333"/>
                </a:solidFill>
                <a:effectLst/>
                <a:latin typeface="Arial" pitchFamily="34" charset="0"/>
                <a:cs typeface="Arial" pitchFamily="34" charset="0"/>
              </a:rPr>
              <a:t> del fago </a:t>
            </a:r>
            <a:r>
              <a:rPr kumimoji="0" lang="es-AR" sz="1100" b="0" i="0" u="none" strike="noStrike" cap="none" normalizeH="0" baseline="0" dirty="0">
                <a:ln>
                  <a:noFill/>
                </a:ln>
                <a:solidFill>
                  <a:srgbClr val="333333"/>
                </a:solidFill>
                <a:effectLst/>
                <a:latin typeface="Arial" pitchFamily="34" charset="0"/>
                <a:cs typeface="Arial" pitchFamily="34" charset="0"/>
              </a:rPr>
              <a:t>(se trata de la «</a:t>
            </a:r>
            <a:r>
              <a:rPr kumimoji="0" lang="es-AR" sz="1100" b="0" i="0" u="none" strike="noStrike" cap="none" normalizeH="0" baseline="0" dirty="0" err="1">
                <a:ln>
                  <a:noFill/>
                </a:ln>
                <a:solidFill>
                  <a:srgbClr val="333333"/>
                </a:solidFill>
                <a:effectLst/>
                <a:latin typeface="Arial" pitchFamily="34" charset="0"/>
                <a:cs typeface="Arial" pitchFamily="34" charset="0"/>
              </a:rPr>
              <a:t>integrasa</a:t>
            </a:r>
            <a:r>
              <a:rPr kumimoji="0" lang="es-AR" sz="1100" b="0" i="0" u="none" strike="noStrike" cap="none" normalizeH="0" baseline="0" dirty="0">
                <a:ln>
                  <a:noFill/>
                </a:ln>
                <a:solidFill>
                  <a:srgbClr val="333333"/>
                </a:solidFill>
                <a:effectLst/>
                <a:latin typeface="Arial" pitchFamily="34" charset="0"/>
                <a:cs typeface="Arial" pitchFamily="34" charset="0"/>
              </a:rPr>
              <a:t>» de la familia de las </a:t>
            </a:r>
            <a:r>
              <a:rPr kumimoji="0" lang="es-AR" sz="1100" b="0" i="0" u="none" strike="noStrike" cap="none" normalizeH="0" baseline="0" dirty="0" err="1">
                <a:ln>
                  <a:noFill/>
                </a:ln>
                <a:solidFill>
                  <a:srgbClr val="333333"/>
                </a:solidFill>
                <a:effectLst/>
                <a:latin typeface="Arial" pitchFamily="34" charset="0"/>
                <a:cs typeface="Arial" pitchFamily="34" charset="0"/>
              </a:rPr>
              <a:t>recombinasas</a:t>
            </a:r>
            <a:r>
              <a:rPr kumimoji="0" lang="es-AR" sz="1100" b="0" i="0" u="none" strike="noStrike" cap="none" normalizeH="0" baseline="0" dirty="0">
                <a:ln>
                  <a:noFill/>
                </a:ln>
                <a:solidFill>
                  <a:srgbClr val="333333"/>
                </a:solidFill>
                <a:effectLst/>
                <a:latin typeface="Arial" pitchFamily="34" charset="0"/>
                <a:cs typeface="Arial" pitchFamily="34" charset="0"/>
              </a:rPr>
              <a:t>, con actividad </a:t>
            </a:r>
            <a:r>
              <a:rPr kumimoji="0" lang="es-AR" sz="1100" b="0" i="0" u="none" strike="noStrike" cap="none" normalizeH="0" baseline="0" dirty="0" err="1">
                <a:ln>
                  <a:noFill/>
                </a:ln>
                <a:solidFill>
                  <a:srgbClr val="333333"/>
                </a:solidFill>
                <a:effectLst/>
                <a:latin typeface="Arial" pitchFamily="34" charset="0"/>
                <a:cs typeface="Arial" pitchFamily="34" charset="0"/>
              </a:rPr>
              <a:t>topoisomerasa</a:t>
            </a:r>
            <a:r>
              <a:rPr kumimoji="0" lang="es-AR" sz="1100" b="0" i="0" u="none" strike="noStrike" cap="none" normalizeH="0" baseline="0" dirty="0">
                <a:ln>
                  <a:noFill/>
                </a:ln>
                <a:solidFill>
                  <a:srgbClr val="333333"/>
                </a:solidFill>
                <a:effectLst/>
                <a:latin typeface="Arial" pitchFamily="34" charset="0"/>
                <a:cs typeface="Arial" pitchFamily="34" charset="0"/>
              </a:rPr>
              <a:t>) </a:t>
            </a:r>
            <a:r>
              <a:rPr kumimoji="0" lang="es-AR" sz="1400" b="0" i="0" u="none" strike="noStrike" cap="none" normalizeH="0" baseline="0" dirty="0">
                <a:ln>
                  <a:noFill/>
                </a:ln>
                <a:solidFill>
                  <a:srgbClr val="333333"/>
                </a:solidFill>
                <a:effectLst/>
                <a:latin typeface="Arial" pitchFamily="34" charset="0"/>
                <a:cs typeface="Arial" pitchFamily="34" charset="0"/>
              </a:rPr>
              <a:t>e </a:t>
            </a:r>
            <a:r>
              <a:rPr kumimoji="0" lang="es-AR" sz="1400" b="1" i="0" u="none" strike="noStrike" cap="none" normalizeH="0" baseline="0" dirty="0">
                <a:ln>
                  <a:noFill/>
                </a:ln>
                <a:solidFill>
                  <a:srgbClr val="333333"/>
                </a:solidFill>
                <a:effectLst/>
                <a:latin typeface="Arial" pitchFamily="34" charset="0"/>
                <a:cs typeface="Arial" pitchFamily="34" charset="0"/>
              </a:rPr>
              <a:t>IHF</a:t>
            </a:r>
            <a:r>
              <a:rPr kumimoji="0" lang="es-AR" sz="1400" b="0" i="0" u="none" strike="noStrike" cap="none" normalizeH="0" baseline="0" dirty="0">
                <a:ln>
                  <a:noFill/>
                </a:ln>
                <a:solidFill>
                  <a:srgbClr val="333333"/>
                </a:solidFill>
                <a:effectLst/>
                <a:latin typeface="Arial" pitchFamily="34" charset="0"/>
                <a:cs typeface="Arial" pitchFamily="34" charset="0"/>
              </a:rPr>
              <a:t> </a:t>
            </a:r>
            <a:r>
              <a:rPr kumimoji="0" lang="es-AR" sz="1100" b="0" i="0" u="none" strike="noStrike" cap="none" normalizeH="0" baseline="0" dirty="0">
                <a:ln>
                  <a:noFill/>
                </a:ln>
                <a:solidFill>
                  <a:srgbClr val="333333"/>
                </a:solidFill>
                <a:effectLst/>
                <a:latin typeface="Arial" pitchFamily="34" charset="0"/>
                <a:cs typeface="Arial" pitchFamily="34" charset="0"/>
              </a:rPr>
              <a:t>(Factor de Integración del Hospedador) </a:t>
            </a:r>
            <a:r>
              <a:rPr kumimoji="0" lang="es-AR" sz="1400" b="0" i="0" u="none" strike="noStrike" cap="none" normalizeH="0" baseline="0" dirty="0">
                <a:ln>
                  <a:noFill/>
                </a:ln>
                <a:solidFill>
                  <a:srgbClr val="333333"/>
                </a:solidFill>
                <a:effectLst/>
                <a:latin typeface="Arial" pitchFamily="34" charset="0"/>
                <a:cs typeface="Arial" pitchFamily="34" charset="0"/>
              </a:rPr>
              <a:t>de la bacteria, que es un </a:t>
            </a:r>
            <a:r>
              <a:rPr kumimoji="0" lang="es-AR" sz="1400" b="0" i="0" u="none" strike="noStrike" cap="none" normalizeH="0" baseline="0" dirty="0" err="1">
                <a:ln>
                  <a:noFill/>
                </a:ln>
                <a:solidFill>
                  <a:srgbClr val="333333"/>
                </a:solidFill>
                <a:effectLst/>
                <a:latin typeface="Arial" pitchFamily="34" charset="0"/>
                <a:cs typeface="Arial" pitchFamily="34" charset="0"/>
              </a:rPr>
              <a:t>homodímero</a:t>
            </a:r>
            <a:r>
              <a:rPr kumimoji="0" lang="es-AR" sz="1400" b="0" i="0" u="none" strike="noStrike" cap="none" normalizeH="0" baseline="0" dirty="0">
                <a:ln>
                  <a:noFill/>
                </a:ln>
                <a:solidFill>
                  <a:srgbClr val="333333"/>
                </a:solidFill>
                <a:effectLst/>
                <a:latin typeface="Arial" pitchFamily="34"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AR" sz="1400" b="0" i="0" u="none" strike="noStrike" cap="none" normalizeH="0" baseline="0" dirty="0">
                <a:ln>
                  <a:noFill/>
                </a:ln>
                <a:solidFill>
                  <a:srgbClr val="333333"/>
                </a:solidFill>
                <a:effectLst/>
                <a:latin typeface="Arial" pitchFamily="34" charset="0"/>
                <a:cs typeface="Arial" pitchFamily="34" charset="0"/>
              </a:rPr>
              <a:t>La unión de IHF provoca dobla en 90º el DNA y permite que entren 2 moléculas de </a:t>
            </a:r>
            <a:r>
              <a:rPr kumimoji="0" lang="es-AR" sz="1400" b="0" i="0" u="none" strike="noStrike" cap="none" normalizeH="0" baseline="0" dirty="0" err="1">
                <a:ln>
                  <a:noFill/>
                </a:ln>
                <a:solidFill>
                  <a:srgbClr val="333333"/>
                </a:solidFill>
                <a:effectLst/>
                <a:latin typeface="Arial" pitchFamily="34" charset="0"/>
                <a:cs typeface="Arial" pitchFamily="34" charset="0"/>
              </a:rPr>
              <a:t>Int</a:t>
            </a:r>
            <a:r>
              <a:rPr kumimoji="0" lang="es-AR" sz="1400" b="0" i="0" u="none" strike="noStrike" cap="none" normalizeH="0" baseline="0" dirty="0">
                <a:ln>
                  <a:noFill/>
                </a:ln>
                <a:solidFill>
                  <a:srgbClr val="333333"/>
                </a:solidFill>
                <a:effectLst/>
                <a:latin typeface="Arial" pitchFamily="34" charset="0"/>
                <a:cs typeface="Arial" pitchFamily="34" charset="0"/>
              </a:rPr>
              <a:t> en </a:t>
            </a:r>
            <a:r>
              <a:rPr kumimoji="0" lang="es-AR" sz="1400" b="0" i="1" u="none" strike="noStrike" cap="none" normalizeH="0" baseline="0" dirty="0" err="1">
                <a:ln>
                  <a:noFill/>
                </a:ln>
                <a:solidFill>
                  <a:srgbClr val="333333"/>
                </a:solidFill>
                <a:effectLst/>
                <a:latin typeface="Arial" pitchFamily="34" charset="0"/>
                <a:cs typeface="Arial" pitchFamily="34" charset="0"/>
              </a:rPr>
              <a:t>attB</a:t>
            </a:r>
            <a:r>
              <a:rPr kumimoji="0" lang="es-AR" sz="1400" b="0" i="0" u="none" strike="noStrike" cap="none" normalizeH="0" baseline="0" dirty="0">
                <a:ln>
                  <a:noFill/>
                </a:ln>
                <a:solidFill>
                  <a:srgbClr val="333333"/>
                </a:solidFill>
                <a:effectLst/>
                <a:latin typeface="Arial" pitchFamily="34" charset="0"/>
                <a:cs typeface="Arial" pitchFamily="34" charset="0"/>
              </a:rPr>
              <a:t> y 7 monómeros en </a:t>
            </a:r>
            <a:r>
              <a:rPr kumimoji="0" lang="es-AR" sz="1400" b="0" i="1" u="none" strike="noStrike" cap="none" normalizeH="0" baseline="0" dirty="0" err="1">
                <a:ln>
                  <a:noFill/>
                </a:ln>
                <a:solidFill>
                  <a:srgbClr val="333333"/>
                </a:solidFill>
                <a:effectLst/>
                <a:latin typeface="Arial" pitchFamily="34" charset="0"/>
                <a:cs typeface="Arial" pitchFamily="34" charset="0"/>
              </a:rPr>
              <a:t>attP</a:t>
            </a:r>
            <a:r>
              <a:rPr kumimoji="0" lang="es-AR" sz="1400" b="0" i="0" u="none" strike="noStrike" cap="none" normalizeH="0" baseline="0" dirty="0">
                <a:ln>
                  <a:noFill/>
                </a:ln>
                <a:solidFill>
                  <a:srgbClr val="333333"/>
                </a:solidFill>
                <a:effectLst/>
                <a:latin typeface="Arial" pitchFamily="34" charset="0"/>
                <a:cs typeface="Arial" pitchFamily="34" charset="0"/>
              </a:rPr>
              <a:t> (todos forman el </a:t>
            </a:r>
            <a:r>
              <a:rPr kumimoji="0" lang="es-AR" sz="1400" b="1" i="0" u="none" strike="noStrike" cap="none" normalizeH="0" baseline="0" dirty="0" err="1">
                <a:ln>
                  <a:noFill/>
                </a:ln>
                <a:solidFill>
                  <a:srgbClr val="333333"/>
                </a:solidFill>
                <a:effectLst/>
                <a:latin typeface="Arial" pitchFamily="34" charset="0"/>
                <a:cs typeface="Arial" pitchFamily="34" charset="0"/>
              </a:rPr>
              <a:t>integrosoma</a:t>
            </a:r>
            <a:r>
              <a:rPr kumimoji="0" lang="es-AR" sz="1400" b="0" i="0" u="none" strike="noStrike" cap="none" normalizeH="0" baseline="0" dirty="0">
                <a:ln>
                  <a:noFill/>
                </a:ln>
                <a:solidFill>
                  <a:srgbClr val="333333"/>
                </a:solidFill>
                <a:effectLst/>
                <a:latin typeface="Arial" pitchFamily="34" charset="0"/>
                <a:cs typeface="Arial" pitchFamily="34" charset="0"/>
              </a:rPr>
              <a:t> o </a:t>
            </a:r>
            <a:r>
              <a:rPr kumimoji="0" lang="es-AR" sz="1400" b="0" i="0" u="none" strike="noStrike" cap="none" normalizeH="0" baseline="0" dirty="0" err="1">
                <a:ln>
                  <a:noFill/>
                </a:ln>
                <a:solidFill>
                  <a:srgbClr val="333333"/>
                </a:solidFill>
                <a:effectLst/>
                <a:latin typeface="Arial" pitchFamily="34" charset="0"/>
                <a:cs typeface="Arial" pitchFamily="34" charset="0"/>
              </a:rPr>
              <a:t>intasoma</a:t>
            </a:r>
            <a:r>
              <a:rPr kumimoji="0" lang="es-AR" sz="1400" b="0" i="0" u="none" strike="noStrike" cap="none" normalizeH="0" baseline="0" dirty="0">
                <a:ln>
                  <a:noFill/>
                </a:ln>
                <a:solidFill>
                  <a:srgbClr val="333333"/>
                </a:solidFill>
                <a:effectLst/>
                <a:latin typeface="Arial" pitchFamily="34" charset="0"/>
                <a:cs typeface="Arial" pitchFamily="34" charset="0"/>
              </a:rPr>
              <a:t>, donde </a:t>
            </a:r>
            <a:r>
              <a:rPr kumimoji="0" lang="es-AR" sz="1400" b="0" i="0" u="none" strike="noStrike" cap="none" normalizeH="0" baseline="0" dirty="0" err="1">
                <a:ln>
                  <a:noFill/>
                </a:ln>
                <a:solidFill>
                  <a:srgbClr val="333333"/>
                </a:solidFill>
                <a:effectLst/>
                <a:latin typeface="Arial" pitchFamily="34" charset="0"/>
                <a:cs typeface="Arial" pitchFamily="34" charset="0"/>
              </a:rPr>
              <a:t>Int</a:t>
            </a:r>
            <a:r>
              <a:rPr kumimoji="0" lang="es-AR" sz="1400" b="0" i="0" u="none" strike="noStrike" cap="none" normalizeH="0" baseline="0" dirty="0">
                <a:ln>
                  <a:noFill/>
                </a:ln>
                <a:solidFill>
                  <a:srgbClr val="333333"/>
                </a:solidFill>
                <a:effectLst/>
                <a:latin typeface="Arial" pitchFamily="34" charset="0"/>
                <a:cs typeface="Arial" pitchFamily="34" charset="0"/>
              </a:rPr>
              <a:t> está en la parte central de </a:t>
            </a:r>
            <a:r>
              <a:rPr kumimoji="0" lang="es-AR" sz="1400" b="0" i="1" u="none" strike="noStrike" cap="none" normalizeH="0" baseline="0" dirty="0" err="1">
                <a:ln>
                  <a:noFill/>
                </a:ln>
                <a:solidFill>
                  <a:srgbClr val="333333"/>
                </a:solidFill>
                <a:effectLst/>
                <a:latin typeface="Arial" pitchFamily="34" charset="0"/>
                <a:cs typeface="Arial" pitchFamily="34" charset="0"/>
              </a:rPr>
              <a:t>attP</a:t>
            </a:r>
            <a:r>
              <a:rPr kumimoji="0" lang="es-AR" sz="1400" b="0" i="0" u="none" strike="noStrike" cap="none" normalizeH="0" baseline="0" dirty="0">
                <a:ln>
                  <a:noFill/>
                </a:ln>
                <a:solidFill>
                  <a:srgbClr val="333333"/>
                </a:solidFill>
                <a:effectLst/>
                <a:latin typeface="Arial" pitchFamily="34" charset="0"/>
                <a:cs typeface="Arial" pitchFamily="34" charset="0"/>
              </a:rPr>
              <a:t> e IHF en los bordes, con lo que protegen unos 230 </a:t>
            </a:r>
            <a:r>
              <a:rPr kumimoji="0" lang="es-AR" sz="1400" b="0" i="0" u="none" strike="noStrike" cap="none" normalizeH="0" baseline="0" dirty="0" err="1">
                <a:ln>
                  <a:noFill/>
                </a:ln>
                <a:solidFill>
                  <a:srgbClr val="333333"/>
                </a:solidFill>
                <a:effectLst/>
                <a:latin typeface="Arial" pitchFamily="34" charset="0"/>
                <a:cs typeface="Arial" pitchFamily="34" charset="0"/>
              </a:rPr>
              <a:t>nt</a:t>
            </a:r>
            <a:r>
              <a:rPr kumimoji="0" lang="es-AR" sz="1400" b="0" i="0" u="none" strike="noStrike" cap="none" normalizeH="0" baseline="0" dirty="0">
                <a:ln>
                  <a:noFill/>
                </a:ln>
                <a:solidFill>
                  <a:srgbClr val="333333"/>
                </a:solidFill>
                <a:effectLst/>
                <a:latin typeface="Arial" pitchFamily="34" charset="0"/>
                <a:cs typeface="Arial" pitchFamily="34" charset="0"/>
              </a:rPr>
              <a:t> que dan dos vueltas en torno al </a:t>
            </a:r>
            <a:r>
              <a:rPr kumimoji="0" lang="es-AR" sz="1400" b="0" i="0" u="none" strike="noStrike" cap="none" normalizeH="0" baseline="0" dirty="0" err="1">
                <a:ln>
                  <a:noFill/>
                </a:ln>
                <a:solidFill>
                  <a:srgbClr val="333333"/>
                </a:solidFill>
                <a:effectLst/>
                <a:latin typeface="Arial" pitchFamily="34" charset="0"/>
                <a:cs typeface="Arial" pitchFamily="34" charset="0"/>
              </a:rPr>
              <a:t>intasoma</a:t>
            </a:r>
            <a:r>
              <a:rPr kumimoji="0" lang="es-AR" sz="1400" b="0" i="0" u="none" strike="noStrike" cap="none" normalizeH="0" baseline="0" dirty="0">
                <a:ln>
                  <a:noFill/>
                </a:ln>
                <a:solidFill>
                  <a:srgbClr val="333333"/>
                </a:solidFill>
                <a:effectLst/>
                <a:latin typeface="Arial" pitchFamily="34" charset="0"/>
                <a:cs typeface="Arial" pitchFamily="34" charset="0"/>
              </a:rPr>
              <a:t>). El reconocimiento de los dos sitios </a:t>
            </a:r>
            <a:r>
              <a:rPr kumimoji="0" lang="es-AR" sz="1400" b="0" i="0" u="none" strike="noStrike" cap="none" normalizeH="0" baseline="0" dirty="0" err="1">
                <a:ln>
                  <a:noFill/>
                </a:ln>
                <a:solidFill>
                  <a:srgbClr val="333333"/>
                </a:solidFill>
                <a:effectLst/>
                <a:latin typeface="Arial" pitchFamily="34" charset="0"/>
                <a:cs typeface="Arial" pitchFamily="34" charset="0"/>
              </a:rPr>
              <a:t>att</a:t>
            </a:r>
            <a:r>
              <a:rPr kumimoji="0" lang="es-AR" sz="1400" b="0" i="0" u="none" strike="noStrike" cap="none" normalizeH="0" baseline="0" dirty="0">
                <a:ln>
                  <a:noFill/>
                </a:ln>
                <a:solidFill>
                  <a:srgbClr val="333333"/>
                </a:solidFill>
                <a:effectLst/>
                <a:latin typeface="Arial" pitchFamily="34" charset="0"/>
                <a:cs typeface="Arial" pitchFamily="34" charset="0"/>
              </a:rPr>
              <a:t> no dependerá de su secuencia sino de la capacidad de las proteínas </a:t>
            </a:r>
            <a:r>
              <a:rPr kumimoji="0" lang="es-AR" sz="1400" b="0" i="0" u="none" strike="noStrike" cap="none" normalizeH="0" baseline="0" dirty="0" err="1">
                <a:ln>
                  <a:noFill/>
                </a:ln>
                <a:solidFill>
                  <a:srgbClr val="333333"/>
                </a:solidFill>
                <a:effectLst/>
                <a:latin typeface="Arial" pitchFamily="34" charset="0"/>
                <a:cs typeface="Arial" pitchFamily="34" charset="0"/>
              </a:rPr>
              <a:t>Int</a:t>
            </a:r>
            <a:r>
              <a:rPr kumimoji="0" lang="es-AR" sz="1400" b="0" i="0" u="none" strike="noStrike" cap="none" normalizeH="0" baseline="0" dirty="0">
                <a:ln>
                  <a:noFill/>
                </a:ln>
                <a:solidFill>
                  <a:srgbClr val="333333"/>
                </a:solidFill>
                <a:effectLst/>
                <a:latin typeface="Arial" pitchFamily="34" charset="0"/>
                <a:cs typeface="Arial" pitchFamily="34" charset="0"/>
              </a:rPr>
              <a:t> por acercarlas en el </a:t>
            </a:r>
            <a:r>
              <a:rPr kumimoji="0" lang="es-AR" sz="1400" b="0" i="0" u="none" strike="noStrike" cap="none" normalizeH="0" baseline="0" dirty="0" err="1">
                <a:ln>
                  <a:noFill/>
                </a:ln>
                <a:solidFill>
                  <a:srgbClr val="333333"/>
                </a:solidFill>
                <a:effectLst/>
                <a:latin typeface="Arial" pitchFamily="34" charset="0"/>
                <a:cs typeface="Arial" pitchFamily="34" charset="0"/>
              </a:rPr>
              <a:t>intasoma</a:t>
            </a:r>
            <a:r>
              <a:rPr kumimoji="0" lang="es-AR" sz="1400" b="0" i="0" u="none" strike="noStrike" cap="none" normalizeH="0" baseline="0" dirty="0">
                <a:ln>
                  <a:noFill/>
                </a:ln>
                <a:solidFill>
                  <a:srgbClr val="333333"/>
                </a:solidFill>
                <a:effectLst/>
                <a:latin typeface="Arial" pitchFamily="34" charset="0"/>
                <a:cs typeface="Arial" pitchFamily="34" charset="0"/>
              </a:rPr>
              <a:t>. La estructura formada deja muy accesibles los 15 </a:t>
            </a:r>
            <a:r>
              <a:rPr kumimoji="0" lang="es-AR" sz="1400" b="0" i="0" u="none" strike="noStrike" cap="none" normalizeH="0" baseline="0" dirty="0" err="1">
                <a:ln>
                  <a:noFill/>
                </a:ln>
                <a:solidFill>
                  <a:srgbClr val="333333"/>
                </a:solidFill>
                <a:effectLst/>
                <a:latin typeface="Arial" pitchFamily="34" charset="0"/>
                <a:cs typeface="Arial" pitchFamily="34" charset="0"/>
              </a:rPr>
              <a:t>nt</a:t>
            </a:r>
            <a:r>
              <a:rPr kumimoji="0" lang="es-AR" sz="1400" b="0" i="0" u="none" strike="noStrike" cap="none" normalizeH="0" baseline="0" dirty="0">
                <a:ln>
                  <a:noFill/>
                </a:ln>
                <a:solidFill>
                  <a:srgbClr val="333333"/>
                </a:solidFill>
                <a:effectLst/>
                <a:latin typeface="Arial" pitchFamily="34" charset="0"/>
                <a:cs typeface="Arial" pitchFamily="34" charset="0"/>
              </a:rPr>
              <a:t> cuya homología es completa entre ambos sitios </a:t>
            </a:r>
            <a:r>
              <a:rPr kumimoji="0" lang="es-AR" sz="1400" b="0" i="1" u="none" strike="noStrike" cap="none" normalizeH="0" baseline="0" dirty="0" err="1">
                <a:ln>
                  <a:noFill/>
                </a:ln>
                <a:solidFill>
                  <a:srgbClr val="333333"/>
                </a:solidFill>
                <a:effectLst/>
                <a:latin typeface="Arial" pitchFamily="34" charset="0"/>
                <a:cs typeface="Arial" pitchFamily="34" charset="0"/>
              </a:rPr>
              <a:t>att</a:t>
            </a:r>
            <a:r>
              <a:rPr kumimoji="0" lang="es-AR" sz="1400" b="0" i="0" u="none" strike="noStrike" cap="none" normalizeH="0" baseline="0" dirty="0">
                <a:ln>
                  <a:noFill/>
                </a:ln>
                <a:solidFill>
                  <a:srgbClr val="333333"/>
                </a:solidFill>
                <a:effectLst/>
                <a:latin typeface="Arial" pitchFamily="34" charset="0"/>
                <a:cs typeface="Arial" pitchFamily="34" charset="0"/>
              </a:rPr>
              <a:t>, de manera que, mediante un corte asimétrico, se produce la integración. Una vez integrado el fago, los sitios </a:t>
            </a:r>
            <a:r>
              <a:rPr kumimoji="0" lang="es-AR" sz="1400" b="0" i="1" u="none" strike="noStrike" cap="none" normalizeH="0" baseline="0" dirty="0" err="1">
                <a:ln>
                  <a:noFill/>
                </a:ln>
                <a:solidFill>
                  <a:srgbClr val="333333"/>
                </a:solidFill>
                <a:effectLst/>
                <a:latin typeface="Arial" pitchFamily="34" charset="0"/>
                <a:cs typeface="Arial" pitchFamily="34" charset="0"/>
              </a:rPr>
              <a:t>att</a:t>
            </a:r>
            <a:r>
              <a:rPr kumimoji="0" lang="es-AR" sz="1400" b="0" i="0" u="none" strike="noStrike" cap="none" normalizeH="0" baseline="0" dirty="0">
                <a:ln>
                  <a:noFill/>
                </a:ln>
                <a:solidFill>
                  <a:srgbClr val="333333"/>
                </a:solidFill>
                <a:effectLst/>
                <a:latin typeface="Arial" pitchFamily="34" charset="0"/>
                <a:cs typeface="Arial" pitchFamily="34" charset="0"/>
              </a:rPr>
              <a:t> ya no son como los originales (y son distintos entre sí), por lo que se denominan </a:t>
            </a:r>
            <a:r>
              <a:rPr kumimoji="0" lang="es-AR" sz="1400" b="0" i="1" u="none" strike="noStrike" cap="none" normalizeH="0" baseline="0" dirty="0" err="1">
                <a:ln>
                  <a:noFill/>
                </a:ln>
                <a:solidFill>
                  <a:srgbClr val="333333"/>
                </a:solidFill>
                <a:effectLst/>
                <a:latin typeface="Arial" pitchFamily="34" charset="0"/>
                <a:cs typeface="Arial" pitchFamily="34" charset="0"/>
              </a:rPr>
              <a:t>attL</a:t>
            </a:r>
            <a:r>
              <a:rPr kumimoji="0" lang="es-AR" sz="1400" b="0" i="0" u="none" strike="noStrike" cap="none" normalizeH="0" baseline="0" dirty="0">
                <a:ln>
                  <a:noFill/>
                </a:ln>
                <a:solidFill>
                  <a:srgbClr val="333333"/>
                </a:solidFill>
                <a:effectLst/>
                <a:latin typeface="Arial" pitchFamily="34" charset="0"/>
                <a:cs typeface="Arial" pitchFamily="34" charset="0"/>
              </a:rPr>
              <a:t> y </a:t>
            </a:r>
            <a:r>
              <a:rPr kumimoji="0" lang="es-AR" sz="1400" b="0" i="1" u="none" strike="noStrike" cap="none" normalizeH="0" baseline="0" dirty="0" err="1">
                <a:ln>
                  <a:noFill/>
                </a:ln>
                <a:solidFill>
                  <a:srgbClr val="333333"/>
                </a:solidFill>
                <a:effectLst/>
                <a:latin typeface="Arial" pitchFamily="34" charset="0"/>
                <a:cs typeface="Arial" pitchFamily="34" charset="0"/>
              </a:rPr>
              <a:t>attR</a:t>
            </a:r>
            <a:r>
              <a:rPr kumimoji="0" lang="es-AR" sz="1400" b="0" i="0" u="none" strike="noStrike" cap="none" normalizeH="0" baseline="0" dirty="0">
                <a:ln>
                  <a:noFill/>
                </a:ln>
                <a:solidFill>
                  <a:srgbClr val="333333"/>
                </a:solidFill>
                <a:effectLst/>
                <a:latin typeface="Arial" pitchFamily="34" charset="0"/>
                <a:cs typeface="Arial" pitchFamily="34" charset="0"/>
              </a:rPr>
              <a:t>; ambos contienen la región central, pero difieren en sus regiones periféricas.</a:t>
            </a:r>
            <a:endParaRPr kumimoji="0" lang="es-A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AR" sz="1400" b="0" i="0" u="none" strike="noStrike" cap="none" normalizeH="0" baseline="0" dirty="0">
                <a:ln>
                  <a:noFill/>
                </a:ln>
                <a:solidFill>
                  <a:srgbClr val="333333"/>
                </a:solidFill>
                <a:effectLst/>
                <a:latin typeface="Arial" pitchFamily="34" charset="0"/>
                <a:cs typeface="Arial" pitchFamily="34" charset="0"/>
              </a:rPr>
              <a:t>  </a:t>
            </a:r>
            <a:endParaRPr kumimoji="0" lang="es-AR" sz="43300" b="0" i="0" u="none" strike="noStrike" cap="none" normalizeH="0" baseline="0" dirty="0">
              <a:ln>
                <a:noFill/>
              </a:ln>
              <a:solidFill>
                <a:srgbClr val="333333"/>
              </a:solidFill>
              <a:effectLst/>
              <a:latin typeface="Arial" pitchFamily="34" charset="0"/>
              <a:cs typeface="Arial" pitchFamily="34" charset="0"/>
            </a:endParaRPr>
          </a:p>
        </p:txBody>
      </p:sp>
      <p:pic>
        <p:nvPicPr>
          <p:cNvPr id="68610" name="Picture 2" descr="rece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95906"/>
            <a:ext cx="6747963"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68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97"/>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563888" y="1541110"/>
            <a:ext cx="5508104" cy="1815882"/>
          </a:xfrm>
          <a:prstGeom prst="rect">
            <a:avLst/>
          </a:prstGeom>
          <a:solidFill>
            <a:schemeClr val="bg1"/>
          </a:solidFill>
        </p:spPr>
        <p:txBody>
          <a:bodyPr wrap="square">
            <a:spAutoFit/>
          </a:bodyPr>
          <a:lstStyle/>
          <a:p>
            <a:pPr algn="just"/>
            <a:r>
              <a:rPr lang="es-AR" sz="1600" dirty="0"/>
              <a:t>La proteína </a:t>
            </a:r>
            <a:r>
              <a:rPr lang="es-AR" sz="1600" dirty="0" err="1"/>
              <a:t>Cre</a:t>
            </a:r>
            <a:r>
              <a:rPr lang="es-AR" sz="1600" dirty="0"/>
              <a:t> del fago P1,  promueve la recombinación para pasar de la forma lineal a la forma circular del fago, a través de los sitios </a:t>
            </a:r>
            <a:r>
              <a:rPr lang="es-AR" sz="1600" dirty="0" err="1"/>
              <a:t>LoxP</a:t>
            </a:r>
            <a:r>
              <a:rPr lang="es-AR" sz="1600" dirty="0"/>
              <a:t>. El dímero de </a:t>
            </a:r>
            <a:r>
              <a:rPr lang="es-AR" sz="1600" dirty="0" err="1"/>
              <a:t>Cre</a:t>
            </a:r>
            <a:r>
              <a:rPr lang="es-AR" sz="1600" dirty="0"/>
              <a:t> va unido a cada extremo (donde están los sitios </a:t>
            </a:r>
            <a:r>
              <a:rPr lang="es-AR" sz="1600" dirty="0" err="1"/>
              <a:t>LoxP</a:t>
            </a:r>
            <a:r>
              <a:rPr lang="es-AR" sz="1600" dirty="0"/>
              <a:t> de 34 </a:t>
            </a:r>
            <a:r>
              <a:rPr lang="es-AR" sz="1600" dirty="0" err="1"/>
              <a:t>pb</a:t>
            </a:r>
            <a:r>
              <a:rPr lang="es-AR" sz="1600" dirty="0"/>
              <a:t>); se reconocen entre sí y permite la recirculación de P1 con la pérdida de un sitio </a:t>
            </a:r>
            <a:r>
              <a:rPr lang="es-AR" sz="1600" dirty="0" err="1"/>
              <a:t>LoxP</a:t>
            </a:r>
            <a:r>
              <a:rPr lang="es-AR" sz="1600" dirty="0"/>
              <a:t>. Además, esta </a:t>
            </a:r>
            <a:r>
              <a:rPr lang="es-AR" sz="1600" dirty="0" err="1"/>
              <a:t>recombinasa</a:t>
            </a:r>
            <a:r>
              <a:rPr lang="es-AR" sz="1600" dirty="0"/>
              <a:t> y su sitio tienen gran aplicación en la clonación de fragmentos genómicos de DNA.</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245" t="25849" b="15882"/>
          <a:stretch/>
        </p:blipFill>
        <p:spPr bwMode="auto">
          <a:xfrm>
            <a:off x="4283968" y="3278947"/>
            <a:ext cx="469821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6808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902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13" t="10939" r="21706" b="16288"/>
          <a:stretch/>
        </p:blipFill>
        <p:spPr bwMode="auto">
          <a:xfrm>
            <a:off x="683568" y="692696"/>
            <a:ext cx="7400925" cy="532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12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60648"/>
            <a:ext cx="9144000" cy="3108543"/>
          </a:xfrm>
          <a:prstGeom prst="rect">
            <a:avLst/>
          </a:prstGeom>
        </p:spPr>
        <p:txBody>
          <a:bodyPr wrap="square">
            <a:spAutoFit/>
          </a:bodyPr>
          <a:lstStyle/>
          <a:p>
            <a:r>
              <a:rPr lang="es-AR" sz="1400" dirty="0"/>
              <a:t>En primer lugar, a cada sitio del DNA se une una pareja de </a:t>
            </a:r>
            <a:r>
              <a:rPr lang="es-AR" sz="1400" dirty="0" err="1"/>
              <a:t>recombinasas</a:t>
            </a:r>
            <a:r>
              <a:rPr lang="es-AR" sz="1400" dirty="0"/>
              <a:t>. Una permanecerá en la forma activa y la otra en la inactiva.</a:t>
            </a:r>
          </a:p>
          <a:p>
            <a:r>
              <a:rPr lang="es-AR" sz="1400" dirty="0"/>
              <a:t>El par de subunidades opuestas que son activas cortan cada una en la molécula a la que están unidas, de manera que el extremo 3'-OH del DNA se une covalentemente a una </a:t>
            </a:r>
            <a:r>
              <a:rPr lang="es-AR" sz="1400" dirty="0" err="1"/>
              <a:t>Tyr</a:t>
            </a:r>
            <a:r>
              <a:rPr lang="es-AR" sz="1400" dirty="0"/>
              <a:t> o Ser de la </a:t>
            </a:r>
            <a:r>
              <a:rPr lang="es-AR" sz="1400" dirty="0" err="1"/>
              <a:t>recombinasa</a:t>
            </a:r>
            <a:endParaRPr lang="es-AR" sz="1400" dirty="0"/>
          </a:p>
          <a:p>
            <a:r>
              <a:rPr lang="es-AR" sz="1400" dirty="0"/>
              <a:t>A continuación se intercambian las cadenas de DNA y se forma una estructura equivalente al intermedio de </a:t>
            </a:r>
            <a:r>
              <a:rPr lang="es-AR" sz="1400" dirty="0" err="1"/>
              <a:t>Holliday</a:t>
            </a:r>
            <a:endParaRPr lang="es-AR" sz="1400" dirty="0"/>
          </a:p>
          <a:p>
            <a:r>
              <a:rPr lang="es-AR" sz="1400" dirty="0"/>
              <a:t>Se produce una isomerización del intermedio de manera que ahora están activas las subunidades de </a:t>
            </a:r>
            <a:r>
              <a:rPr lang="es-AR" sz="1400" dirty="0" err="1"/>
              <a:t>recombinasa</a:t>
            </a:r>
            <a:r>
              <a:rPr lang="es-AR" sz="1400" dirty="0"/>
              <a:t> que antes no actuaron y viceversa</a:t>
            </a:r>
          </a:p>
          <a:p>
            <a:r>
              <a:rPr lang="es-AR" sz="1400" dirty="0"/>
              <a:t>Se repite la reacción de corte y formación de un intermedio covalente enzima-DNA</a:t>
            </a:r>
          </a:p>
          <a:p>
            <a:r>
              <a:rPr lang="es-AR" sz="1400" dirty="0"/>
              <a:t>Al producirse otro intercambio de hebras, se resuelve el intermedio de </a:t>
            </a:r>
            <a:r>
              <a:rPr lang="es-AR" sz="1400" dirty="0" err="1"/>
              <a:t>Holliday</a:t>
            </a:r>
            <a:r>
              <a:rPr lang="es-AR" sz="1400" dirty="0"/>
              <a:t> y se recuperan las </a:t>
            </a:r>
            <a:r>
              <a:rPr lang="es-AR" sz="1400" dirty="0" err="1"/>
              <a:t>recombinasas</a:t>
            </a:r>
            <a:r>
              <a:rPr lang="es-AR" sz="1400" dirty="0"/>
              <a:t> libres.</a:t>
            </a:r>
          </a:p>
          <a:p>
            <a:r>
              <a:rPr lang="es-AR" sz="1400" dirty="0"/>
              <a:t>En ningún momento se necesita aporte de ATP ya que la energía de romper un enlace se utiliza directamente para formar el siguiente. Este mecanismo realmente es común a todas las </a:t>
            </a:r>
            <a:r>
              <a:rPr lang="es-AR" sz="1400" dirty="0" err="1"/>
              <a:t>topoisomerasas</a:t>
            </a:r>
            <a:r>
              <a:rPr lang="es-AR" sz="1400" dirty="0"/>
              <a:t>. Como se ve en el modelo, se necesita al menos un tetrámero de </a:t>
            </a:r>
            <a:r>
              <a:rPr lang="es-AR" sz="1400" dirty="0" err="1"/>
              <a:t>recombinasa</a:t>
            </a:r>
            <a:r>
              <a:rPr lang="es-AR" sz="1400" dirty="0"/>
              <a:t> para que se produzca la reacción.</a:t>
            </a:r>
          </a:p>
          <a:p>
            <a:br>
              <a:rPr lang="es-AR" sz="1400" dirty="0"/>
            </a:br>
            <a:endParaRPr lang="es-AR" sz="1400" dirty="0"/>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16039"/>
            <a:ext cx="5743575"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08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81" t="48419" r="38221" b="36517"/>
          <a:stretch/>
        </p:blipFill>
        <p:spPr bwMode="auto">
          <a:xfrm>
            <a:off x="971600" y="2060848"/>
            <a:ext cx="7055296" cy="218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24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89" t="25452" r="32701" b="40888"/>
          <a:stretch/>
        </p:blipFill>
        <p:spPr bwMode="auto">
          <a:xfrm>
            <a:off x="1012836" y="3055671"/>
            <a:ext cx="7150077" cy="375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0357"/>
            <a:ext cx="9175750"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1658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91" t="20362" r="32134" b="29926"/>
          <a:stretch/>
        </p:blipFill>
        <p:spPr bwMode="auto">
          <a:xfrm>
            <a:off x="323528" y="260647"/>
            <a:ext cx="8572633" cy="651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0882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36" t="27146" r="32302" b="23946"/>
          <a:stretch/>
        </p:blipFill>
        <p:spPr bwMode="auto">
          <a:xfrm>
            <a:off x="323528" y="260648"/>
            <a:ext cx="8537743" cy="642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8406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63" t="22066" r="32864" b="30016"/>
          <a:stretch/>
        </p:blipFill>
        <p:spPr bwMode="auto">
          <a:xfrm>
            <a:off x="-36512" y="19470"/>
            <a:ext cx="9021124" cy="679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851920" y="2708920"/>
            <a:ext cx="5132692" cy="3416320"/>
          </a:xfrm>
          <a:prstGeom prst="rect">
            <a:avLst/>
          </a:prstGeom>
        </p:spPr>
        <p:txBody>
          <a:bodyPr wrap="square">
            <a:spAutoFit/>
          </a:bodyPr>
          <a:lstStyle/>
          <a:p>
            <a:r>
              <a:rPr lang="es-AR" dirty="0">
                <a:solidFill>
                  <a:srgbClr val="0070C0"/>
                </a:solidFill>
              </a:rPr>
              <a:t>El </a:t>
            </a:r>
            <a:r>
              <a:rPr lang="es-AR" b="1" dirty="0">
                <a:solidFill>
                  <a:srgbClr val="0070C0"/>
                </a:solidFill>
              </a:rPr>
              <a:t>gene </a:t>
            </a:r>
            <a:r>
              <a:rPr lang="es-AR" b="1" dirty="0" err="1">
                <a:solidFill>
                  <a:srgbClr val="0070C0"/>
                </a:solidFill>
              </a:rPr>
              <a:t>knockout</a:t>
            </a:r>
            <a:r>
              <a:rPr lang="es-AR" b="1" dirty="0">
                <a:solidFill>
                  <a:srgbClr val="0070C0"/>
                </a:solidFill>
              </a:rPr>
              <a:t> </a:t>
            </a:r>
            <a:r>
              <a:rPr lang="es-AR" dirty="0">
                <a:solidFill>
                  <a:srgbClr val="0070C0"/>
                </a:solidFill>
              </a:rPr>
              <a:t>es una técnica en la que el gen endógeno se extrae: se intercambia por recombinación homóloga por una versión mutada (que se introduce). Esta versión mutada puede eliminar prácticamente toda la secuencia del gen o bien dejar la expresión de los primeros exones, pero es preferible no dejar casi nada. Suelen requerirse varios meses para obtener individuos modificados (sobre todo en el caso de los ratones), aunque presentan la ventaja de ser muy específicos: estos organismos únicamente presentan carencia del gen diana.</a:t>
            </a:r>
          </a:p>
        </p:txBody>
      </p:sp>
    </p:spTree>
    <p:extLst>
      <p:ext uri="{BB962C8B-B14F-4D97-AF65-F5344CB8AC3E}">
        <p14:creationId xmlns:p14="http://schemas.microsoft.com/office/powerpoint/2010/main" val="1489643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23" t="23437" r="30999" b="23295"/>
          <a:stretch/>
        </p:blipFill>
        <p:spPr bwMode="auto">
          <a:xfrm>
            <a:off x="110836" y="49481"/>
            <a:ext cx="5945026" cy="467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195" t="28694" r="37786" b="21685"/>
          <a:stretch/>
        </p:blipFill>
        <p:spPr bwMode="auto">
          <a:xfrm>
            <a:off x="4211960" y="2525552"/>
            <a:ext cx="4932040" cy="4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735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38" t="26953" r="31149" b="23106"/>
          <a:stretch/>
        </p:blipFill>
        <p:spPr bwMode="auto">
          <a:xfrm>
            <a:off x="251520" y="332656"/>
            <a:ext cx="5114925" cy="3653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9982" t="19034" r="32324" b="28315"/>
          <a:stretch/>
        </p:blipFill>
        <p:spPr bwMode="auto">
          <a:xfrm>
            <a:off x="4239490" y="2985299"/>
            <a:ext cx="4904510" cy="385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98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07" t="22222" r="13760" b="38889"/>
          <a:stretch/>
        </p:blipFill>
        <p:spPr bwMode="auto">
          <a:xfrm>
            <a:off x="1080655" y="1524000"/>
            <a:ext cx="680258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63732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2611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48" t="14648" r="24890" b="16602"/>
          <a:stretch/>
        </p:blipFill>
        <p:spPr bwMode="auto">
          <a:xfrm>
            <a:off x="467544" y="260648"/>
            <a:ext cx="8275804"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5985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2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9575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9144000" cy="677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61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58" t="15234" r="25330" b="19886"/>
          <a:stretch/>
        </p:blipFill>
        <p:spPr bwMode="auto">
          <a:xfrm>
            <a:off x="179512" y="188640"/>
            <a:ext cx="8774962"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6160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06" t="17383" r="25000" b="13826"/>
          <a:stretch/>
        </p:blipFill>
        <p:spPr bwMode="auto">
          <a:xfrm>
            <a:off x="486513" y="116632"/>
            <a:ext cx="8377333" cy="62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flipH="1">
            <a:off x="486513" y="116632"/>
            <a:ext cx="91438"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3" name="2 Rectángulo"/>
          <p:cNvSpPr/>
          <p:nvPr/>
        </p:nvSpPr>
        <p:spPr>
          <a:xfrm>
            <a:off x="486513" y="1988840"/>
            <a:ext cx="45719" cy="4371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72459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72" t="8523" r="23554" b="18910"/>
          <a:stretch/>
        </p:blipFill>
        <p:spPr bwMode="auto">
          <a:xfrm>
            <a:off x="485775" y="152400"/>
            <a:ext cx="8329613" cy="631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55385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3002</TotalTime>
  <Words>3376</Words>
  <Application>Microsoft Office PowerPoint</Application>
  <PresentationFormat>Presentación en pantalla (4:3)</PresentationFormat>
  <Paragraphs>124</Paragraphs>
  <Slides>61</Slides>
  <Notes>1</Notes>
  <HiddenSlides>0</HiddenSlides>
  <MMClips>0</MMClips>
  <ScaleCrop>false</ScaleCrop>
  <HeadingPairs>
    <vt:vector size="4" baseType="variant">
      <vt:variant>
        <vt:lpstr>Tema</vt:lpstr>
      </vt:variant>
      <vt:variant>
        <vt:i4>1</vt:i4>
      </vt:variant>
      <vt:variant>
        <vt:lpstr>Títulos de diapositiva</vt:lpstr>
      </vt:variant>
      <vt:variant>
        <vt:i4>61</vt:i4>
      </vt:variant>
    </vt:vector>
  </HeadingPairs>
  <TitlesOfParts>
    <vt:vector size="62" baseType="lpstr">
      <vt:lpstr>Tema de Office</vt:lpstr>
      <vt:lpstr>ClaseV Recombinación</vt:lpstr>
      <vt:lpstr>Aspectos generales </vt:lpstr>
      <vt:lpstr> La recombinación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Silvina</dc:creator>
  <cp:lastModifiedBy>Silvina</cp:lastModifiedBy>
  <cp:revision>76</cp:revision>
  <dcterms:created xsi:type="dcterms:W3CDTF">2018-04-21T14:44:00Z</dcterms:created>
  <dcterms:modified xsi:type="dcterms:W3CDTF">2018-04-23T17:45:21Z</dcterms:modified>
</cp:coreProperties>
</file>