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g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  <p:sldMasterId id="2147483673" r:id="rId3"/>
  </p:sldMasterIdLst>
  <p:notesMasterIdLst>
    <p:notesMasterId r:id="rId50"/>
  </p:notesMasterIdLst>
  <p:sldIdLst>
    <p:sldId id="345" r:id="rId4"/>
    <p:sldId id="346" r:id="rId5"/>
    <p:sldId id="258" r:id="rId6"/>
    <p:sldId id="320" r:id="rId7"/>
    <p:sldId id="260" r:id="rId8"/>
    <p:sldId id="268" r:id="rId9"/>
    <p:sldId id="311" r:id="rId10"/>
    <p:sldId id="321" r:id="rId11"/>
    <p:sldId id="262" r:id="rId12"/>
    <p:sldId id="312" r:id="rId13"/>
    <p:sldId id="269" r:id="rId14"/>
    <p:sldId id="306" r:id="rId15"/>
    <p:sldId id="270" r:id="rId16"/>
    <p:sldId id="314" r:id="rId17"/>
    <p:sldId id="315" r:id="rId18"/>
    <p:sldId id="316" r:id="rId19"/>
    <p:sldId id="271" r:id="rId20"/>
    <p:sldId id="273" r:id="rId21"/>
    <p:sldId id="317" r:id="rId22"/>
    <p:sldId id="318" r:id="rId23"/>
    <p:sldId id="274" r:id="rId24"/>
    <p:sldId id="319" r:id="rId25"/>
    <p:sldId id="347" r:id="rId26"/>
    <p:sldId id="313" r:id="rId27"/>
    <p:sldId id="322" r:id="rId28"/>
    <p:sldId id="323" r:id="rId29"/>
    <p:sldId id="324" r:id="rId30"/>
    <p:sldId id="325" r:id="rId31"/>
    <p:sldId id="326" r:id="rId32"/>
    <p:sldId id="32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63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104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BC810B-6C66-4617-BCEE-D8500D214B3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32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6858EF-4F7B-4AAC-91BC-5DB1E7D123F9}" type="slidenum">
              <a:rPr lang="en-US"/>
              <a:pPr/>
              <a:t>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D7B4B-2509-AB49-9E87-AC04B54AC591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83656-C990-AF46-9A75-4FBB69336FDA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14ABA-2191-6744-8560-DD304190360C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13C91-16CA-DF4A-A8CA-A858F62A8F3B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78B91-BE76-A24A-97E1-3B81CA3170BC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72A3E-A3C0-7A46-9A81-56DF9B95FB8F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383C6D-3053-C341-A35E-E15527207B33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B72DC-04CA-DF4B-BAEF-CBC92B11D24B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4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87E78C-B31D-7B4E-B04F-098AC4AB826B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C0DEA-F4B4-5643-BAB6-373CD5D7FFD2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C22A1-8018-4E24-B16A-9FA591681B38}" type="slidenum">
              <a:rPr lang="en-US"/>
              <a:pPr/>
              <a:t>5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26C2A-00F1-654C-AAE1-3F87882E89B5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73E97-B360-5C43-8AD0-973621DFA7F3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6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0AC49-2CFE-423C-80FE-A6E7E968ADAF}" type="slidenum">
              <a:rPr lang="en-US"/>
              <a:pPr/>
              <a:t>6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417F2-80EA-47A7-BE84-9F152AB6AAF4}" type="slidenum">
              <a:rPr lang="en-US"/>
              <a:pPr/>
              <a:t>8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2F195-0B72-4287-A5A4-670AA9F7686C}" type="slidenum">
              <a:rPr lang="en-US"/>
              <a:pPr/>
              <a:t>11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B93B1-3ABC-4E92-BFA4-AEDC0C794DF7}" type="slidenum">
              <a:rPr lang="en-US"/>
              <a:pPr/>
              <a:t>13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21E2C-C36A-4BC1-8E01-043050949843}" type="slidenum">
              <a:rPr lang="en-US"/>
              <a:pPr/>
              <a:t>17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8D7F8-6954-4F48-870D-D18190BFA5F9}" type="slidenum">
              <a:rPr lang="en-US"/>
              <a:pPr/>
              <a:t>18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22C38-A422-493C-B0EB-F9FF43A83673}" type="slidenum">
              <a:rPr lang="en-US"/>
              <a:pPr/>
              <a:t>21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  <a:latin typeface="Arial" charset="0"/>
              </a:defRPr>
            </a:lvl1pPr>
          </a:lstStyle>
          <a:p>
            <a:r>
              <a:rPr lang="en-US"/>
              <a:t>Copyright (c) by W. H. Freeman and Company</a:t>
            </a:r>
            <a:endParaRPr lang="en-US" sz="140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93794E87-9FCE-465F-AFFD-C74F800934CB}" type="slidenum">
              <a:rPr lang="en-US"/>
              <a:pPr/>
              <a:t>‹Nr.›</a:t>
            </a:fld>
            <a:endParaRPr lang="en-US"/>
          </a:p>
        </p:txBody>
      </p:sp>
      <p:pic>
        <p:nvPicPr>
          <p:cNvPr id="3079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0A1C9-A26C-4FA2-AFBE-6427DA80F0F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AA355-550C-4BEC-847C-9901AB60776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8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93539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93540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93541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93542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93543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93544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935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9354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93547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9354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Copyright (c) by W. H. Freeman and Company</a:t>
            </a:r>
          </a:p>
        </p:txBody>
      </p:sp>
      <p:sp>
        <p:nvSpPr>
          <p:cNvPr id="193549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38B737E-8F71-4CE0-A990-891CA07D3FC2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Copyright (c) by W. H. Freeman and Company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03B6C-52F9-4341-AE16-00139A844A0C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Copyright (c) by W. H. Freeman and Company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7BED8-3D11-499A-B08D-74CC56C95FB9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Copyright (c) by W. H. Freeman and Company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92370-995C-44D7-9A0A-92CCF298E594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Copyright (c) by W. H. Freeman and Company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5C125-E30B-4E8F-983C-C45B79F99B00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Copyright (c) by W. H. Freeman and Company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21869-AA17-41B6-A216-DDE27C0F7CB1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Copyright (c) by W. H. Freeman and Company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FFE94-BBD3-4969-91AA-D8F08F84F972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Copyright (c) by W. H. Freeman and Company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32446-1B5C-49A5-B009-4560CC586537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4A2F0-293D-44E2-8A34-768FFB051BC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Copyright (c) by W. H. Freeman and Company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18CBB-1801-4227-AF70-3F8DE9E7ED9E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Copyright (c) by W. H. Freeman and Company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2F7BC-41FC-4E1B-B0E9-AAB9331AF7DB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Copyright (c) by W. H. Freeman and Company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42096-300E-4154-B6CE-C865411EDCC5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29DBC-9287-FA4F-B309-F805718F5E47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E6AB8-A0A3-7D42-948E-06CBDAB1FF6F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04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B13AF-6531-D040-837B-D6C1F8CCBEE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92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51EFA-4211-2E4D-ABFB-B9D884339E88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86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CCC36-A084-9340-AA0D-1E1188B9FE1F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90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9C6A0-BF12-1D47-90C4-5534B4D478E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84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735E6-D652-8540-A7B2-805ED6820DC7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9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61AB5-2C1C-42B4-B16C-EB28A6D7EBC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5774F-471B-5540-B48E-C25377E0E407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15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020B6-F6E0-364D-8DA9-D7A5433589E5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46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B8432-9F4E-3040-85CB-1C388562FF78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97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4EECF-0403-874F-BDC2-4935CCBC804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9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E6384-3899-416B-8F65-7434C23874A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AD34B-E2A2-4DC7-BF4A-772D10CF005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DED7E-4287-4892-9D41-3E7A2B2475ED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7CE01-293C-4730-BD93-EB991AAD68D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FCB3A-9F1F-4CC7-8F8B-CE830FF0961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1261-A8F3-49F1-9C34-82915956FBF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900">
                <a:solidFill>
                  <a:schemeClr val="bg2"/>
                </a:solidFill>
                <a:latin typeface="Helvetica" pitchFamily="34" charset="0"/>
              </a:defRPr>
            </a:lvl1pPr>
          </a:lstStyle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9D50D18C-EB80-4713-A1F8-36CE9AE7A9E9}" type="slidenum">
              <a:rPr lang="en-US"/>
              <a:pPr/>
              <a:t>‹Nr.›</a:t>
            </a:fld>
            <a:endParaRPr lang="en-US"/>
          </a:p>
        </p:txBody>
      </p:sp>
      <p:pic>
        <p:nvPicPr>
          <p:cNvPr id="2055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9251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9251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9251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9251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9251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9252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9252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9252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92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92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r>
              <a:rPr lang="es-ES"/>
              <a:t>Copyright (c) by W. H. Freeman and Company</a:t>
            </a:r>
          </a:p>
        </p:txBody>
      </p:sp>
      <p:sp>
        <p:nvSpPr>
          <p:cNvPr id="192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D3A7E0D-3ECB-4E06-BDA2-315589EC8577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19252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9252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7E54FB-4EE6-9F4C-8351-92E257379267}" type="slidenum">
              <a:rPr lang="en-US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pPr/>
              <a:t>‹Nr.›</a:t>
            </a:fld>
            <a:endParaRPr lang="en-US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2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1" Type="http://schemas.microsoft.com/office/2007/relationships/media" Target="../media/media1.mpg"/><Relationship Id="rId2" Type="http://schemas.openxmlformats.org/officeDocument/2006/relationships/video" Target="../media/media1.m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La replicación del ADN…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4700" y="2933700"/>
            <a:ext cx="2578100" cy="11049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s-ES"/>
              <a:t>Qué es???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2400"/>
              <a:t>Dos horquillas de replicación moviéndose en dirección opuesta</a:t>
            </a:r>
            <a:endParaRPr lang="es-ES" sz="2400"/>
          </a:p>
        </p:txBody>
      </p:sp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6475" y="2208213"/>
            <a:ext cx="4438650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6134" name="Picture 6" descr="F12-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2146300"/>
            <a:ext cx="2628900" cy="1397000"/>
          </a:xfrm>
          <a:prstGeom prst="rect">
            <a:avLst/>
          </a:prstGeom>
          <a:noFill/>
        </p:spPr>
      </p:pic>
      <p:sp>
        <p:nvSpPr>
          <p:cNvPr id="176135" name="Oval 7"/>
          <p:cNvSpPr>
            <a:spLocks noChangeArrowheads="1"/>
          </p:cNvSpPr>
          <p:nvPr/>
        </p:nvSpPr>
        <p:spPr bwMode="auto">
          <a:xfrm>
            <a:off x="622300" y="1765300"/>
            <a:ext cx="2781300" cy="210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76136" name="Oval 8"/>
          <p:cNvSpPr>
            <a:spLocks noChangeArrowheads="1"/>
          </p:cNvSpPr>
          <p:nvPr/>
        </p:nvSpPr>
        <p:spPr bwMode="auto">
          <a:xfrm>
            <a:off x="3860800" y="2819400"/>
            <a:ext cx="800100" cy="6223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 flipH="1" flipV="1">
            <a:off x="3441700" y="2997200"/>
            <a:ext cx="381000" cy="88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65100"/>
            <a:ext cx="8991600" cy="13335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200">
                <a:latin typeface="Helvetica" pitchFamily="34" charset="0"/>
              </a:rPr>
              <a:t>En la horquilla, una cadena es sintetizada en forma discontínua a partir de múltiples cebadores</a:t>
            </a:r>
          </a:p>
        </p:txBody>
      </p:sp>
      <p:pic>
        <p:nvPicPr>
          <p:cNvPr id="48133" name="Picture 5" descr="F12-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25" y="1689100"/>
            <a:ext cx="8385175" cy="4457700"/>
          </a:xfrm>
          <a:prstGeom prst="rect">
            <a:avLst/>
          </a:prstGeom>
          <a:noFill/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302000" y="6451600"/>
            <a:ext cx="25781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700213"/>
            <a:ext cx="70961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>
                <a:latin typeface="Helvetica" pitchFamily="34" charset="0"/>
              </a:rPr>
              <a:t>Sintesis de la cadena retrasada </a:t>
            </a:r>
            <a:br>
              <a:rPr lang="en-US" sz="3200">
                <a:latin typeface="Helvetica" pitchFamily="34" charset="0"/>
              </a:rPr>
            </a:br>
            <a:r>
              <a:rPr lang="en-US" sz="3200">
                <a:latin typeface="Helvetica" pitchFamily="34" charset="0"/>
              </a:rPr>
              <a:t>(“lagging strand”)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7696200" y="6019800"/>
            <a:ext cx="1392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Figure 12-9b</a:t>
            </a:r>
          </a:p>
        </p:txBody>
      </p:sp>
      <p:pic>
        <p:nvPicPr>
          <p:cNvPr id="50181" name="Picture 5" descr="F12-09B"/>
          <p:cNvPicPr>
            <a:picLocks noChangeAspect="1" noChangeArrowheads="1"/>
          </p:cNvPicPr>
          <p:nvPr/>
        </p:nvPicPr>
        <p:blipFill>
          <a:blip r:embed="rId3"/>
          <a:srcRect t="5287"/>
          <a:stretch>
            <a:fillRect/>
          </a:stretch>
        </p:blipFill>
        <p:spPr bwMode="auto">
          <a:xfrm>
            <a:off x="2324100" y="1633538"/>
            <a:ext cx="4557713" cy="4868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/>
              <a:t>La primasa es una RNA polimerasa</a:t>
            </a:r>
            <a:endParaRPr lang="es-ES" sz="3600"/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4425" y="1719263"/>
            <a:ext cx="2203450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La helicasa</a:t>
            </a:r>
            <a:endParaRPr lang="es-ES"/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1912938"/>
            <a:ext cx="467518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1663" y="1852613"/>
            <a:ext cx="3178175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3187700" y="6438900"/>
            <a:ext cx="2857500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SSB proteins</a:t>
            </a:r>
            <a:endParaRPr lang="es-ES"/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2276475"/>
            <a:ext cx="52006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3225800" y="6362700"/>
            <a:ext cx="2717800" cy="33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pic>
        <p:nvPicPr>
          <p:cNvPr id="1802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0925" y="2120900"/>
            <a:ext cx="26479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203200"/>
            <a:ext cx="8559800" cy="952500"/>
          </a:xfrm>
        </p:spPr>
        <p:txBody>
          <a:bodyPr/>
          <a:lstStyle/>
          <a:p>
            <a:pPr algn="ctr"/>
            <a:r>
              <a:rPr lang="en-US" sz="2800">
                <a:latin typeface="Helvetica" pitchFamily="34" charset="0"/>
              </a:rPr>
              <a:t>Los fragmentos de la cadena retrasada deben ser ligados para crear una cadena continua de  DNA</a:t>
            </a:r>
            <a:endParaRPr lang="en-US" sz="3200">
              <a:latin typeface="Helvetica" pitchFamily="34" charset="0"/>
            </a:endParaRPr>
          </a:p>
        </p:txBody>
      </p:sp>
      <p:pic>
        <p:nvPicPr>
          <p:cNvPr id="52229" name="Picture 5" descr="F12-09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638300"/>
            <a:ext cx="5106987" cy="4876800"/>
          </a:xfrm>
          <a:prstGeom prst="rect">
            <a:avLst/>
          </a:prstGeom>
          <a:noFill/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263900" y="6464300"/>
            <a:ext cx="28067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90500"/>
            <a:ext cx="7886700" cy="11811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>
                <a:latin typeface="Helvetica" pitchFamily="34" charset="0"/>
              </a:rPr>
              <a:t>La procesividad de la DNA polimerasa es incrementada por un “clamp” del dímero de la subunidad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</a:t>
            </a:r>
            <a:endParaRPr lang="en-US" sz="3200">
              <a:latin typeface="Helvetica" pitchFamily="34" charset="0"/>
            </a:endParaRPr>
          </a:p>
        </p:txBody>
      </p:sp>
      <p:pic>
        <p:nvPicPr>
          <p:cNvPr id="56324" name="Picture 4" descr="F12-1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2222500"/>
            <a:ext cx="4038600" cy="3290888"/>
          </a:xfrm>
          <a:prstGeom prst="rect">
            <a:avLst/>
          </a:prstGeom>
          <a:noFill/>
        </p:spPr>
      </p:pic>
      <p:pic>
        <p:nvPicPr>
          <p:cNvPr id="56325" name="Picture 5" descr="F12-10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4500" y="2063750"/>
            <a:ext cx="4727575" cy="4078288"/>
          </a:xfrm>
          <a:prstGeom prst="rect">
            <a:avLst/>
          </a:prstGeom>
          <a:noFill/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314700" y="6413500"/>
            <a:ext cx="2832100" cy="2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ctr"/>
            <a:r>
              <a:rPr lang="es-ES_tradnl" sz="3600"/>
              <a:t>Se requiere de una proteína para “cargar” el clamp </a:t>
            </a:r>
            <a:endParaRPr lang="es-ES" sz="3600"/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1575" y="1684338"/>
            <a:ext cx="40576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La replicación del ADN…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866900"/>
            <a:ext cx="4889500" cy="11049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s-ES" dirty="0" smtClean="0"/>
              <a:t>Como toda polimerización</a:t>
            </a:r>
            <a:endParaRPr lang="es-E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84300" y="2552700"/>
            <a:ext cx="1866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s-ES" dirty="0" smtClean="0"/>
              <a:t>3 etapas</a:t>
            </a:r>
            <a:endParaRPr lang="es-E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17700" y="3289300"/>
            <a:ext cx="1866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s-ES" dirty="0" smtClean="0"/>
              <a:t>iniciación</a:t>
            </a:r>
            <a:endParaRPr lang="es-E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92300" y="3975100"/>
            <a:ext cx="24765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s-ES" dirty="0" smtClean="0"/>
              <a:t>elongación</a:t>
            </a:r>
            <a:endParaRPr lang="es-E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866900" y="4864100"/>
            <a:ext cx="24257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s-ES" dirty="0" smtClean="0"/>
              <a:t>Terminación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395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  <p:bldP spid="6" grpId="0" build="p"/>
      <p:bldP spid="7" grpId="0" build="p"/>
      <p:bldP spid="8" grpId="0" build="p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213" y="2041525"/>
            <a:ext cx="753427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3203575" y="6308725"/>
            <a:ext cx="2743200" cy="50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>
                <a:latin typeface="Helvetica" pitchFamily="34" charset="0"/>
              </a:rPr>
              <a:t>Ambas cadenas son sintetizadas en forma concurrente</a:t>
            </a:r>
          </a:p>
        </p:txBody>
      </p:sp>
      <p:pic>
        <p:nvPicPr>
          <p:cNvPr id="58374" name="Picture 6" descr="F12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1751013"/>
            <a:ext cx="5253038" cy="3921125"/>
          </a:xfrm>
          <a:prstGeom prst="rect">
            <a:avLst/>
          </a:prstGeom>
          <a:noFill/>
        </p:spPr>
      </p:pic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327400" y="6388100"/>
            <a:ext cx="2641600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789113"/>
            <a:ext cx="26384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1817688"/>
            <a:ext cx="7535862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3162300" y="6299200"/>
            <a:ext cx="27051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pic>
        <p:nvPicPr>
          <p:cNvPr id="5" name="replicación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412750"/>
            <a:ext cx="75946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8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457200"/>
            <a:ext cx="7658100" cy="711200"/>
          </a:xfrm>
        </p:spPr>
        <p:txBody>
          <a:bodyPr/>
          <a:lstStyle/>
          <a:p>
            <a:pPr algn="ctr"/>
            <a:r>
              <a:rPr lang="es-ES_tradnl"/>
              <a:t>Corrección de errores </a:t>
            </a:r>
            <a:endParaRPr lang="es-ES"/>
          </a:p>
        </p:txBody>
      </p:sp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2052638"/>
            <a:ext cx="5086350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Copyright (c) by W. H. Freeman and Company</a:t>
            </a:r>
          </a:p>
        </p:txBody>
      </p:sp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395288" y="14128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_tradnl" sz="2400">
                <a:latin typeface="Arial" charset="0"/>
              </a:rPr>
              <a:t>El cromosoma bacteriano es replicado </a:t>
            </a:r>
            <a:r>
              <a:rPr lang="es-ES_tradnl" sz="2400" b="1">
                <a:latin typeface="Arial" charset="0"/>
              </a:rPr>
              <a:t>bidireccionalmente </a:t>
            </a:r>
            <a:r>
              <a:rPr lang="es-ES_tradnl" sz="2400">
                <a:latin typeface="Arial" charset="0"/>
              </a:rPr>
              <a:t>como una unidad a partir del </a:t>
            </a:r>
            <a:r>
              <a:rPr lang="es-ES_tradnl" sz="2400" i="1">
                <a:latin typeface="Arial" charset="0"/>
              </a:rPr>
              <a:t>ori</a:t>
            </a:r>
            <a:r>
              <a:rPr lang="es-ES_tradnl" sz="2400">
                <a:latin typeface="Arial" charset="0"/>
              </a:rPr>
              <a:t>C</a:t>
            </a:r>
            <a:endParaRPr lang="es-ES" sz="2400">
              <a:latin typeface="Arial" charset="0"/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395288" y="3933825"/>
            <a:ext cx="83534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_tradnl" sz="2400">
                <a:latin typeface="Arial" charset="0"/>
              </a:rPr>
              <a:t>Las dos horquillas de replicación se mueven a lo largo del genoma (a aprox. la misma velocidad) hasta un punto de encuentro</a:t>
            </a:r>
            <a:endParaRPr lang="es-E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Copyright (c) by W. H. Freeman and Company</a:t>
            </a:r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323850" y="1484313"/>
            <a:ext cx="8428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s-ES_tradnl">
                <a:latin typeface="Arial" charset="0"/>
              </a:rPr>
              <a:t> Las secuencias involucradas en la terminación se denominas “sitios </a:t>
            </a:r>
            <a:r>
              <a:rPr lang="es-ES_tradnl" i="1">
                <a:latin typeface="Arial" charset="0"/>
              </a:rPr>
              <a:t>ter</a:t>
            </a:r>
            <a:r>
              <a:rPr lang="es-ES_tradnl">
                <a:latin typeface="Arial" charset="0"/>
              </a:rPr>
              <a:t>”</a:t>
            </a:r>
            <a:endParaRPr lang="es-ES">
              <a:latin typeface="Arial" charset="0"/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239713" y="2565400"/>
            <a:ext cx="384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s-ES_tradnl">
                <a:latin typeface="Arial" charset="0"/>
              </a:rPr>
              <a:t> Son secuencias cortas ( 23 bp)</a:t>
            </a:r>
            <a:endParaRPr lang="es-ES">
              <a:latin typeface="Arial" charset="0"/>
            </a:endParaRP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239713" y="3573463"/>
            <a:ext cx="4367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s-ES_tradnl">
                <a:latin typeface="Arial" charset="0"/>
              </a:rPr>
              <a:t> Funcionan en una única orientación</a:t>
            </a:r>
            <a:endParaRPr lang="es-ES">
              <a:latin typeface="Arial" charset="0"/>
            </a:endParaRP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239713" y="4508500"/>
            <a:ext cx="8904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s-ES_tradnl">
                <a:latin typeface="Arial" charset="0"/>
              </a:rPr>
              <a:t> El sitio </a:t>
            </a:r>
            <a:r>
              <a:rPr lang="es-ES_tradnl" i="1">
                <a:latin typeface="Arial" charset="0"/>
              </a:rPr>
              <a:t>ter</a:t>
            </a:r>
            <a:r>
              <a:rPr lang="es-ES_tradnl">
                <a:latin typeface="Arial" charset="0"/>
              </a:rPr>
              <a:t> es reconocido por la proteína Tus (en E.coli) o RTF (en B.subtilis)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Copyright (c) by W. H. Freeman and Company</a:t>
            </a:r>
          </a:p>
        </p:txBody>
      </p:sp>
      <p:grpSp>
        <p:nvGrpSpPr>
          <p:cNvPr id="189442" name="Group 2"/>
          <p:cNvGrpSpPr>
            <a:grpSpLocks/>
          </p:cNvGrpSpPr>
          <p:nvPr/>
        </p:nvGrpSpPr>
        <p:grpSpPr bwMode="auto">
          <a:xfrm>
            <a:off x="3563938" y="1052513"/>
            <a:ext cx="4608512" cy="4940300"/>
            <a:chOff x="1655" y="663"/>
            <a:chExt cx="2903" cy="3112"/>
          </a:xfrm>
        </p:grpSpPr>
        <p:sp>
          <p:nvSpPr>
            <p:cNvPr id="189443" name="Oval 3"/>
            <p:cNvSpPr>
              <a:spLocks noChangeArrowheads="1"/>
            </p:cNvSpPr>
            <p:nvPr/>
          </p:nvSpPr>
          <p:spPr bwMode="auto">
            <a:xfrm>
              <a:off x="2161" y="1523"/>
              <a:ext cx="2023" cy="1844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89444" name="Oval 4"/>
            <p:cNvSpPr>
              <a:spLocks noChangeArrowheads="1"/>
            </p:cNvSpPr>
            <p:nvPr/>
          </p:nvSpPr>
          <p:spPr bwMode="auto">
            <a:xfrm>
              <a:off x="3004" y="3259"/>
              <a:ext cx="393" cy="1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89445" name="Freeform 5"/>
            <p:cNvSpPr>
              <a:spLocks/>
            </p:cNvSpPr>
            <p:nvPr/>
          </p:nvSpPr>
          <p:spPr bwMode="auto">
            <a:xfrm>
              <a:off x="2218" y="3041"/>
              <a:ext cx="786" cy="489"/>
            </a:xfrm>
            <a:custGeom>
              <a:avLst/>
              <a:gdLst/>
              <a:ahLst/>
              <a:cxnLst>
                <a:cxn ang="0">
                  <a:pos x="453" y="363"/>
                </a:cxn>
                <a:cxn ang="0">
                  <a:pos x="272" y="272"/>
                </a:cxn>
                <a:cxn ang="0">
                  <a:pos x="136" y="182"/>
                </a:cxn>
                <a:cxn ang="0">
                  <a:pos x="0" y="0"/>
                </a:cxn>
              </a:cxnLst>
              <a:rect l="0" t="0" r="r" b="b"/>
              <a:pathLst>
                <a:path w="453" h="363">
                  <a:moveTo>
                    <a:pt x="453" y="363"/>
                  </a:moveTo>
                  <a:cubicBezTo>
                    <a:pt x="389" y="332"/>
                    <a:pt x="325" y="302"/>
                    <a:pt x="272" y="272"/>
                  </a:cubicBezTo>
                  <a:cubicBezTo>
                    <a:pt x="219" y="242"/>
                    <a:pt x="181" y="227"/>
                    <a:pt x="136" y="182"/>
                  </a:cubicBezTo>
                  <a:cubicBezTo>
                    <a:pt x="91" y="137"/>
                    <a:pt x="23" y="3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89446" name="Freeform 6"/>
            <p:cNvSpPr>
              <a:spLocks/>
            </p:cNvSpPr>
            <p:nvPr/>
          </p:nvSpPr>
          <p:spPr bwMode="auto">
            <a:xfrm>
              <a:off x="3454" y="3041"/>
              <a:ext cx="674" cy="489"/>
            </a:xfrm>
            <a:custGeom>
              <a:avLst/>
              <a:gdLst/>
              <a:ahLst/>
              <a:cxnLst>
                <a:cxn ang="0">
                  <a:pos x="0" y="409"/>
                </a:cxn>
                <a:cxn ang="0">
                  <a:pos x="181" y="363"/>
                </a:cxn>
                <a:cxn ang="0">
                  <a:pos x="363" y="227"/>
                </a:cxn>
                <a:cxn ang="0">
                  <a:pos x="499" y="91"/>
                </a:cxn>
                <a:cxn ang="0">
                  <a:pos x="544" y="0"/>
                </a:cxn>
              </a:cxnLst>
              <a:rect l="0" t="0" r="r" b="b"/>
              <a:pathLst>
                <a:path w="544" h="409">
                  <a:moveTo>
                    <a:pt x="0" y="409"/>
                  </a:moveTo>
                  <a:cubicBezTo>
                    <a:pt x="60" y="401"/>
                    <a:pt x="121" y="393"/>
                    <a:pt x="181" y="363"/>
                  </a:cubicBezTo>
                  <a:cubicBezTo>
                    <a:pt x="241" y="333"/>
                    <a:pt x="310" y="272"/>
                    <a:pt x="363" y="227"/>
                  </a:cubicBezTo>
                  <a:cubicBezTo>
                    <a:pt x="416" y="182"/>
                    <a:pt x="469" y="129"/>
                    <a:pt x="499" y="91"/>
                  </a:cubicBezTo>
                  <a:cubicBezTo>
                    <a:pt x="529" y="53"/>
                    <a:pt x="536" y="26"/>
                    <a:pt x="544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89447" name="Text Box 7"/>
            <p:cNvSpPr txBox="1">
              <a:spLocks noChangeArrowheads="1"/>
            </p:cNvSpPr>
            <p:nvPr/>
          </p:nvSpPr>
          <p:spPr bwMode="auto">
            <a:xfrm>
              <a:off x="2033" y="3544"/>
              <a:ext cx="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 sz="1800">
                  <a:latin typeface="Arial" charset="0"/>
                </a:rPr>
                <a:t>Horquilla 2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189448" name="Text Box 8"/>
            <p:cNvSpPr txBox="1">
              <a:spLocks noChangeArrowheads="1"/>
            </p:cNvSpPr>
            <p:nvPr/>
          </p:nvSpPr>
          <p:spPr bwMode="auto">
            <a:xfrm>
              <a:off x="3510" y="3530"/>
              <a:ext cx="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 sz="1800">
                  <a:latin typeface="Arial" charset="0"/>
                </a:rPr>
                <a:t>Horquilla 1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189449" name="AutoShape 9"/>
            <p:cNvSpPr>
              <a:spLocks noChangeArrowheads="1"/>
            </p:cNvSpPr>
            <p:nvPr/>
          </p:nvSpPr>
          <p:spPr bwMode="auto">
            <a:xfrm rot="-6844488">
              <a:off x="2779" y="1523"/>
              <a:ext cx="112" cy="11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89450" name="AutoShape 10"/>
            <p:cNvSpPr>
              <a:spLocks noChangeArrowheads="1"/>
            </p:cNvSpPr>
            <p:nvPr/>
          </p:nvSpPr>
          <p:spPr bwMode="auto">
            <a:xfrm rot="-7448362">
              <a:off x="2665" y="1566"/>
              <a:ext cx="112" cy="11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89451" name="AutoShape 11"/>
            <p:cNvSpPr>
              <a:spLocks noChangeArrowheads="1"/>
            </p:cNvSpPr>
            <p:nvPr/>
          </p:nvSpPr>
          <p:spPr bwMode="auto">
            <a:xfrm rot="-7257572">
              <a:off x="2555" y="1632"/>
              <a:ext cx="112" cy="11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89452" name="AutoShape 12"/>
            <p:cNvSpPr>
              <a:spLocks noChangeArrowheads="1"/>
            </p:cNvSpPr>
            <p:nvPr/>
          </p:nvSpPr>
          <p:spPr bwMode="auto">
            <a:xfrm rot="-14807922">
              <a:off x="3304" y="1489"/>
              <a:ext cx="113" cy="11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89453" name="AutoShape 13"/>
            <p:cNvSpPr>
              <a:spLocks noChangeArrowheads="1"/>
            </p:cNvSpPr>
            <p:nvPr/>
          </p:nvSpPr>
          <p:spPr bwMode="auto">
            <a:xfrm rot="-14807922">
              <a:off x="3454" y="1523"/>
              <a:ext cx="112" cy="11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89454" name="AutoShape 14"/>
            <p:cNvSpPr>
              <a:spLocks noChangeArrowheads="1"/>
            </p:cNvSpPr>
            <p:nvPr/>
          </p:nvSpPr>
          <p:spPr bwMode="auto">
            <a:xfrm>
              <a:off x="3276" y="1646"/>
              <a:ext cx="197" cy="177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89455" name="Text Box 15"/>
            <p:cNvSpPr txBox="1">
              <a:spLocks noChangeArrowheads="1"/>
            </p:cNvSpPr>
            <p:nvPr/>
          </p:nvSpPr>
          <p:spPr bwMode="auto">
            <a:xfrm>
              <a:off x="3328" y="1827"/>
              <a:ext cx="1230" cy="2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s-ES_tradnl" sz="1200" i="1">
                  <a:latin typeface="Arial" charset="0"/>
                </a:rPr>
                <a:t>ter</a:t>
              </a:r>
              <a:r>
                <a:rPr lang="es-ES_tradnl" sz="1200">
                  <a:latin typeface="Arial" charset="0"/>
                </a:rPr>
                <a:t>C,B</a:t>
              </a:r>
            </a:p>
            <a:p>
              <a:pPr eaLnBrk="1" hangingPunct="1"/>
              <a:r>
                <a:rPr lang="es-ES_tradnl" sz="1200">
                  <a:latin typeface="Arial" charset="0"/>
                </a:rPr>
                <a:t>Terminan horquilla 2</a:t>
              </a:r>
              <a:endParaRPr lang="es-ES" sz="1200">
                <a:latin typeface="Arial" charset="0"/>
              </a:endParaRPr>
            </a:p>
          </p:txBody>
        </p:sp>
        <p:sp>
          <p:nvSpPr>
            <p:cNvPr id="189456" name="AutoShape 16"/>
            <p:cNvSpPr>
              <a:spLocks noChangeArrowheads="1"/>
            </p:cNvSpPr>
            <p:nvPr/>
          </p:nvSpPr>
          <p:spPr bwMode="auto">
            <a:xfrm flipH="1">
              <a:off x="2727" y="1668"/>
              <a:ext cx="197" cy="177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89457" name="Text Box 17"/>
            <p:cNvSpPr txBox="1">
              <a:spLocks noChangeArrowheads="1"/>
            </p:cNvSpPr>
            <p:nvPr/>
          </p:nvSpPr>
          <p:spPr bwMode="auto">
            <a:xfrm>
              <a:off x="1655" y="1848"/>
              <a:ext cx="1230" cy="2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s-ES_tradnl" sz="1200" i="1">
                  <a:latin typeface="Arial" charset="0"/>
                </a:rPr>
                <a:t>terE</a:t>
              </a:r>
              <a:r>
                <a:rPr lang="es-ES_tradnl" sz="1200">
                  <a:latin typeface="Arial" charset="0"/>
                </a:rPr>
                <a:t>,D,A</a:t>
              </a:r>
            </a:p>
            <a:p>
              <a:pPr eaLnBrk="1" hangingPunct="1"/>
              <a:r>
                <a:rPr lang="es-ES_tradnl" sz="1200">
                  <a:latin typeface="Arial" charset="0"/>
                </a:rPr>
                <a:t>Terminan horquilla 1</a:t>
              </a:r>
              <a:endParaRPr lang="es-ES" sz="1200">
                <a:latin typeface="Arial" charset="0"/>
              </a:endParaRPr>
            </a:p>
          </p:txBody>
        </p:sp>
        <p:sp>
          <p:nvSpPr>
            <p:cNvPr id="189458" name="AutoShape 18"/>
            <p:cNvSpPr>
              <a:spLocks noChangeArrowheads="1"/>
            </p:cNvSpPr>
            <p:nvPr/>
          </p:nvSpPr>
          <p:spPr bwMode="auto">
            <a:xfrm>
              <a:off x="3004" y="1035"/>
              <a:ext cx="226" cy="433"/>
            </a:xfrm>
            <a:prstGeom prst="downArrow">
              <a:avLst>
                <a:gd name="adj1" fmla="val 50000"/>
                <a:gd name="adj2" fmla="val 4789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89459" name="Text Box 19"/>
            <p:cNvSpPr txBox="1">
              <a:spLocks noChangeArrowheads="1"/>
            </p:cNvSpPr>
            <p:nvPr/>
          </p:nvSpPr>
          <p:spPr bwMode="auto">
            <a:xfrm>
              <a:off x="1925" y="663"/>
              <a:ext cx="2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 sz="1800">
                  <a:latin typeface="Arial" charset="0"/>
                </a:rPr>
                <a:t>Punto de encuentro de las horquillas</a:t>
              </a:r>
              <a:endParaRPr lang="es-ES" sz="1800">
                <a:latin typeface="Arial" charset="0"/>
              </a:endParaRPr>
            </a:p>
          </p:txBody>
        </p:sp>
      </p:grpSp>
      <p:grpSp>
        <p:nvGrpSpPr>
          <p:cNvPr id="189460" name="Group 20"/>
          <p:cNvGrpSpPr>
            <a:grpSpLocks/>
          </p:cNvGrpSpPr>
          <p:nvPr/>
        </p:nvGrpSpPr>
        <p:grpSpPr bwMode="auto">
          <a:xfrm>
            <a:off x="2122488" y="1989138"/>
            <a:ext cx="4465637" cy="1008062"/>
            <a:chOff x="703" y="1253"/>
            <a:chExt cx="2813" cy="635"/>
          </a:xfrm>
        </p:grpSpPr>
        <p:sp>
          <p:nvSpPr>
            <p:cNvPr id="189461" name="Oval 21"/>
            <p:cNvSpPr>
              <a:spLocks noChangeArrowheads="1"/>
            </p:cNvSpPr>
            <p:nvPr/>
          </p:nvSpPr>
          <p:spPr bwMode="auto">
            <a:xfrm>
              <a:off x="2699" y="1253"/>
              <a:ext cx="817" cy="635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89462" name="Text Box 22"/>
            <p:cNvSpPr txBox="1">
              <a:spLocks noChangeArrowheads="1"/>
            </p:cNvSpPr>
            <p:nvPr/>
          </p:nvSpPr>
          <p:spPr bwMode="auto">
            <a:xfrm>
              <a:off x="703" y="1253"/>
              <a:ext cx="167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s-ES_tradnl" sz="1800">
                  <a:latin typeface="Arial" charset="0"/>
                </a:rPr>
                <a:t>TRAMPA de Horquilla de replicación</a:t>
              </a:r>
              <a:endParaRPr lang="es-ES" sz="1800">
                <a:latin typeface="Arial" charset="0"/>
              </a:endParaRPr>
            </a:p>
          </p:txBody>
        </p:sp>
      </p:grpSp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395288" y="2781300"/>
            <a:ext cx="2973387" cy="14652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1800">
                <a:solidFill>
                  <a:schemeClr val="bg1"/>
                </a:solidFill>
                <a:latin typeface="Arial" charset="0"/>
              </a:rPr>
              <a:t>Si una horquilla se retrasa, la más rápida es “atrapada” en la región </a:t>
            </a:r>
            <a:r>
              <a:rPr lang="es-ES_tradnl" sz="1800" i="1">
                <a:solidFill>
                  <a:schemeClr val="bg1"/>
                </a:solidFill>
                <a:latin typeface="Arial" charset="0"/>
              </a:rPr>
              <a:t>ter</a:t>
            </a:r>
            <a:r>
              <a:rPr lang="es-ES_tradnl" sz="1800">
                <a:solidFill>
                  <a:schemeClr val="bg1"/>
                </a:solidFill>
                <a:latin typeface="Arial" charset="0"/>
              </a:rPr>
              <a:t> para esperar el arribo de la horquilla retrasada</a:t>
            </a:r>
            <a:endParaRPr lang="es-ES" sz="18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8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8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6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Copyright (c) by W. H. Freeman and Company</a:t>
            </a: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/>
          <a:srcRect b="25125"/>
          <a:stretch>
            <a:fillRect/>
          </a:stretch>
        </p:blipFill>
        <p:spPr bwMode="auto">
          <a:xfrm>
            <a:off x="338138" y="260350"/>
            <a:ext cx="3759200" cy="4754563"/>
          </a:xfrm>
          <a:prstGeom prst="rect">
            <a:avLst/>
          </a:prstGeom>
          <a:noFill/>
        </p:spPr>
      </p:pic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4427538" y="1341438"/>
            <a:ext cx="4356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s-ES_tradnl" sz="1800">
                <a:latin typeface="Arial" charset="0"/>
              </a:rPr>
              <a:t>Los últimos cientos de bases de ADN entre estos complejos son replicados completando 2 cromosomas topológicamente unidos</a:t>
            </a:r>
            <a:endParaRPr lang="es-ES" sz="1800">
              <a:latin typeface="Arial" charset="0"/>
            </a:endParaRPr>
          </a:p>
        </p:txBody>
      </p:sp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2"/>
          <a:srcRect t="74350"/>
          <a:stretch>
            <a:fillRect/>
          </a:stretch>
        </p:blipFill>
        <p:spPr bwMode="auto">
          <a:xfrm>
            <a:off x="354013" y="5113338"/>
            <a:ext cx="3759200" cy="1628775"/>
          </a:xfrm>
          <a:prstGeom prst="rect">
            <a:avLst/>
          </a:prstGeom>
          <a:noFill/>
        </p:spPr>
      </p:pic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4211638" y="5516563"/>
            <a:ext cx="45370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1800">
                <a:latin typeface="Arial" charset="0"/>
              </a:rPr>
              <a:t>La separación de los círculos (catenanos) se realiza por acción de la Topoisomerasa IV</a:t>
            </a:r>
            <a:endParaRPr lang="es-E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Copyright (c) by W. H. Freeman and Company</a:t>
            </a:r>
          </a:p>
        </p:txBody>
      </p:sp>
      <p:sp>
        <p:nvSpPr>
          <p:cNvPr id="195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04813"/>
            <a:ext cx="8532813" cy="1873250"/>
          </a:xfrm>
        </p:spPr>
        <p:txBody>
          <a:bodyPr/>
          <a:lstStyle/>
          <a:p>
            <a:pPr algn="just"/>
            <a:r>
              <a:rPr lang="es-ES_tradnl" sz="2800"/>
              <a:t>Los replisomas de ambas horquillas se encuentran ligados entre sí y asociados a la membrana en un punto</a:t>
            </a:r>
            <a:endParaRPr lang="es-ES" sz="2800"/>
          </a:p>
        </p:txBody>
      </p:sp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2"/>
          <a:srcRect t="1970" r="40929" b="59572"/>
          <a:stretch>
            <a:fillRect/>
          </a:stretch>
        </p:blipFill>
        <p:spPr bwMode="auto">
          <a:xfrm>
            <a:off x="2051050" y="2781300"/>
            <a:ext cx="5761038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356600" cy="11557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Helvetica" pitchFamily="34" charset="0"/>
              </a:rPr>
              <a:t>La replicación comienza en sitios específicos del cromosoma denominados</a:t>
            </a:r>
            <a:br>
              <a:rPr lang="en-US" sz="3200">
                <a:latin typeface="Helvetica" pitchFamily="34" charset="0"/>
              </a:rPr>
            </a:br>
            <a:r>
              <a:rPr lang="en-US" sz="3200" i="1">
                <a:latin typeface="Helvetica" pitchFamily="34" charset="0"/>
              </a:rPr>
              <a:t>Orígen de replicación</a:t>
            </a:r>
            <a:endParaRPr lang="en-US" sz="3200">
              <a:latin typeface="Helvetica" pitchFamily="34" charset="0"/>
            </a:endParaRPr>
          </a:p>
        </p:txBody>
      </p:sp>
      <p:pic>
        <p:nvPicPr>
          <p:cNvPr id="29700" name="Picture 4" descr="F12-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7413" y="2024063"/>
            <a:ext cx="4806950" cy="2160587"/>
          </a:xfrm>
          <a:prstGeom prst="rect">
            <a:avLst/>
          </a:prstGeo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58850" y="1668463"/>
            <a:ext cx="728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Helvetica" pitchFamily="34" charset="0"/>
              </a:rPr>
              <a:t>Secuencia consenso mínima del orígen de replicación bacteriano</a:t>
            </a:r>
            <a:endParaRPr lang="en-US" sz="1600" b="1">
              <a:latin typeface="Helvetica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76200" y="5562600"/>
            <a:ext cx="891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800" b="1">
                <a:latin typeface="Helvetica" pitchFamily="34" charset="0"/>
              </a:rPr>
              <a:t>Los orígenes de replicación son: (1) segmentos únicos de ADN con múltiples repeticiones cortas, (2) reconocidas por proteínas de unión al origen multiméricas, y (3) usualmente contienen una secuencia  rica en A-T</a:t>
            </a:r>
            <a:endParaRPr lang="en-US" sz="1600" b="1">
              <a:latin typeface="Helvetica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352800" y="6413500"/>
            <a:ext cx="2438400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0613" y="4217988"/>
            <a:ext cx="3875087" cy="1150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Copyright (c) by W. H. Freeman and Company</a:t>
            </a:r>
          </a:p>
        </p:txBody>
      </p:sp>
      <p:grpSp>
        <p:nvGrpSpPr>
          <p:cNvPr id="196610" name="Group 2"/>
          <p:cNvGrpSpPr>
            <a:grpSpLocks/>
          </p:cNvGrpSpPr>
          <p:nvPr/>
        </p:nvGrpSpPr>
        <p:grpSpPr bwMode="auto">
          <a:xfrm>
            <a:off x="323850" y="925513"/>
            <a:ext cx="5688013" cy="5024437"/>
            <a:chOff x="1837" y="764"/>
            <a:chExt cx="3583" cy="3165"/>
          </a:xfrm>
        </p:grpSpPr>
        <p:pic>
          <p:nvPicPr>
            <p:cNvPr id="196611" name="Picture 3"/>
            <p:cNvPicPr>
              <a:picLocks noChangeAspect="1" noChangeArrowheads="1"/>
            </p:cNvPicPr>
            <p:nvPr/>
          </p:nvPicPr>
          <p:blipFill>
            <a:blip r:embed="rId2"/>
            <a:srcRect l="35684" t="29021" b="279"/>
            <a:stretch>
              <a:fillRect/>
            </a:stretch>
          </p:blipFill>
          <p:spPr bwMode="auto">
            <a:xfrm>
              <a:off x="1837" y="764"/>
              <a:ext cx="3583" cy="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6612" name="Rectangle 4"/>
            <p:cNvSpPr>
              <a:spLocks noChangeArrowheads="1"/>
            </p:cNvSpPr>
            <p:nvPr/>
          </p:nvSpPr>
          <p:spPr bwMode="auto">
            <a:xfrm>
              <a:off x="1853" y="770"/>
              <a:ext cx="1109" cy="48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6199188" y="1803400"/>
            <a:ext cx="2843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1800">
                <a:latin typeface="Arial" charset="0"/>
              </a:rPr>
              <a:t>Después de la iniciación, cada uno de los orígenes replicados es particionado a una mitad de la célula</a:t>
            </a:r>
            <a:endParaRPr lang="es-ES" sz="1800">
              <a:latin typeface="Arial" charset="0"/>
            </a:endParaRP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6156325" y="3357563"/>
            <a:ext cx="280828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s-ES_tradnl" sz="1800">
                <a:latin typeface="Arial" charset="0"/>
              </a:rPr>
              <a:t>El proceso de replicación es la fuerza motriz que empuja los cromosomas replicados a los polos opuestos celulares</a:t>
            </a:r>
            <a:endParaRPr lang="es-E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2039938" cy="173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33463"/>
            <a:ext cx="1524000" cy="277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483768" y="1052736"/>
            <a:ext cx="41044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ctr">
              <a:buFont typeface="Times" charset="0"/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Plasmid replication and copy number control</a:t>
            </a:r>
          </a:p>
        </p:txBody>
      </p:sp>
    </p:spTree>
    <p:extLst>
      <p:ext uri="{BB962C8B-B14F-4D97-AF65-F5344CB8AC3E}">
        <p14:creationId xmlns:p14="http://schemas.microsoft.com/office/powerpoint/2010/main" val="361777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716499"/>
            <a:ext cx="8991600" cy="501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 eaLnBrk="1" hangingPunct="1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Plasmids</a:t>
            </a:r>
          </a:p>
          <a:p>
            <a:pPr marL="457200" indent="-457200" eaLnBrk="1" hangingPunct="1">
              <a:spcBef>
                <a:spcPct val="20000"/>
              </a:spcBef>
              <a:buFontTx/>
              <a:buAutoNum type="arabicPeriod"/>
            </a:pPr>
            <a:r>
              <a:rPr lang="en-US" b="1" dirty="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Must be a replicon - self-replicating genetic unit</a:t>
            </a:r>
          </a:p>
          <a:p>
            <a:pPr marL="457200" indent="-457200" eaLnBrk="1" hangingPunct="1">
              <a:spcBef>
                <a:spcPct val="20000"/>
              </a:spcBef>
              <a:buFontTx/>
              <a:buAutoNum type="arabicPeriod"/>
            </a:pPr>
            <a:r>
              <a:rPr lang="en-US" b="1" dirty="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Plasmid DNA must replicate every time host cell divides or it will be lost</a:t>
            </a:r>
          </a:p>
          <a:p>
            <a:pPr marL="457200" indent="-457200" eaLnBrk="1" hangingPunct="1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	a.  DNA replication</a:t>
            </a:r>
          </a:p>
          <a:p>
            <a:pPr marL="914400" lvl="1" indent="-457200" eaLnBrk="1" hangingPunct="1">
              <a:spcBef>
                <a:spcPct val="20000"/>
              </a:spcBef>
              <a:buFont typeface="Times" charset="0"/>
              <a:buAutoNum type="alphaLcPeriod"/>
            </a:pPr>
            <a:r>
              <a:rPr lang="en-US" b="1" dirty="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partitioning (making sure each progeny cells receives a plasmid)</a:t>
            </a:r>
          </a:p>
          <a:p>
            <a:pPr marL="457200" indent="-457200" eaLnBrk="1" hangingPunct="1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6.  High copy plasmids are usually small; low copy plasmids can be large</a:t>
            </a:r>
          </a:p>
          <a:p>
            <a:pPr marL="457200" indent="-457200" eaLnBrk="1" hangingPunct="1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7.  Partitioning is strictly controlled for low copy, but loose for high copy</a:t>
            </a:r>
          </a:p>
          <a:p>
            <a:pPr marL="457200" indent="-457200" eaLnBrk="1" hangingPunct="1">
              <a:spcBef>
                <a:spcPct val="20000"/>
              </a:spcBef>
              <a:buFont typeface="Times" charset="0"/>
              <a:buAutoNum type="arabicPeriod" startAt="8"/>
            </a:pPr>
            <a:r>
              <a:rPr lang="en-US" b="1" dirty="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Plasmid replication requires host cell functions </a:t>
            </a:r>
          </a:p>
          <a:p>
            <a:pPr marL="457200" indent="-457200" eaLnBrk="1" hangingPunct="1">
              <a:spcBef>
                <a:spcPct val="20000"/>
              </a:spcBef>
              <a:buFont typeface="Times" charset="0"/>
              <a:buAutoNum type="arabicPeriod" startAt="8"/>
            </a:pPr>
            <a:r>
              <a:rPr lang="en-US" b="1" dirty="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Copy number is regulated by initiation of plasmid replication</a:t>
            </a:r>
          </a:p>
          <a:p>
            <a:pPr marL="457200" indent="-457200" eaLnBrk="1" hangingPunct="1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10.	Plasmids are incompatible when they cannot be stably maintained in the same cell because they interfere with each other</a:t>
            </a:r>
            <a:r>
              <a:rPr lang="ja-JP" altLang="en-US" b="1" dirty="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’</a:t>
            </a:r>
            <a:r>
              <a:rPr lang="en-US" b="1" dirty="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s replication.</a:t>
            </a:r>
          </a:p>
          <a:p>
            <a:pPr marL="457200" indent="-457200" eaLnBrk="1" hangingPunct="1">
              <a:spcBef>
                <a:spcPct val="20000"/>
              </a:spcBef>
              <a:buFont typeface="Times" charset="0"/>
              <a:buAutoNum type="alphaLcPeriod" startAt="2"/>
            </a:pPr>
            <a:endParaRPr lang="en-US" b="1" dirty="0" smtClean="0">
              <a:solidFill>
                <a:srgbClr val="000000"/>
              </a:solidFill>
              <a:latin typeface="Chalkboar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0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20100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10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76600" y="533400"/>
            <a:ext cx="2776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Plasmid replication</a:t>
            </a: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81000" y="1219200"/>
            <a:ext cx="845185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 typeface="Times" charset="0"/>
              <a:buAutoNum type="arabicPeriod"/>
            </a:pPr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Plasmid replication requires host DNA replication machinery.  </a:t>
            </a:r>
          </a:p>
          <a:p>
            <a:pPr marL="457200" indent="-457200">
              <a:buFont typeface="Times" charset="0"/>
              <a:buAutoNum type="arabicPeriod"/>
            </a:pPr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Most wild plasmids carry genes needed for transfer and copy number control.</a:t>
            </a:r>
          </a:p>
          <a:p>
            <a:pPr marL="457200" indent="-457200">
              <a:buFont typeface="Times" charset="0"/>
              <a:buAutoNum type="arabicPeriod"/>
            </a:pPr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All self replication plasmids have a </a:t>
            </a:r>
            <a:r>
              <a:rPr lang="en-US" i="1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oriV</a:t>
            </a:r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: origin of replication</a:t>
            </a:r>
          </a:p>
          <a:p>
            <a:pPr marL="457200" indent="-457200">
              <a:buFont typeface="Times" charset="0"/>
              <a:buAutoNum type="arabicPeriod"/>
            </a:pPr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Some plasmids carry and </a:t>
            </a:r>
            <a:r>
              <a:rPr lang="en-US" i="1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oriT</a:t>
            </a:r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: origin of transfer.  These plasmids will also carry functions needed to be mobilized or </a:t>
            </a:r>
            <a:r>
              <a:rPr lang="en-US" i="1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mob</a:t>
            </a:r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 genes.  </a:t>
            </a:r>
          </a:p>
          <a:p>
            <a:pPr marL="457200" indent="-457200">
              <a:buFont typeface="Times" charset="0"/>
              <a:buAutoNum type="arabicPeriod"/>
            </a:pPr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Plasmid segregation is maintained by a </a:t>
            </a:r>
            <a:r>
              <a:rPr lang="en-US" i="1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par</a:t>
            </a:r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 locus-a partition locus that ensures each daughter cells gets on plasmid.  Not all plasmids have such sequences.  </a:t>
            </a:r>
          </a:p>
          <a:p>
            <a:pPr marL="457200" indent="-457200">
              <a:buFont typeface="Times" charset="0"/>
              <a:buAutoNum type="arabicPeriod"/>
            </a:pPr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There are 5 main </a:t>
            </a:r>
            <a:r>
              <a:rPr lang="ja-JP" altLang="en-US" smtClean="0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incompatibility</a:t>
            </a:r>
            <a:r>
              <a:rPr lang="ja-JP" altLang="en-US" smtClean="0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 groups of plasmid replication.  Not all plasmids can live with each other.  </a:t>
            </a:r>
          </a:p>
          <a:p>
            <a:pPr marL="457200" indent="-457200">
              <a:buFont typeface="Times" charset="0"/>
              <a:buAutoNum type="arabicPeriod"/>
            </a:pPr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Agents that disrupt DNA replication destabilize or cure plasmids from cells.   </a:t>
            </a:r>
          </a:p>
        </p:txBody>
      </p:sp>
    </p:spTree>
    <p:extLst>
      <p:ext uri="{BB962C8B-B14F-4D97-AF65-F5344CB8AC3E}">
        <p14:creationId xmlns:p14="http://schemas.microsoft.com/office/powerpoint/2010/main" val="357642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411760" y="620688"/>
            <a:ext cx="4244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Plasmid</a:t>
            </a:r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replication</a:t>
            </a:r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mechanisms</a:t>
            </a:r>
            <a:endParaRPr lang="es-ES" sz="2400" dirty="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71600" y="3234172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Rolling</a:t>
            </a:r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circle</a:t>
            </a:r>
            <a:endParaRPr lang="es-ES" sz="2400" dirty="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71600" y="227687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Col E1 </a:t>
            </a:r>
            <a:r>
              <a:rPr lang="es-E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type</a:t>
            </a:r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replication</a:t>
            </a:r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(Theta </a:t>
            </a:r>
            <a:r>
              <a:rPr lang="es-E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Plasmid</a:t>
            </a:r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Replication</a:t>
            </a:r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71600" y="4191471"/>
            <a:ext cx="3852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Iteron-containing</a:t>
            </a:r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replicons</a:t>
            </a:r>
            <a:endParaRPr lang="es-ES" sz="2400" dirty="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33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5576" y="1772816"/>
            <a:ext cx="756084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In </a:t>
            </a:r>
            <a:r>
              <a:rPr lang="es-E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some</a:t>
            </a:r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replicons</a:t>
            </a:r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duplex</a:t>
            </a:r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melting</a:t>
            </a:r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depends</a:t>
            </a:r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on</a:t>
            </a:r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2400" u="sng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transcription</a:t>
            </a:r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, </a:t>
            </a:r>
            <a:r>
              <a:rPr lang="es-E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while</a:t>
            </a:r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other</a:t>
            </a:r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replicons</a:t>
            </a:r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rely</a:t>
            </a:r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on</a:t>
            </a:r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2400" u="sng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plasmid-encoded</a:t>
            </a:r>
            <a:r>
              <a:rPr lang="es-ES" sz="2400" u="sng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2400" u="sng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trans-acting</a:t>
            </a:r>
            <a:r>
              <a:rPr lang="es-ES" sz="2400" u="sng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2400" u="sng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proteins</a:t>
            </a:r>
            <a:r>
              <a:rPr lang="es-ES" sz="2400" u="sng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(Reps)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43608" y="692696"/>
            <a:ext cx="712879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rgbClr val="FFFFFF"/>
                </a:solidFill>
                <a:latin typeface="Times"/>
                <a:ea typeface="ＭＳ Ｐゴシック"/>
              </a:rPr>
              <a:t>Col E1 </a:t>
            </a:r>
            <a:r>
              <a:rPr lang="es-ES" sz="2400" dirty="0" err="1" smtClean="0">
                <a:solidFill>
                  <a:srgbClr val="FFFFFF"/>
                </a:solidFill>
                <a:latin typeface="Times"/>
                <a:ea typeface="ＭＳ Ｐゴシック"/>
              </a:rPr>
              <a:t>type</a:t>
            </a:r>
            <a:r>
              <a:rPr lang="es-ES" sz="2400" dirty="0" smtClean="0">
                <a:solidFill>
                  <a:srgbClr val="FFFFFF"/>
                </a:solidFill>
                <a:latin typeface="Times"/>
                <a:ea typeface="ＭＳ Ｐゴシック"/>
              </a:rPr>
              <a:t> </a:t>
            </a:r>
            <a:r>
              <a:rPr lang="es-ES" sz="2400" dirty="0" err="1" smtClean="0">
                <a:solidFill>
                  <a:srgbClr val="FFFFFF"/>
                </a:solidFill>
                <a:latin typeface="Times"/>
                <a:ea typeface="ＭＳ Ｐゴシック"/>
              </a:rPr>
              <a:t>replication</a:t>
            </a:r>
            <a:r>
              <a:rPr lang="es-ES" sz="2400" dirty="0" smtClean="0">
                <a:solidFill>
                  <a:srgbClr val="FFFFFF"/>
                </a:solidFill>
                <a:latin typeface="Times"/>
                <a:ea typeface="ＭＳ Ｐゴシック"/>
              </a:rPr>
              <a:t> (Theta </a:t>
            </a:r>
            <a:r>
              <a:rPr lang="es-ES" sz="2400" dirty="0" err="1" smtClean="0">
                <a:solidFill>
                  <a:srgbClr val="FFFFFF"/>
                </a:solidFill>
                <a:latin typeface="Times"/>
                <a:ea typeface="ＭＳ Ｐゴシック"/>
              </a:rPr>
              <a:t>Plasmid</a:t>
            </a:r>
            <a:r>
              <a:rPr lang="es-ES" sz="2400" dirty="0" smtClean="0">
                <a:solidFill>
                  <a:srgbClr val="FFFFFF"/>
                </a:solidFill>
                <a:latin typeface="Times"/>
                <a:ea typeface="ＭＳ Ｐゴシック"/>
              </a:rPr>
              <a:t> </a:t>
            </a:r>
            <a:r>
              <a:rPr lang="es-ES" sz="2400" dirty="0" err="1" smtClean="0">
                <a:solidFill>
                  <a:srgbClr val="FFFFFF"/>
                </a:solidFill>
                <a:latin typeface="Times"/>
                <a:ea typeface="ＭＳ Ｐゴシック"/>
              </a:rPr>
              <a:t>Replication</a:t>
            </a:r>
            <a:r>
              <a:rPr lang="es-ES" sz="2400" dirty="0" smtClean="0">
                <a:solidFill>
                  <a:srgbClr val="FFFFFF"/>
                </a:solidFill>
                <a:latin typeface="Times"/>
                <a:ea typeface="ＭＳ Ｐゴシック"/>
              </a:rPr>
              <a:t>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43608" y="3284984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Rep-mediated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duplex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melting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leads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to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loading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of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DnaB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on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the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replication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fork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,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often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with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DnaA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assistance</a:t>
            </a:r>
            <a:endParaRPr lang="es-ES" dirty="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43608" y="460493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In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plasmids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that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instead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rely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on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transcription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for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duplex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melting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,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the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transcript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itself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can be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processed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and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become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the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primer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for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extension</a:t>
            </a:r>
            <a:endParaRPr lang="es-ES" dirty="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44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11760" y="2564904"/>
            <a:ext cx="4572000" cy="830997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prstClr val="white"/>
              </a:gs>
            </a:gsLst>
            <a:lin ang="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REGULATION OF REPLICATION INITIATION</a:t>
            </a:r>
          </a:p>
        </p:txBody>
      </p:sp>
    </p:spTree>
    <p:extLst>
      <p:ext uri="{BB962C8B-B14F-4D97-AF65-F5344CB8AC3E}">
        <p14:creationId xmlns:p14="http://schemas.microsoft.com/office/powerpoint/2010/main" val="2676392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420528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4800" y="4724400"/>
            <a:ext cx="8001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Antisense RNA: RNA-RNA hybrid blocks replication</a:t>
            </a:r>
          </a:p>
          <a:p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GGCUAAUUCC      Antisense RNA is also used in euks called</a:t>
            </a:r>
          </a:p>
          <a:p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CCGAUUAAGG      siRNA </a:t>
            </a:r>
          </a:p>
          <a:p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Blocking RNA priming for DNA PolI prevents replication   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724400" y="2057400"/>
            <a:ext cx="403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RNA I-small inhibitory RNA that binds to RNAII.  RNAII will act as a primer for DNA replication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794250" y="3222625"/>
            <a:ext cx="39639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Rop: plasmid encoded proteins which stabilizes the RNAI-RNAII complex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905000" y="280988"/>
            <a:ext cx="4995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Anti-sense RNA replication control</a:t>
            </a: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6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SC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751763" cy="28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835696" y="4581128"/>
            <a:ext cx="51936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Antisense RNA gene control. 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-the RNA-RNA hybrid is very stable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-blocks most translation and </a:t>
            </a:r>
            <a:r>
              <a:rPr lang="en-U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tanscription</a:t>
            </a:r>
            <a:endParaRPr lang="en-US" sz="2400" dirty="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-requires </a:t>
            </a:r>
            <a:r>
              <a:rPr lang="en-U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RNAases</a:t>
            </a:r>
            <a:r>
              <a:rPr lang="en-U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to degrade</a:t>
            </a:r>
          </a:p>
        </p:txBody>
      </p:sp>
    </p:spTree>
    <p:extLst>
      <p:ext uri="{BB962C8B-B14F-4D97-AF65-F5344CB8AC3E}">
        <p14:creationId xmlns:p14="http://schemas.microsoft.com/office/powerpoint/2010/main" val="400792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1654175"/>
            <a:ext cx="20097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6650" y="2338388"/>
            <a:ext cx="64579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3111500" y="6273800"/>
            <a:ext cx="2832100" cy="419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SC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518001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867400" y="685800"/>
            <a:ext cx="28956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sz="18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ColE1 Replication Control-an example of primer control of replication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8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RNAII will serve as a primer for the replication fork.  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8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The 3</a:t>
            </a:r>
            <a:r>
              <a:rPr lang="ja-JP" altLang="en-US" sz="1800" smtClean="0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sz="18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end is processed by host RnaseH to allow efficient RNA-DNA hybrid to form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8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The hybrid acts as a primer for host Pol1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8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As the concentration of plasmid increases, Rop does also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8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Rop stabilizes the RNA1-II complex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8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No RNA for replication priming.</a:t>
            </a:r>
          </a:p>
          <a:p>
            <a:pPr marL="457200" indent="-457200"/>
            <a:r>
              <a:rPr lang="en-US" sz="18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648200" y="6035675"/>
            <a:ext cx="4195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ColE1 replication does not need plasmid encoded rep proteins</a:t>
            </a:r>
          </a:p>
        </p:txBody>
      </p:sp>
    </p:spTree>
    <p:extLst>
      <p:ext uri="{BB962C8B-B14F-4D97-AF65-F5344CB8AC3E}">
        <p14:creationId xmlns:p14="http://schemas.microsoft.com/office/powerpoint/2010/main" val="91856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SC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13067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953000" y="152400"/>
            <a:ext cx="360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 sz="24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724400" y="762000"/>
            <a:ext cx="401796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sz="180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The events upon entry into a cell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80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RepA mRNA is made from Prep until copy number becomes high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80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CopB expression increase an Cop represses RepA expression at PrepA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80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CopA now is made-a 90base antisense RNA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80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CopA binds to 5-end of the RepA mRNA, forming  dsRNA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180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This is recognized by host RNAaseIII and degraded.</a:t>
            </a:r>
          </a:p>
          <a:p>
            <a:pPr marL="457200" indent="-457200">
              <a:buFont typeface="Arial" charset="0"/>
              <a:buAutoNum type="arabicPeriod"/>
            </a:pPr>
            <a:endParaRPr lang="en-US" sz="1800" smtClean="0">
              <a:solidFill>
                <a:srgbClr val="000000"/>
              </a:solidFill>
              <a:latin typeface="Chalkboard" charset="0"/>
              <a:ea typeface="ＭＳ Ｐゴシック" charset="0"/>
            </a:endParaRPr>
          </a:p>
          <a:p>
            <a:pPr marL="457200" indent="-457200">
              <a:buFont typeface="Arial" charset="0"/>
              <a:buNone/>
            </a:pPr>
            <a:r>
              <a:rPr lang="en-US" sz="180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Thus concentration of RepA protein is maintained by rate of RNA-RNA hybrid formation.  </a:t>
            </a:r>
          </a:p>
        </p:txBody>
      </p:sp>
    </p:spTree>
    <p:extLst>
      <p:ext uri="{BB962C8B-B14F-4D97-AF65-F5344CB8AC3E}">
        <p14:creationId xmlns:p14="http://schemas.microsoft.com/office/powerpoint/2010/main" val="278544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3738563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24000" y="152400"/>
            <a:ext cx="555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Rep-protein control -R1 family of plamsids.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40250" y="996950"/>
            <a:ext cx="422275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Rep-protein expression controlled by antisense CopA</a:t>
            </a:r>
          </a:p>
          <a:p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PcopB-encodes Rep and CopB</a:t>
            </a:r>
          </a:p>
          <a:p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PcopA-encodes antisense RNA</a:t>
            </a:r>
          </a:p>
          <a:p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-plasmid replicates to high level</a:t>
            </a:r>
          </a:p>
          <a:p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-CopB levels rise, shutting off RepA production</a:t>
            </a:r>
          </a:p>
          <a:p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-antisense RNA from PcopA made</a:t>
            </a:r>
          </a:p>
          <a:p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-complexes with repA mRNA</a:t>
            </a:r>
          </a:p>
          <a:p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Host RNaseIII will cleave the complex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28600" y="5365665"/>
            <a:ext cx="84963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Plasmid copy control balanced by host </a:t>
            </a:r>
            <a:r>
              <a:rPr lang="en-US" dirty="0" err="1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RNaseIII</a:t>
            </a:r>
            <a:r>
              <a:rPr lang="en-US" dirty="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 activity and transcription from the plasmid.</a:t>
            </a:r>
          </a:p>
          <a:p>
            <a:endParaRPr lang="en-US" dirty="0" smtClean="0">
              <a:solidFill>
                <a:srgbClr val="000000"/>
              </a:solidFill>
              <a:latin typeface="Chalkboar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26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519613" cy="43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371600" y="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 sz="24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429000" y="0"/>
            <a:ext cx="48212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Iteron Plasmids: Handcuffing  RK2 and other broad host range plasmids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866900" y="52911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 sz="24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36449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191000" y="3200400"/>
            <a:ext cx="4343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RepA is able to bind the repeat sequences upstream of the promoter region for </a:t>
            </a:r>
            <a:r>
              <a:rPr lang="en-US" sz="2400" i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repA</a:t>
            </a:r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.  </a:t>
            </a:r>
          </a:p>
          <a:p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-binding causes two plasmid molecules to couple </a:t>
            </a:r>
            <a:r>
              <a:rPr lang="ja-JP" altLang="en-US" sz="2400" smtClean="0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handcuff</a:t>
            </a:r>
            <a:r>
              <a:rPr lang="ja-JP" altLang="en-US" sz="2400" smtClean="0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  <a:p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-prevents replication.   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200900" y="30908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 sz="24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04800" y="5638800"/>
            <a:ext cx="8342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400" smtClean="0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copy up</a:t>
            </a:r>
            <a:r>
              <a:rPr lang="ja-JP" altLang="en-US" sz="2400" smtClean="0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mutants:  mutations in RepA that are less able to bind to each other.</a:t>
            </a:r>
          </a:p>
        </p:txBody>
      </p:sp>
    </p:spTree>
    <p:extLst>
      <p:ext uri="{BB962C8B-B14F-4D97-AF65-F5344CB8AC3E}">
        <p14:creationId xmlns:p14="http://schemas.microsoft.com/office/powerpoint/2010/main" val="245480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3400" y="304800"/>
            <a:ext cx="75771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Incompatibility Groups</a:t>
            </a:r>
          </a:p>
          <a:p>
            <a:pPr marL="457200" indent="-457200">
              <a:buFont typeface="Times" charset="0"/>
              <a:buAutoNum type="arabicPeriod"/>
            </a:pPr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Not all plasmids can live together.</a:t>
            </a:r>
          </a:p>
          <a:p>
            <a:pPr marL="457200" indent="-457200">
              <a:buFont typeface="Times" charset="0"/>
              <a:buAutoNum type="arabicPeriod"/>
            </a:pPr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Plasmids that are able to coexist in the same cell do not interfere with each other</a:t>
            </a:r>
            <a:r>
              <a:rPr lang="ja-JP" altLang="en-US" sz="2400" smtClean="0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s replication</a:t>
            </a:r>
          </a:p>
          <a:p>
            <a:pPr marL="457200" indent="-457200">
              <a:buFont typeface="Times" charset="0"/>
              <a:buAutoNum type="arabicPeriod"/>
            </a:pPr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A single cell can have as many Inc group plasmids as it can tolerate and replicate!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81000" y="2667000"/>
            <a:ext cx="8382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Partion Locus: a region on broad host range plasmids that binds to a structure on the inner membrane of the cell to ensure proper segregation. Plasmids labeled with fluorescent protein</a:t>
            </a:r>
          </a:p>
          <a:p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-move to each daughter cell during division.</a:t>
            </a:r>
          </a:p>
          <a:p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6588125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60363" y="5867400"/>
            <a:ext cx="87836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400" b="1" smtClean="0">
                <a:solidFill>
                  <a:srgbClr val="000000"/>
                </a:solidFill>
                <a:latin typeface="Arial" charset="0"/>
              </a:rPr>
              <a:t>Pogliano, Joe et al. (2001) Proc. Natl. Acad. Sci. USA 98, 4486-4491</a:t>
            </a:r>
          </a:p>
        </p:txBody>
      </p:sp>
    </p:spTree>
    <p:extLst>
      <p:ext uri="{BB962C8B-B14F-4D97-AF65-F5344CB8AC3E}">
        <p14:creationId xmlns:p14="http://schemas.microsoft.com/office/powerpoint/2010/main" val="113248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3528" y="332656"/>
            <a:ext cx="784887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Rolling</a:t>
            </a:r>
            <a:r>
              <a:rPr lang="es-ES" sz="24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circle</a:t>
            </a:r>
            <a:endParaRPr lang="es-ES" sz="2400" dirty="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  <a:p>
            <a:endParaRPr lang="es-ES" sz="2400" dirty="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  <a:p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Rolling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circle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replication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mechanism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is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specific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to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bacteriophage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family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M13 and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the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fertility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F factor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which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encodes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for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sex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pili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formation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during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recombination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by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means</a:t>
            </a:r>
            <a:r>
              <a:rPr lang="es-ES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of </a:t>
            </a:r>
            <a:r>
              <a:rPr lang="es-ES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conjugation</a:t>
            </a:r>
            <a:endParaRPr lang="es-ES" dirty="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3528" y="3645024"/>
            <a:ext cx="3312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Rolling</a:t>
            </a:r>
            <a:r>
              <a:rPr lang="es-ES" sz="18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circle</a:t>
            </a:r>
            <a:r>
              <a:rPr lang="es-ES" sz="18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occurs</a:t>
            </a:r>
            <a:r>
              <a:rPr lang="es-ES" sz="18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to</a:t>
            </a:r>
            <a:r>
              <a:rPr lang="es-ES" sz="18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a </a:t>
            </a:r>
            <a:r>
              <a:rPr lang="es-ES" sz="18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covalently</a:t>
            </a:r>
            <a:r>
              <a:rPr lang="es-ES" sz="18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closed</a:t>
            </a:r>
            <a:r>
              <a:rPr lang="es-ES" sz="18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circular </a:t>
            </a:r>
            <a:r>
              <a:rPr lang="es-ES" sz="18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piece</a:t>
            </a:r>
            <a:r>
              <a:rPr lang="es-ES" sz="18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of </a:t>
            </a:r>
            <a:r>
              <a:rPr lang="es-ES" sz="18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double-stranded</a:t>
            </a:r>
            <a:r>
              <a:rPr lang="es-ES" sz="18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DNA. A </a:t>
            </a:r>
            <a:r>
              <a:rPr lang="es-ES" sz="18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nick</a:t>
            </a:r>
            <a:r>
              <a:rPr lang="es-ES" sz="18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is</a:t>
            </a:r>
            <a:r>
              <a:rPr lang="es-ES" sz="18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produced</a:t>
            </a:r>
            <a:r>
              <a:rPr lang="es-ES" sz="18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in </a:t>
            </a:r>
            <a:r>
              <a:rPr lang="es-ES" sz="18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one</a:t>
            </a:r>
            <a:r>
              <a:rPr lang="es-ES" sz="18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of </a:t>
            </a:r>
            <a:r>
              <a:rPr lang="es-ES" sz="18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the</a:t>
            </a:r>
            <a:r>
              <a:rPr lang="es-ES" sz="18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strands</a:t>
            </a:r>
            <a:r>
              <a:rPr lang="es-ES" sz="18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by</a:t>
            </a:r>
            <a:r>
              <a:rPr lang="es-ES" sz="18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enzyme</a:t>
            </a:r>
            <a:r>
              <a:rPr lang="es-ES" sz="18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nickases</a:t>
            </a:r>
            <a:r>
              <a:rPr lang="es-ES" sz="18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creating</a:t>
            </a:r>
            <a:r>
              <a:rPr lang="es-ES" sz="18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a 5’ </a:t>
            </a:r>
            <a:r>
              <a:rPr lang="es-ES" sz="18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phosphate</a:t>
            </a:r>
            <a:r>
              <a:rPr lang="es-ES" sz="18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and a 3’ </a:t>
            </a:r>
            <a:r>
              <a:rPr lang="es-ES" sz="18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hydroxyl</a:t>
            </a:r>
            <a:r>
              <a:rPr lang="es-ES" sz="1800" dirty="0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t>. Free 3’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38" y="2348880"/>
            <a:ext cx="5073790" cy="37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939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 descr="SC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30321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495800" y="593725"/>
            <a:ext cx="4038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Par locus</a:t>
            </a:r>
          </a:p>
          <a:p>
            <a:r>
              <a:rPr lang="en-US" sz="240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-think of this as a primitive centromere</a:t>
            </a:r>
          </a:p>
          <a:p>
            <a:r>
              <a:rPr lang="en-US" sz="2400" smtClean="0">
                <a:solidFill>
                  <a:srgbClr val="000000"/>
                </a:solidFill>
                <a:latin typeface="Chalkboard" charset="0"/>
                <a:ea typeface="ＭＳ Ｐゴシック" charset="0"/>
              </a:rPr>
              <a:t>-the growing filaments push the plasmids to the opposite poles of the cells</a:t>
            </a: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4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>
                <a:latin typeface="Helvetica" pitchFamily="34" charset="0"/>
              </a:rPr>
              <a:t>La proteína DnaA inicia la replicación en </a:t>
            </a:r>
            <a:r>
              <a:rPr lang="en-US" sz="3200" i="1">
                <a:latin typeface="Helvetica" pitchFamily="34" charset="0"/>
              </a:rPr>
              <a:t>E. coli</a:t>
            </a:r>
            <a:endParaRPr lang="en-US" sz="3200">
              <a:latin typeface="Helvetica" pitchFamily="34" charset="0"/>
            </a:endParaRPr>
          </a:p>
        </p:txBody>
      </p:sp>
      <p:pic>
        <p:nvPicPr>
          <p:cNvPr id="33797" name="Picture 5" descr="F12-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76400"/>
            <a:ext cx="8672513" cy="4445000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340100" y="6362700"/>
            <a:ext cx="2679700" cy="317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4351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200">
                <a:latin typeface="Helvetica" pitchFamily="34" charset="0"/>
              </a:rPr>
              <a:t>La proteína DnaB de </a:t>
            </a:r>
            <a:r>
              <a:rPr lang="en-US" sz="3200" i="1">
                <a:latin typeface="Helvetica" pitchFamily="34" charset="0"/>
              </a:rPr>
              <a:t>E. coli</a:t>
            </a:r>
            <a:r>
              <a:rPr lang="en-US" sz="3200">
                <a:latin typeface="Helvetica" pitchFamily="34" charset="0"/>
              </a:rPr>
              <a:t> es una helicasa que desnaturaliza la doble hebra de ADN</a:t>
            </a:r>
          </a:p>
        </p:txBody>
      </p:sp>
      <p:pic>
        <p:nvPicPr>
          <p:cNvPr id="46084" name="Picture 4" descr="F12-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4100" y="1728788"/>
            <a:ext cx="4657725" cy="4570412"/>
          </a:xfrm>
          <a:prstGeom prst="rect">
            <a:avLst/>
          </a:prstGeom>
          <a:noFill/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327400" y="6464300"/>
            <a:ext cx="2476500" cy="24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3" y="330200"/>
            <a:ext cx="40767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152400" y="4064000"/>
            <a:ext cx="30734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4848225" y="420688"/>
            <a:ext cx="2559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Reacción catalizada</a:t>
            </a:r>
          </a:p>
          <a:p>
            <a:r>
              <a:rPr lang="es-ES_tradnl"/>
              <a:t>por la DNA polimerasa</a:t>
            </a:r>
            <a:endParaRPr lang="es-ES"/>
          </a:p>
        </p:txBody>
      </p:sp>
      <p:pic>
        <p:nvPicPr>
          <p:cNvPr id="1751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0" y="2376488"/>
            <a:ext cx="42735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pitchFamily="34" charset="0"/>
              </a:rPr>
              <a:t>DNA polimerasas de </a:t>
            </a:r>
            <a:r>
              <a:rPr lang="en-US" sz="3200" i="1">
                <a:latin typeface="Helvetica" pitchFamily="34" charset="0"/>
              </a:rPr>
              <a:t>E. coli</a:t>
            </a:r>
            <a:r>
              <a:rPr lang="en-US" sz="3200">
                <a:latin typeface="Helvetica" pitchFamily="34" charset="0"/>
              </a:rPr>
              <a:t> </a:t>
            </a:r>
          </a:p>
        </p:txBody>
      </p:sp>
      <p:pic>
        <p:nvPicPr>
          <p:cNvPr id="185347" name="Picture 3" descr="T12-01"/>
          <p:cNvPicPr>
            <a:picLocks noChangeAspect="1" noChangeArrowheads="1"/>
          </p:cNvPicPr>
          <p:nvPr/>
        </p:nvPicPr>
        <p:blipFill>
          <a:blip r:embed="rId3"/>
          <a:srcRect b="53799"/>
          <a:stretch>
            <a:fillRect/>
          </a:stretch>
        </p:blipFill>
        <p:spPr bwMode="auto">
          <a:xfrm>
            <a:off x="711200" y="2033588"/>
            <a:ext cx="8242300" cy="2844800"/>
          </a:xfrm>
          <a:prstGeom prst="rect">
            <a:avLst/>
          </a:prstGeom>
          <a:noFill/>
        </p:spPr>
      </p:pic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3340100" y="6375400"/>
            <a:ext cx="2540000" cy="33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13" y="228600"/>
            <a:ext cx="8764587" cy="1143000"/>
          </a:xfrm>
        </p:spPr>
        <p:txBody>
          <a:bodyPr/>
          <a:lstStyle/>
          <a:p>
            <a:pPr algn="ctr"/>
            <a:r>
              <a:rPr lang="en-US" sz="3200">
                <a:latin typeface="Helvetica" pitchFamily="34" charset="0"/>
              </a:rPr>
              <a:t>Para copiar el ADN la DNA polimerasa debe superar varios “problemas”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1485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2400">
                <a:latin typeface="Helvetica" pitchFamily="34" charset="0"/>
              </a:rPr>
              <a:t>Las DNA polimerasas son incapaces de separar las cadenas de la doble hebra de ADN para exponer las cadenas a ser copiadas</a:t>
            </a:r>
          </a:p>
          <a:p>
            <a:pPr>
              <a:spcBef>
                <a:spcPct val="10000"/>
              </a:spcBef>
            </a:pPr>
            <a:endParaRPr lang="en-US" sz="2400">
              <a:latin typeface="Helvetica" pitchFamily="34" charset="0"/>
            </a:endParaRPr>
          </a:p>
          <a:p>
            <a:pPr>
              <a:spcBef>
                <a:spcPct val="10000"/>
              </a:spcBef>
            </a:pPr>
            <a:r>
              <a:rPr lang="en-US" sz="2400">
                <a:latin typeface="Helvetica" pitchFamily="34" charset="0"/>
              </a:rPr>
              <a:t>Todas las DNA polimerasas conocidas </a:t>
            </a: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sólo pueden elongar</a:t>
            </a:r>
            <a:r>
              <a:rPr lang="en-US" sz="2400" b="1">
                <a:latin typeface="Helvetica" pitchFamily="34" charset="0"/>
              </a:rPr>
              <a:t> </a:t>
            </a:r>
            <a:r>
              <a:rPr lang="en-US" sz="2400">
                <a:latin typeface="Helvetica" pitchFamily="34" charset="0"/>
              </a:rPr>
              <a:t>una cadena preexistente de ADN o ARN, </a:t>
            </a: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son incapaces de iniciar</a:t>
            </a:r>
            <a:r>
              <a:rPr lang="en-US" sz="2400">
                <a:latin typeface="Helvetica" pitchFamily="34" charset="0"/>
              </a:rPr>
              <a:t> cadenas</a:t>
            </a:r>
          </a:p>
          <a:p>
            <a:pPr>
              <a:spcBef>
                <a:spcPct val="10000"/>
              </a:spcBef>
              <a:buFont typeface="Monotype Sorts" pitchFamily="2" charset="2"/>
              <a:buNone/>
            </a:pPr>
            <a:endParaRPr lang="en-US" sz="2400">
              <a:latin typeface="Helvetica" pitchFamily="34" charset="0"/>
            </a:endParaRPr>
          </a:p>
          <a:p>
            <a:pPr>
              <a:spcBef>
                <a:spcPct val="10000"/>
              </a:spcBef>
            </a:pPr>
            <a:r>
              <a:rPr lang="en-US" sz="2400">
                <a:latin typeface="Helvetica" pitchFamily="34" charset="0"/>
              </a:rPr>
              <a:t>Las dos cadenas son antiparalelas, pero todas las DNA polimerasas catalizan la incorporación de nucleótidos al extremo 3</a:t>
            </a:r>
            <a:r>
              <a:rPr lang="en-US" sz="2400">
                <a:latin typeface="Helvetica" pitchFamily="34" charset="0"/>
                <a:sym typeface="Symbol" pitchFamily="18" charset="2"/>
              </a:rPr>
              <a:t></a:t>
            </a:r>
            <a:r>
              <a:rPr lang="en-US" sz="2400">
                <a:latin typeface="Helvetica" pitchFamily="34" charset="0"/>
              </a:rPr>
              <a:t>-hydroxilo de la cadena en crecimiento, por lo tanto sólo pueden crecer en la dirección 5</a:t>
            </a:r>
            <a:r>
              <a:rPr lang="en-US" sz="2400">
                <a:latin typeface="Helvetica" pitchFamily="34" charset="0"/>
                <a:sym typeface="Symbol" pitchFamily="18" charset="2"/>
              </a:rPr>
              <a:t>----&gt;</a:t>
            </a:r>
            <a:r>
              <a:rPr lang="en-US" sz="2400">
                <a:latin typeface="Helvetica" pitchFamily="34" charset="0"/>
              </a:rPr>
              <a:t>3</a:t>
            </a:r>
            <a:r>
              <a:rPr lang="en-US" sz="2400">
                <a:latin typeface="Helvetica" pitchFamily="34" charset="0"/>
                <a:sym typeface="Symbol" pitchFamily="18" charset="2"/>
              </a:rPr>
              <a:t></a:t>
            </a:r>
            <a:endParaRPr lang="en-US" sz="2400">
              <a:latin typeface="Helvetica" pitchFamily="34" charset="0"/>
            </a:endParaRP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6299200" y="5245100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302000" y="6464300"/>
            <a:ext cx="2628900" cy="24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as de cristal">
  <a:themeElements>
    <a:clrScheme name="Capas de cristal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Capas de crist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as de cristal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de cristal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947</TotalTime>
  <Words>1752</Words>
  <Application>Microsoft Macintosh PowerPoint</Application>
  <PresentationFormat>Presentación en pantalla (4:3)</PresentationFormat>
  <Paragraphs>189</Paragraphs>
  <Slides>46</Slides>
  <Notes>21</Notes>
  <HiddenSlides>0</HiddenSlides>
  <MMClips>1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46</vt:i4>
      </vt:variant>
    </vt:vector>
  </HeadingPairs>
  <TitlesOfParts>
    <vt:vector size="49" baseType="lpstr">
      <vt:lpstr>Contemporary Portrait</vt:lpstr>
      <vt:lpstr>Capas de cristal</vt:lpstr>
      <vt:lpstr>Blank Presentation</vt:lpstr>
      <vt:lpstr>La replicación del ADN…</vt:lpstr>
      <vt:lpstr>La replicación del ADN…</vt:lpstr>
      <vt:lpstr>La replicación comienza en sitios específicos del cromosoma denominados Orígen de replicación</vt:lpstr>
      <vt:lpstr>Presentación de PowerPoint</vt:lpstr>
      <vt:lpstr>La proteína DnaA inicia la replicación en E. coli</vt:lpstr>
      <vt:lpstr>La proteína DnaB de E. coli es una helicasa que desnaturaliza la doble hebra de ADN</vt:lpstr>
      <vt:lpstr>Presentación de PowerPoint</vt:lpstr>
      <vt:lpstr>DNA polimerasas de E. coli </vt:lpstr>
      <vt:lpstr>Para copiar el ADN la DNA polimerasa debe superar varios “problemas”</vt:lpstr>
      <vt:lpstr>Dos horquillas de replicación moviéndose en dirección opuesta</vt:lpstr>
      <vt:lpstr>En la horquilla, una cadena es sintetizada en forma discontínua a partir de múltiples cebadores</vt:lpstr>
      <vt:lpstr>Presentación de PowerPoint</vt:lpstr>
      <vt:lpstr>Sintesis de la cadena retrasada  (“lagging strand”)</vt:lpstr>
      <vt:lpstr>La primasa es una RNA polimerasa</vt:lpstr>
      <vt:lpstr>La helicasa</vt:lpstr>
      <vt:lpstr>SSB proteins</vt:lpstr>
      <vt:lpstr>Los fragmentos de la cadena retrasada deben ser ligados para crear una cadena continua de  DNA</vt:lpstr>
      <vt:lpstr>La procesividad de la DNA polimerasa es incrementada por un “clamp” del dímero de la subunidad </vt:lpstr>
      <vt:lpstr>Se requiere de una proteína para “cargar” el clamp </vt:lpstr>
      <vt:lpstr>Presentación de PowerPoint</vt:lpstr>
      <vt:lpstr>Ambas cadenas son sintetizadas en forma concurrente</vt:lpstr>
      <vt:lpstr>Presentación de PowerPoint</vt:lpstr>
      <vt:lpstr>Presentación de PowerPoint</vt:lpstr>
      <vt:lpstr>Corrección de errores </vt:lpstr>
      <vt:lpstr>Presentación de PowerPoint</vt:lpstr>
      <vt:lpstr>Presentación de PowerPoint</vt:lpstr>
      <vt:lpstr>Presentación de PowerPoint</vt:lpstr>
      <vt:lpstr>Presentación de PowerPoint</vt:lpstr>
      <vt:lpstr>Los replisomas de ambas horquillas se encuentran ligados entre sí y asociados a la membrana en un punto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Educational Technologies</dc:creator>
  <cp:lastModifiedBy>Daniel Grasso</cp:lastModifiedBy>
  <cp:revision>98</cp:revision>
  <dcterms:created xsi:type="dcterms:W3CDTF">2000-06-15T14:39:33Z</dcterms:created>
  <dcterms:modified xsi:type="dcterms:W3CDTF">2018-03-19T01:25:36Z</dcterms:modified>
</cp:coreProperties>
</file>