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86" r:id="rId2"/>
    <p:sldId id="287" r:id="rId3"/>
    <p:sldId id="290" r:id="rId4"/>
    <p:sldId id="301" r:id="rId5"/>
    <p:sldId id="289" r:id="rId6"/>
    <p:sldId id="310" r:id="rId7"/>
    <p:sldId id="308" r:id="rId8"/>
    <p:sldId id="309" r:id="rId9"/>
    <p:sldId id="302" r:id="rId10"/>
    <p:sldId id="265" r:id="rId11"/>
    <p:sldId id="264" r:id="rId12"/>
    <p:sldId id="266" r:id="rId13"/>
    <p:sldId id="315" r:id="rId14"/>
    <p:sldId id="269" r:id="rId15"/>
    <p:sldId id="267" r:id="rId16"/>
    <p:sldId id="256" r:id="rId17"/>
    <p:sldId id="257" r:id="rId18"/>
    <p:sldId id="258" r:id="rId19"/>
    <p:sldId id="259" r:id="rId20"/>
    <p:sldId id="303" r:id="rId21"/>
    <p:sldId id="317" r:id="rId22"/>
    <p:sldId id="304" r:id="rId23"/>
    <p:sldId id="311" r:id="rId24"/>
    <p:sldId id="261" r:id="rId25"/>
    <p:sldId id="316" r:id="rId26"/>
    <p:sldId id="318" r:id="rId27"/>
    <p:sldId id="319" r:id="rId28"/>
    <p:sldId id="272" r:id="rId29"/>
    <p:sldId id="273" r:id="rId30"/>
    <p:sldId id="274" r:id="rId31"/>
    <p:sldId id="320" r:id="rId32"/>
    <p:sldId id="275" r:id="rId33"/>
    <p:sldId id="276" r:id="rId34"/>
    <p:sldId id="284" r:id="rId35"/>
    <p:sldId id="277" r:id="rId36"/>
    <p:sldId id="306" r:id="rId37"/>
    <p:sldId id="285" r:id="rId38"/>
    <p:sldId id="305" r:id="rId39"/>
    <p:sldId id="312" r:id="rId40"/>
    <p:sldId id="313" r:id="rId41"/>
    <p:sldId id="314" r:id="rId42"/>
    <p:sldId id="278" r:id="rId43"/>
    <p:sldId id="279" r:id="rId44"/>
    <p:sldId id="280" r:id="rId45"/>
    <p:sldId id="281" r:id="rId46"/>
    <p:sldId id="282" r:id="rId47"/>
    <p:sldId id="283" r:id="rId48"/>
    <p:sldId id="307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0EDD598-85AF-9B4B-9E7E-DAAF651FFB0B}">
          <p14:sldIdLst>
            <p14:sldId id="286"/>
            <p14:sldId id="287"/>
            <p14:sldId id="290"/>
            <p14:sldId id="301"/>
            <p14:sldId id="289"/>
            <p14:sldId id="310"/>
            <p14:sldId id="308"/>
            <p14:sldId id="309"/>
            <p14:sldId id="302"/>
            <p14:sldId id="265"/>
            <p14:sldId id="264"/>
            <p14:sldId id="266"/>
            <p14:sldId id="315"/>
            <p14:sldId id="269"/>
            <p14:sldId id="267"/>
            <p14:sldId id="256"/>
            <p14:sldId id="257"/>
            <p14:sldId id="258"/>
            <p14:sldId id="259"/>
            <p14:sldId id="303"/>
            <p14:sldId id="317"/>
            <p14:sldId id="304"/>
            <p14:sldId id="311"/>
            <p14:sldId id="261"/>
            <p14:sldId id="316"/>
            <p14:sldId id="318"/>
            <p14:sldId id="319"/>
            <p14:sldId id="272"/>
            <p14:sldId id="273"/>
            <p14:sldId id="274"/>
            <p14:sldId id="320"/>
            <p14:sldId id="275"/>
            <p14:sldId id="276"/>
            <p14:sldId id="284"/>
            <p14:sldId id="277"/>
            <p14:sldId id="306"/>
            <p14:sldId id="285"/>
            <p14:sldId id="305"/>
          </p14:sldIdLst>
        </p14:section>
        <p14:section name="primer extension" id="{EFF68037-9E93-5349-BF83-17C541EDDF39}">
          <p14:sldIdLst>
            <p14:sldId id="312"/>
            <p14:sldId id="313"/>
            <p14:sldId id="314"/>
            <p14:sldId id="278"/>
            <p14:sldId id="279"/>
            <p14:sldId id="280"/>
            <p14:sldId id="281"/>
            <p14:sldId id="282"/>
            <p14:sldId id="283"/>
            <p14:sldId id="307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FF"/>
    <a:srgbClr val="BEA8F6"/>
    <a:srgbClr val="E8693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7" d="100"/>
          <a:sy n="147" d="100"/>
        </p:scale>
        <p:origin x="-80" y="2272"/>
      </p:cViewPr>
      <p:guideLst>
        <p:guide orient="horz" pos="24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B00A9C-FE04-4653-B642-75BCC0DCD0AD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056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2BD15-824D-49A1-9669-F408B554A141}" type="slidenum">
              <a:rPr lang="es-ES"/>
              <a:pPr/>
              <a:t>24</a:t>
            </a:fld>
            <a:endParaRPr lang="es-E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13452-328A-4A6F-B984-0E6C317BAFFA}" type="slidenum">
              <a:rPr lang="es-ES"/>
              <a:pPr/>
              <a:t>47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FA37B-4CE4-4E8D-99A9-EE2187117E7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80F7C-DAB6-4C06-903B-47F4FB67A92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584D1-C0C1-4F30-9E99-B43F1B87FCD1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CE2C7-C4DD-48C9-A82F-F8516C77D4C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B19FC-C9A6-4D30-B5AC-4E0BF7383029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41067-10AF-48EE-A40F-F8C9D5BC66BD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B83E-C295-41A0-8FC6-0010EED47C0B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B1FD8-7856-4E9C-9545-511C95CAA04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7F81C-C4FD-4C72-9DB0-7BD0D10A675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B1BB5-B0C2-4F1F-B9DF-9D9EF7CCD56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1903A-1ED3-4FBA-ABDB-D2D0FCF1503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4BA666-0E65-470E-9139-1926DD0AADA1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7.png"/><Relationship Id="rId1" Type="http://schemas.microsoft.com/office/2007/relationships/media" Target="file:///E:\fotolitografia.mov" TargetMode="External"/><Relationship Id="rId2" Type="http://schemas.openxmlformats.org/officeDocument/2006/relationships/video" Target="file:///E:\fotolitografia.mov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8.png"/><Relationship Id="rId1" Type="http://schemas.microsoft.com/office/2007/relationships/media" Target="file:///\\FAMILIA\daniel\charla%2520unqui\chip%2520lectura.MOV" TargetMode="External"/><Relationship Id="rId2" Type="http://schemas.openxmlformats.org/officeDocument/2006/relationships/video" Target="file:///\\FAMILIA\daniel\charla%2520unqui\chip%2520lectura.MOV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53969" t="11111"/>
          <a:stretch>
            <a:fillRect/>
          </a:stretch>
        </p:blipFill>
        <p:spPr bwMode="auto">
          <a:xfrm>
            <a:off x="373063" y="935038"/>
            <a:ext cx="1104900" cy="5778500"/>
          </a:xfrm>
          <a:prstGeom prst="rect">
            <a:avLst/>
          </a:prstGeom>
          <a:noFill/>
        </p:spPr>
      </p:pic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981200" y="1143000"/>
            <a:ext cx="8153400" cy="5270500"/>
            <a:chOff x="133" y="99"/>
            <a:chExt cx="5747" cy="3852"/>
          </a:xfrm>
        </p:grpSpPr>
        <p:grpSp>
          <p:nvGrpSpPr>
            <p:cNvPr id="38916" name="Group 4"/>
            <p:cNvGrpSpPr>
              <a:grpSpLocks/>
            </p:cNvGrpSpPr>
            <p:nvPr/>
          </p:nvGrpSpPr>
          <p:grpSpPr bwMode="auto">
            <a:xfrm>
              <a:off x="133" y="99"/>
              <a:ext cx="5747" cy="3505"/>
              <a:chOff x="-7" y="74"/>
              <a:chExt cx="5747" cy="3505"/>
            </a:xfrm>
          </p:grpSpPr>
          <p:sp>
            <p:nvSpPr>
              <p:cNvPr id="38917" name="Text Box 5"/>
              <p:cNvSpPr txBox="1">
                <a:spLocks noChangeArrowheads="1"/>
              </p:cNvSpPr>
              <p:nvPr/>
            </p:nvSpPr>
            <p:spPr bwMode="auto">
              <a:xfrm>
                <a:off x="-7" y="74"/>
                <a:ext cx="574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8918" name="Text Box 6"/>
              <p:cNvSpPr txBox="1">
                <a:spLocks noChangeArrowheads="1"/>
              </p:cNvSpPr>
              <p:nvPr/>
            </p:nvSpPr>
            <p:spPr bwMode="auto">
              <a:xfrm>
                <a:off x="-7" y="960"/>
                <a:ext cx="574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8919" name="Text Box 7"/>
              <p:cNvSpPr txBox="1">
                <a:spLocks noChangeArrowheads="1"/>
              </p:cNvSpPr>
              <p:nvPr/>
            </p:nvSpPr>
            <p:spPr bwMode="auto">
              <a:xfrm>
                <a:off x="-7" y="1638"/>
                <a:ext cx="574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8920" name="Text Box 8"/>
              <p:cNvSpPr txBox="1">
                <a:spLocks noChangeArrowheads="1"/>
              </p:cNvSpPr>
              <p:nvPr/>
            </p:nvSpPr>
            <p:spPr bwMode="auto">
              <a:xfrm>
                <a:off x="-7" y="2303"/>
                <a:ext cx="574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8921" name="Text Box 9"/>
              <p:cNvSpPr txBox="1">
                <a:spLocks noChangeArrowheads="1"/>
              </p:cNvSpPr>
              <p:nvPr/>
            </p:nvSpPr>
            <p:spPr bwMode="auto">
              <a:xfrm>
                <a:off x="-7" y="2832"/>
                <a:ext cx="574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8922" name="Text Box 10"/>
              <p:cNvSpPr txBox="1">
                <a:spLocks noChangeArrowheads="1"/>
              </p:cNvSpPr>
              <p:nvPr/>
            </p:nvSpPr>
            <p:spPr bwMode="auto">
              <a:xfrm>
                <a:off x="-7" y="3311"/>
                <a:ext cx="574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A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38923" name="Rectangle 11"/>
              <p:cNvSpPr>
                <a:spLocks noChangeArrowheads="1"/>
              </p:cNvSpPr>
              <p:nvPr/>
            </p:nvSpPr>
            <p:spPr bwMode="auto">
              <a:xfrm>
                <a:off x="-7" y="574"/>
                <a:ext cx="450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 </a:t>
                </a:r>
              </a:p>
            </p:txBody>
          </p:sp>
          <p:sp>
            <p:nvSpPr>
              <p:cNvPr id="38924" name="Rectangle 12"/>
              <p:cNvSpPr>
                <a:spLocks noChangeArrowheads="1"/>
              </p:cNvSpPr>
              <p:nvPr/>
            </p:nvSpPr>
            <p:spPr bwMode="auto">
              <a:xfrm>
                <a:off x="-7" y="1293"/>
                <a:ext cx="450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 </a:t>
                </a:r>
              </a:p>
            </p:txBody>
          </p:sp>
          <p:sp>
            <p:nvSpPr>
              <p:cNvPr id="38925" name="Rectangle 13"/>
              <p:cNvSpPr>
                <a:spLocks noChangeArrowheads="1"/>
              </p:cNvSpPr>
              <p:nvPr/>
            </p:nvSpPr>
            <p:spPr bwMode="auto">
              <a:xfrm>
                <a:off x="-7" y="2003"/>
                <a:ext cx="450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 </a:t>
                </a:r>
              </a:p>
            </p:txBody>
          </p:sp>
          <p:sp>
            <p:nvSpPr>
              <p:cNvPr id="38926" name="Rectangle 14"/>
              <p:cNvSpPr>
                <a:spLocks noChangeArrowheads="1"/>
              </p:cNvSpPr>
              <p:nvPr/>
            </p:nvSpPr>
            <p:spPr bwMode="auto">
              <a:xfrm>
                <a:off x="-7" y="2604"/>
                <a:ext cx="450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 </a:t>
                </a:r>
              </a:p>
            </p:txBody>
          </p:sp>
          <p:sp>
            <p:nvSpPr>
              <p:cNvPr id="38927" name="Rectangle 15"/>
              <p:cNvSpPr>
                <a:spLocks noChangeArrowheads="1"/>
              </p:cNvSpPr>
              <p:nvPr/>
            </p:nvSpPr>
            <p:spPr bwMode="auto">
              <a:xfrm>
                <a:off x="-7" y="3117"/>
                <a:ext cx="450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</a:t>
                </a:r>
                <a:r>
                  <a:rPr lang="es-ES_tradnl" b="1">
                    <a:solidFill>
                      <a:srgbClr val="00CC00"/>
                    </a:solidFill>
                    <a:latin typeface="Times New Roman" pitchFamily="18" charset="0"/>
                  </a:rPr>
                  <a:t>TT</a:t>
                </a:r>
                <a:r>
                  <a:rPr lang="es-ES_tradnl" b="1">
                    <a:solidFill>
                      <a:srgbClr val="FF3300"/>
                    </a:solidFill>
                    <a:latin typeface="Times New Roman" pitchFamily="18" charset="0"/>
                  </a:rPr>
                  <a:t>G</a:t>
                </a:r>
                <a:r>
                  <a:rPr lang="es-ES_tradnl" b="1">
                    <a:solidFill>
                      <a:schemeClr val="accent2"/>
                    </a:solidFill>
                    <a:latin typeface="Times New Roman" pitchFamily="18" charset="0"/>
                  </a:rPr>
                  <a:t>CC</a:t>
                </a:r>
                <a:r>
                  <a:rPr lang="es-ES_tradnl" b="1">
                    <a:solidFill>
                      <a:srgbClr val="FFFF00"/>
                    </a:solidFill>
                    <a:latin typeface="Times New Roman" pitchFamily="18" charset="0"/>
                  </a:rPr>
                  <a:t>A  </a:t>
                </a:r>
              </a:p>
            </p:txBody>
          </p:sp>
        </p:grp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60" y="3683"/>
              <a:ext cx="450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b="1">
                  <a:solidFill>
                    <a:srgbClr val="00CC00"/>
                  </a:solidFill>
                  <a:latin typeface="Times New Roman" pitchFamily="18" charset="0"/>
                </a:rPr>
                <a:t>TT</a:t>
              </a:r>
              <a:r>
                <a:rPr lang="es-ES_tradnl" b="1">
                  <a:solidFill>
                    <a:srgbClr val="FF3300"/>
                  </a:solidFill>
                  <a:latin typeface="Times New Roman" pitchFamily="18" charset="0"/>
                </a:rPr>
                <a:t>G</a:t>
              </a:r>
              <a:r>
                <a:rPr lang="es-ES_tradnl" b="1">
                  <a:solidFill>
                    <a:schemeClr val="accent2"/>
                  </a:solidFill>
                  <a:latin typeface="Times New Roman" pitchFamily="18" charset="0"/>
                </a:rPr>
                <a:t>CC</a:t>
              </a:r>
              <a:r>
                <a:rPr lang="es-ES_tradnl" b="1">
                  <a:solidFill>
                    <a:srgbClr val="FFFF00"/>
                  </a:solidFill>
                  <a:latin typeface="Times New Roman" pitchFamily="18" charset="0"/>
                </a:rPr>
                <a:t>A</a:t>
              </a:r>
              <a:r>
                <a:rPr lang="es-ES_tradnl" b="1">
                  <a:solidFill>
                    <a:srgbClr val="00CC00"/>
                  </a:solidFill>
                  <a:latin typeface="Times New Roman" pitchFamily="18" charset="0"/>
                </a:rPr>
                <a:t>TT</a:t>
              </a:r>
              <a:r>
                <a:rPr lang="es-ES_tradnl" b="1">
                  <a:solidFill>
                    <a:srgbClr val="FF3300"/>
                  </a:solidFill>
                  <a:latin typeface="Times New Roman" pitchFamily="18" charset="0"/>
                </a:rPr>
                <a:t>G</a:t>
              </a:r>
              <a:r>
                <a:rPr lang="es-ES_tradnl" b="1">
                  <a:solidFill>
                    <a:schemeClr val="accent2"/>
                  </a:solidFill>
                  <a:latin typeface="Times New Roman" pitchFamily="18" charset="0"/>
                </a:rPr>
                <a:t>CC</a:t>
              </a:r>
              <a:r>
                <a:rPr lang="es-ES_tradnl" b="1">
                  <a:solidFill>
                    <a:srgbClr val="FFFF00"/>
                  </a:solidFill>
                  <a:latin typeface="Times New Roman" pitchFamily="18" charset="0"/>
                </a:rPr>
                <a:t>A </a:t>
              </a:r>
              <a:r>
                <a:rPr lang="es-ES_tradnl" b="1">
                  <a:solidFill>
                    <a:srgbClr val="00CC00"/>
                  </a:solidFill>
                  <a:latin typeface="Times New Roman" pitchFamily="18" charset="0"/>
                </a:rPr>
                <a:t>TT</a:t>
              </a:r>
              <a:r>
                <a:rPr lang="es-ES_tradnl" b="1">
                  <a:solidFill>
                    <a:srgbClr val="FF3300"/>
                  </a:solidFill>
                  <a:latin typeface="Times New Roman" pitchFamily="18" charset="0"/>
                </a:rPr>
                <a:t>G</a:t>
              </a:r>
              <a:r>
                <a:rPr lang="es-ES_tradnl" b="1">
                  <a:solidFill>
                    <a:schemeClr val="accent2"/>
                  </a:solidFill>
                  <a:latin typeface="Times New Roman" pitchFamily="18" charset="0"/>
                </a:rPr>
                <a:t>CC</a:t>
              </a:r>
              <a:r>
                <a:rPr lang="es-ES_tradnl" b="1">
                  <a:solidFill>
                    <a:srgbClr val="FFFF00"/>
                  </a:solidFill>
                  <a:latin typeface="Times New Roman" pitchFamily="18" charset="0"/>
                </a:rPr>
                <a:t>A </a:t>
              </a:r>
              <a:r>
                <a:rPr lang="es-ES_tradnl" b="1">
                  <a:solidFill>
                    <a:srgbClr val="00CC00"/>
                  </a:solidFill>
                  <a:latin typeface="Times New Roman" pitchFamily="18" charset="0"/>
                </a:rPr>
                <a:t>TT</a:t>
              </a:r>
              <a:r>
                <a:rPr lang="es-ES_tradnl" b="1">
                  <a:solidFill>
                    <a:srgbClr val="FF3300"/>
                  </a:solidFill>
                  <a:latin typeface="Times New Roman" pitchFamily="18" charset="0"/>
                </a:rPr>
                <a:t>G</a:t>
              </a:r>
              <a:r>
                <a:rPr lang="es-ES_tradnl" b="1">
                  <a:solidFill>
                    <a:schemeClr val="accent2"/>
                  </a:solidFill>
                  <a:latin typeface="Times New Roman" pitchFamily="18" charset="0"/>
                </a:rPr>
                <a:t>CC</a:t>
              </a:r>
              <a:r>
                <a:rPr lang="es-ES_tradnl" b="1">
                  <a:solidFill>
                    <a:srgbClr val="FFFF00"/>
                  </a:solidFill>
                  <a:latin typeface="Times New Roman" pitchFamily="18" charset="0"/>
                </a:rPr>
                <a:t>A </a:t>
              </a:r>
              <a:r>
                <a:rPr lang="es-ES_tradnl" b="1">
                  <a:solidFill>
                    <a:srgbClr val="00CC00"/>
                  </a:solidFill>
                  <a:latin typeface="Times New Roman" pitchFamily="18" charset="0"/>
                </a:rPr>
                <a:t>TT</a:t>
              </a:r>
              <a:r>
                <a:rPr lang="es-ES_tradnl" b="1">
                  <a:solidFill>
                    <a:srgbClr val="FF3300"/>
                  </a:solidFill>
                  <a:latin typeface="Times New Roman" pitchFamily="18" charset="0"/>
                </a:rPr>
                <a:t>G</a:t>
              </a:r>
              <a:r>
                <a:rPr lang="es-ES_tradnl" b="1">
                  <a:solidFill>
                    <a:schemeClr val="accent2"/>
                  </a:solidFill>
                  <a:latin typeface="Times New Roman" pitchFamily="18" charset="0"/>
                </a:rPr>
                <a:t>CC</a:t>
              </a:r>
              <a:r>
                <a:rPr lang="es-ES_tradnl" b="1">
                  <a:solidFill>
                    <a:srgbClr val="FFFF00"/>
                  </a:solidFill>
                  <a:latin typeface="Times New Roman" pitchFamily="18" charset="0"/>
                </a:rPr>
                <a:t>A </a:t>
              </a:r>
              <a:r>
                <a:rPr lang="es-ES_tradnl" b="1">
                  <a:solidFill>
                    <a:srgbClr val="00CC00"/>
                  </a:solidFill>
                  <a:latin typeface="Times New Roman" pitchFamily="18" charset="0"/>
                </a:rPr>
                <a:t>TT</a:t>
              </a:r>
              <a:r>
                <a:rPr lang="es-ES_tradnl" b="1">
                  <a:solidFill>
                    <a:srgbClr val="FF3300"/>
                  </a:solidFill>
                  <a:latin typeface="Times New Roman" pitchFamily="18" charset="0"/>
                </a:rPr>
                <a:t>G</a:t>
              </a:r>
              <a:r>
                <a:rPr lang="es-ES_tradnl" b="1">
                  <a:solidFill>
                    <a:schemeClr val="accent2"/>
                  </a:solidFill>
                  <a:latin typeface="Times New Roman" pitchFamily="18" charset="0"/>
                </a:rPr>
                <a:t>CC</a:t>
              </a:r>
              <a:r>
                <a:rPr lang="es-ES_tradnl" b="1">
                  <a:solidFill>
                    <a:srgbClr val="FFFF00"/>
                  </a:solidFill>
                  <a:latin typeface="Times New Roman" pitchFamily="18" charset="0"/>
                </a:rPr>
                <a:t>A  </a:t>
              </a:r>
            </a:p>
          </p:txBody>
        </p:sp>
      </p:grp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44463" y="152400"/>
            <a:ext cx="89995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solidFill>
                  <a:schemeClr val="bg1"/>
                </a:solidFill>
              </a:rPr>
              <a:t>La secuenciación de los genomas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s-ES_tradnl" sz="2400" b="1">
                <a:solidFill>
                  <a:schemeClr val="bg1"/>
                </a:solidFill>
              </a:rPr>
              <a:t>¿ qué información nos da?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79413"/>
            <a:ext cx="777398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3" y="379413"/>
            <a:ext cx="670718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379413"/>
            <a:ext cx="7518400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17" y="404664"/>
            <a:ext cx="4322672" cy="61206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54855" y="1124744"/>
            <a:ext cx="3495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Bacteriana</a:t>
            </a:r>
            <a:endParaRPr lang="es-ES_tradn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1056" y="4437112"/>
            <a:ext cx="307232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Levadura</a:t>
            </a:r>
          </a:p>
          <a:p>
            <a:pPr algn="ctr"/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s-ES_tradnl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RNApol</a:t>
            </a:r>
            <a:r>
              <a:rPr lang="es-ES_tradnl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II)</a:t>
            </a:r>
            <a:endParaRPr lang="es-ES_tradn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75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57225"/>
            <a:ext cx="8535987" cy="554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8535987" cy="154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835150" y="2420938"/>
            <a:ext cx="5832475" cy="360362"/>
            <a:chOff x="1156" y="1071"/>
            <a:chExt cx="3674" cy="227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156" y="1071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1156" y="1298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4067175" y="4005263"/>
            <a:ext cx="1439863" cy="93503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s-AR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27088" y="7651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chemeClr val="bg1"/>
                </a:solidFill>
              </a:rPr>
              <a:t>El núcleo polimerásico de la  RNA pol se une a ADN </a:t>
            </a:r>
            <a:endParaRPr lang="es-E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0.05528 L 0.00017 -0.277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739 -0.27775 L 0.04739 0.0552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823 0.05528 L 0.11823 -0.277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-0.27775 L 0.18125 0.0552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  <p:bldP spid="2057" grpId="2" animBg="1"/>
      <p:bldP spid="2057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1188" y="549275"/>
            <a:ext cx="777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chemeClr val="bg1"/>
                </a:solidFill>
              </a:rPr>
              <a:t>La </a:t>
            </a:r>
            <a:r>
              <a:rPr lang="es-ES_tradnl" sz="2400">
                <a:solidFill>
                  <a:srgbClr val="FF0000"/>
                </a:solidFill>
              </a:rPr>
              <a:t>holoenzima </a:t>
            </a:r>
            <a:r>
              <a:rPr lang="es-ES_tradnl" sz="2400">
                <a:solidFill>
                  <a:schemeClr val="bg1"/>
                </a:solidFill>
              </a:rPr>
              <a:t>de la RNA pol se une a ADN </a:t>
            </a:r>
            <a:endParaRPr lang="es-ES" sz="2400">
              <a:solidFill>
                <a:schemeClr val="bg1"/>
              </a:solidFill>
            </a:endParaRP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835150" y="2420938"/>
            <a:ext cx="5832475" cy="360362"/>
            <a:chOff x="1156" y="1071"/>
            <a:chExt cx="3674" cy="227"/>
          </a:xfrm>
        </p:grpSpPr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156" y="1071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1156" y="1298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3563938" y="4005263"/>
            <a:ext cx="1943100" cy="1223962"/>
            <a:chOff x="2245" y="2523"/>
            <a:chExt cx="1224" cy="771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2245" y="2523"/>
              <a:ext cx="1224" cy="58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s-AR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2562" y="2886"/>
              <a:ext cx="635" cy="40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2400">
                  <a:latin typeface="Symbol" pitchFamily="18" charset="2"/>
                </a:rPr>
                <a:t>s</a:t>
              </a:r>
              <a:endParaRPr lang="es-ES" sz="240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4745 L -0.00382 -0.288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28839 L 0.0434 0.0446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4463 L 0.09062 -0.288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0.28839 L 0.14566 0.0446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133725" y="1917700"/>
            <a:ext cx="4032250" cy="215900"/>
            <a:chOff x="1156" y="1071"/>
            <a:chExt cx="3674" cy="227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156" y="1071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156" y="1298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492500" y="3644900"/>
            <a:ext cx="995363" cy="5603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s-AR" sz="100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997325" y="1917700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500563" y="1917700"/>
            <a:ext cx="1444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5528 L 0.00017 -0.277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-0.27775 L 0.04739 0.05528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5528 L 0.11823 -0.277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-0.27775 L 0.18125 0.055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1" grpId="1" animBg="1"/>
      <p:bldP spid="6151" grpId="2" animBg="1"/>
      <p:bldP spid="615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700338" y="1916113"/>
            <a:ext cx="2665412" cy="142875"/>
            <a:chOff x="1156" y="1071"/>
            <a:chExt cx="3674" cy="227"/>
          </a:xfrm>
        </p:grpSpPr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1156" y="1071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156" y="1298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2868613" y="3730625"/>
            <a:ext cx="1163637" cy="490538"/>
            <a:chOff x="2245" y="2523"/>
            <a:chExt cx="1224" cy="771"/>
          </a:xfrm>
        </p:grpSpPr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2245" y="2523"/>
              <a:ext cx="1224" cy="58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es-AR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2562" y="2886"/>
              <a:ext cx="635" cy="40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_tradnl" sz="2400">
                  <a:latin typeface="Symbol" pitchFamily="18" charset="2"/>
                </a:rPr>
                <a:t>s</a:t>
              </a:r>
              <a:endParaRPr lang="es-ES" sz="2400">
                <a:latin typeface="Symbol" pitchFamily="18" charset="2"/>
              </a:endParaRP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5365750" y="1916113"/>
            <a:ext cx="792163" cy="144462"/>
            <a:chOff x="4513" y="1616"/>
            <a:chExt cx="499" cy="91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4655" y="1616"/>
              <a:ext cx="133" cy="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4883" y="1617"/>
              <a:ext cx="83" cy="9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4513" y="1616"/>
              <a:ext cx="499" cy="90"/>
              <a:chOff x="1156" y="1071"/>
              <a:chExt cx="3674" cy="227"/>
            </a:xfrm>
          </p:grpSpPr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>
                <a:off x="1156" y="1071"/>
                <a:ext cx="367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>
                <a:off x="1156" y="1298"/>
                <a:ext cx="367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6157913" y="1916113"/>
            <a:ext cx="792162" cy="142875"/>
            <a:chOff x="1156" y="1071"/>
            <a:chExt cx="3674" cy="227"/>
          </a:xfrm>
        </p:grpSpPr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>
              <a:off x="1156" y="1071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1156" y="1298"/>
              <a:ext cx="367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6157913" y="1843088"/>
            <a:ext cx="792162" cy="287337"/>
            <a:chOff x="5012" y="1797"/>
            <a:chExt cx="499" cy="181"/>
          </a:xfrm>
        </p:grpSpPr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5012" y="1797"/>
              <a:ext cx="499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1" y="45"/>
                </a:cxn>
                <a:cxn ang="0">
                  <a:pos x="136" y="0"/>
                </a:cxn>
                <a:cxn ang="0">
                  <a:pos x="317" y="0"/>
                </a:cxn>
                <a:cxn ang="0">
                  <a:pos x="363" y="45"/>
                </a:cxn>
                <a:cxn ang="0">
                  <a:pos x="499" y="45"/>
                </a:cxn>
              </a:cxnLst>
              <a:rect l="0" t="0" r="r" b="b"/>
              <a:pathLst>
                <a:path w="499" h="45">
                  <a:moveTo>
                    <a:pt x="0" y="45"/>
                  </a:moveTo>
                  <a:lnTo>
                    <a:pt x="91" y="45"/>
                  </a:lnTo>
                  <a:lnTo>
                    <a:pt x="136" y="0"/>
                  </a:lnTo>
                  <a:lnTo>
                    <a:pt x="317" y="0"/>
                  </a:lnTo>
                  <a:lnTo>
                    <a:pt x="363" y="45"/>
                  </a:lnTo>
                  <a:lnTo>
                    <a:pt x="499" y="4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 flipV="1">
              <a:off x="5012" y="1933"/>
              <a:ext cx="499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1" y="45"/>
                </a:cxn>
                <a:cxn ang="0">
                  <a:pos x="136" y="0"/>
                </a:cxn>
                <a:cxn ang="0">
                  <a:pos x="317" y="0"/>
                </a:cxn>
                <a:cxn ang="0">
                  <a:pos x="363" y="45"/>
                </a:cxn>
                <a:cxn ang="0">
                  <a:pos x="499" y="45"/>
                </a:cxn>
              </a:cxnLst>
              <a:rect l="0" t="0" r="r" b="b"/>
              <a:pathLst>
                <a:path w="499" h="45">
                  <a:moveTo>
                    <a:pt x="0" y="45"/>
                  </a:moveTo>
                  <a:lnTo>
                    <a:pt x="91" y="45"/>
                  </a:lnTo>
                  <a:lnTo>
                    <a:pt x="136" y="0"/>
                  </a:lnTo>
                  <a:lnTo>
                    <a:pt x="317" y="0"/>
                  </a:lnTo>
                  <a:lnTo>
                    <a:pt x="363" y="45"/>
                  </a:lnTo>
                  <a:lnTo>
                    <a:pt x="499" y="4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7524750" y="692150"/>
            <a:ext cx="1441450" cy="1152525"/>
          </a:xfrm>
          <a:prstGeom prst="wedgeRectCallout">
            <a:avLst>
              <a:gd name="adj1" fmla="val -92292"/>
              <a:gd name="adj2" fmla="val 48069"/>
            </a:avLst>
          </a:prstGeom>
          <a:gradFill rotWithShape="1">
            <a:gsLst>
              <a:gs pos="0">
                <a:srgbClr val="E86930">
                  <a:gamma/>
                  <a:shade val="46275"/>
                  <a:invGamma/>
                </a:srgbClr>
              </a:gs>
              <a:gs pos="50000">
                <a:srgbClr val="E86930"/>
              </a:gs>
              <a:gs pos="100000">
                <a:srgbClr val="E8693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Formación del complejo abierto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68313" y="2636838"/>
            <a:ext cx="1655762" cy="1152525"/>
          </a:xfrm>
          <a:prstGeom prst="wedgeRoundRectCallout">
            <a:avLst>
              <a:gd name="adj1" fmla="val 98995"/>
              <a:gd name="adj2" fmla="val -98208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s-ES_tradnl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s-ES_tradnl">
                <a:solidFill>
                  <a:schemeClr val="bg1"/>
                </a:solidFill>
              </a:rPr>
              <a:t> disminuye la afinidad por ADN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3348038" y="549275"/>
            <a:ext cx="1655762" cy="1152525"/>
          </a:xfrm>
          <a:prstGeom prst="wedgeRoundRectCallout">
            <a:avLst>
              <a:gd name="adj1" fmla="val 92472"/>
              <a:gd name="adj2" fmla="val 55097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s-ES_tradnl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s-ES_tradnl">
                <a:solidFill>
                  <a:schemeClr val="bg1"/>
                </a:solidFill>
              </a:rPr>
              <a:t> aumenta la afinidad por promotor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808038" y="5465763"/>
            <a:ext cx="80708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El factor sigma no se une a ADN!!!, sólo cuando forma parte de la holoenzima</a:t>
            </a:r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5504 L -0.00382 -0.288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28839 L 0.0434 0.0446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4463 L 0.09062 -0.288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0.28839 L 0.14566 0.0446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75 0.04375 L 0.19375 -0.28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19 0.04375 L 0.28819 -0.289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1" grpId="0" animBg="1"/>
      <p:bldP spid="71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533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Reglas de Chargraff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3200400"/>
            <a:ext cx="815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 La composición del ADN no varía </a:t>
            </a:r>
            <a:r>
              <a:rPr lang="es-ES_tradnl" sz="2400" b="1">
                <a:solidFill>
                  <a:srgbClr val="FF0000"/>
                </a:solidFill>
                <a:latin typeface="Times New Roman" pitchFamily="18" charset="0"/>
              </a:rPr>
              <a:t>con la edad</a:t>
            </a: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 del organismo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 El ADN de </a:t>
            </a:r>
            <a:r>
              <a:rPr lang="es-ES_tradnl" sz="2400" b="1">
                <a:solidFill>
                  <a:srgbClr val="FF0000"/>
                </a:solidFill>
                <a:latin typeface="Times New Roman" pitchFamily="18" charset="0"/>
              </a:rPr>
              <a:t>todas las células</a:t>
            </a: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 de un organismo multicelular tiene la misma composición nucleotídica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 La composición del ADN </a:t>
            </a:r>
            <a:r>
              <a:rPr lang="es-ES_tradnl" sz="2400" b="1">
                <a:solidFill>
                  <a:srgbClr val="FF0000"/>
                </a:solidFill>
                <a:latin typeface="Times New Roman" pitchFamily="18" charset="0"/>
              </a:rPr>
              <a:t>en diferentes organismos es diferente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 En el ADN el contenido de Adenina es igual al de Timina, y el de Citosina es igual al de Guanina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s-ES_tradnl">
                <a:solidFill>
                  <a:schemeClr val="bg1"/>
                </a:solidFill>
              </a:rPr>
              <a:t>Promotores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56325" name="Picture 5" descr="promotores"/>
          <p:cNvPicPr>
            <a:picLocks noChangeAspect="1" noChangeArrowheads="1"/>
          </p:cNvPicPr>
          <p:nvPr/>
        </p:nvPicPr>
        <p:blipFill>
          <a:blip r:embed="rId2"/>
          <a:srcRect t="29599" b="15645"/>
          <a:stretch>
            <a:fillRect/>
          </a:stretch>
        </p:blipFill>
        <p:spPr bwMode="auto">
          <a:xfrm>
            <a:off x="1116013" y="2852738"/>
            <a:ext cx="6629400" cy="1800225"/>
          </a:xfrm>
          <a:prstGeom prst="rect">
            <a:avLst/>
          </a:prstGeom>
          <a:noFill/>
        </p:spPr>
      </p:pic>
      <p:grpSp>
        <p:nvGrpSpPr>
          <p:cNvPr id="56335" name="Group 15"/>
          <p:cNvGrpSpPr>
            <a:grpSpLocks/>
          </p:cNvGrpSpPr>
          <p:nvPr/>
        </p:nvGrpSpPr>
        <p:grpSpPr bwMode="auto">
          <a:xfrm>
            <a:off x="5508625" y="1916113"/>
            <a:ext cx="1758950" cy="863600"/>
            <a:chOff x="3470" y="1207"/>
            <a:chExt cx="1108" cy="544"/>
          </a:xfrm>
        </p:grpSpPr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3470" y="1207"/>
              <a:ext cx="1108" cy="231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El sitio de inicio</a:t>
              </a:r>
              <a:endParaRPr lang="es-ES"/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3969" y="1525"/>
              <a:ext cx="136" cy="226"/>
            </a:xfrm>
            <a:prstGeom prst="downArrow">
              <a:avLst>
                <a:gd name="adj1" fmla="val 50000"/>
                <a:gd name="adj2" fmla="val 41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4429125" y="4797425"/>
            <a:ext cx="1924050" cy="798513"/>
            <a:chOff x="2790" y="3022"/>
            <a:chExt cx="1212" cy="503"/>
          </a:xfrm>
        </p:grpSpPr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2790" y="3294"/>
              <a:ext cx="1212" cy="2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La secuencia -10</a:t>
              </a:r>
            </a:p>
          </p:txBody>
        </p:sp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3334" y="3022"/>
              <a:ext cx="136" cy="227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2197100" y="4797425"/>
            <a:ext cx="1924050" cy="798513"/>
            <a:chOff x="1384" y="3022"/>
            <a:chExt cx="1212" cy="503"/>
          </a:xfrm>
        </p:grpSpPr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384" y="3294"/>
              <a:ext cx="1212" cy="23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La secuencia -35</a:t>
              </a:r>
            </a:p>
          </p:txBody>
        </p:sp>
        <p:sp>
          <p:nvSpPr>
            <p:cNvPr id="56331" name="AutoShape 11"/>
            <p:cNvSpPr>
              <a:spLocks noChangeArrowheads="1"/>
            </p:cNvSpPr>
            <p:nvPr/>
          </p:nvSpPr>
          <p:spPr bwMode="auto">
            <a:xfrm>
              <a:off x="1928" y="3022"/>
              <a:ext cx="136" cy="227"/>
            </a:xfrm>
            <a:prstGeom prst="upArrow">
              <a:avLst>
                <a:gd name="adj1" fmla="val 50000"/>
                <a:gd name="adj2" fmla="val 41728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56334" name="Group 14"/>
          <p:cNvGrpSpPr>
            <a:grpSpLocks/>
          </p:cNvGrpSpPr>
          <p:nvPr/>
        </p:nvGrpSpPr>
        <p:grpSpPr bwMode="auto">
          <a:xfrm>
            <a:off x="2700338" y="2205038"/>
            <a:ext cx="3168650" cy="576262"/>
            <a:chOff x="1701" y="1389"/>
            <a:chExt cx="1996" cy="363"/>
          </a:xfrm>
        </p:grpSpPr>
        <p:sp>
          <p:nvSpPr>
            <p:cNvPr id="56332" name="AutoShape 12"/>
            <p:cNvSpPr>
              <a:spLocks/>
            </p:cNvSpPr>
            <p:nvPr/>
          </p:nvSpPr>
          <p:spPr bwMode="auto">
            <a:xfrm rot="-5400000">
              <a:off x="2632" y="1048"/>
              <a:ext cx="182" cy="1225"/>
            </a:xfrm>
            <a:prstGeom prst="rightBrace">
              <a:avLst>
                <a:gd name="adj1" fmla="val 56090"/>
                <a:gd name="adj2" fmla="val 50000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1701" y="1389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chemeClr val="bg1"/>
                  </a:solidFill>
                </a:rPr>
                <a:t>La separación entre -10 y -35</a:t>
              </a:r>
              <a:endParaRPr lang="es-E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562100"/>
            <a:ext cx="6565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72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55650" y="549275"/>
            <a:ext cx="7118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startpoint</a:t>
            </a:r>
            <a:r>
              <a:rPr lang="en-US" dirty="0">
                <a:solidFill>
                  <a:schemeClr val="bg1"/>
                </a:solidFill>
              </a:rPr>
              <a:t> is usually (&gt;90% of the time) a purine. It is common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 the </a:t>
            </a:r>
            <a:r>
              <a:rPr lang="en-US" dirty="0" err="1">
                <a:solidFill>
                  <a:schemeClr val="bg1"/>
                </a:solidFill>
              </a:rPr>
              <a:t>startpoint</a:t>
            </a:r>
            <a:r>
              <a:rPr lang="en-US" dirty="0">
                <a:solidFill>
                  <a:schemeClr val="bg1"/>
                </a:solidFill>
              </a:rPr>
              <a:t> to be the central base in the sequence </a:t>
            </a:r>
            <a:r>
              <a:rPr lang="en-US" dirty="0">
                <a:solidFill>
                  <a:srgbClr val="FF0000"/>
                </a:solidFill>
              </a:rPr>
              <a:t>CAT</a:t>
            </a:r>
            <a:r>
              <a:rPr lang="en-US" dirty="0">
                <a:solidFill>
                  <a:schemeClr val="bg1"/>
                </a:solidFill>
              </a:rPr>
              <a:t>, but the</a:t>
            </a:r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conservation of this triplet is not great enough to regard it as an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obligatory signal.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573463"/>
            <a:ext cx="2390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55650" y="1916113"/>
            <a:ext cx="7181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Upstream of the startpoint, a 6 bp region is recognizable in almost</a:t>
            </a:r>
            <a:endParaRPr lang="es-E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all promoters. The center of the hexamer generally is close to 10</a:t>
            </a:r>
            <a:endParaRPr lang="es-E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bp upstream of the startpoint; the distance varies in known promoters</a:t>
            </a:r>
            <a:endParaRPr lang="es-E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from position -18 to -9. Named for its location, the hexamer is often</a:t>
            </a:r>
          </a:p>
          <a:p>
            <a:r>
              <a:rPr lang="en-US">
                <a:solidFill>
                  <a:schemeClr val="bg1"/>
                </a:solidFill>
              </a:rPr>
              <a:t>called </a:t>
            </a:r>
            <a:r>
              <a:rPr lang="en-US">
                <a:solidFill>
                  <a:srgbClr val="FF0000"/>
                </a:solidFill>
              </a:rPr>
              <a:t>the -10 sequence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27088" y="443706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-35 sequence</a:t>
            </a:r>
            <a:r>
              <a:rPr lang="es-ES">
                <a:solidFill>
                  <a:srgbClr val="FF0000"/>
                </a:solidFill>
              </a:rPr>
              <a:t> :</a:t>
            </a:r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797425"/>
            <a:ext cx="2209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84213" y="5661025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The </a:t>
            </a:r>
            <a:r>
              <a:rPr lang="es-ES">
                <a:solidFill>
                  <a:srgbClr val="FF0000"/>
                </a:solidFill>
              </a:rPr>
              <a:t>distance separating the —35 and —10</a:t>
            </a:r>
            <a:r>
              <a:rPr lang="es-ES">
                <a:solidFill>
                  <a:schemeClr val="bg1"/>
                </a:solidFill>
              </a:rPr>
              <a:t> sites is between </a:t>
            </a:r>
            <a:r>
              <a:rPr lang="es-ES">
                <a:solidFill>
                  <a:srgbClr val="FF0000"/>
                </a:solidFill>
              </a:rPr>
              <a:t>16-18 bp</a:t>
            </a:r>
            <a:r>
              <a:rPr lang="es-ES">
                <a:solidFill>
                  <a:schemeClr val="bg1"/>
                </a:solidFill>
              </a:rPr>
              <a:t> in</a:t>
            </a:r>
          </a:p>
          <a:p>
            <a:r>
              <a:rPr lang="es-ES">
                <a:solidFill>
                  <a:schemeClr val="bg1"/>
                </a:solidFill>
              </a:rPr>
              <a:t>90% of promoters; in the exceptions, it is as little as 15 or as great as</a:t>
            </a:r>
          </a:p>
          <a:p>
            <a:r>
              <a:rPr lang="es-ES">
                <a:solidFill>
                  <a:schemeClr val="bg1"/>
                </a:solidFill>
              </a:rPr>
              <a:t>20 bp.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2194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37550" cy="11430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Arial Unicode MS" pitchFamily="34" charset="-128"/>
              </a:rPr>
              <a:t>RNA polymerase binds to specific promoter sequences to initiate transcription</a:t>
            </a:r>
          </a:p>
        </p:txBody>
      </p:sp>
      <p:pic>
        <p:nvPicPr>
          <p:cNvPr id="9219" name="Picture 3" descr="F10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7308850" cy="3468688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Each subunit has a specific function</a:t>
            </a:r>
            <a:endParaRPr lang="en-US" sz="1600" b="1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79" y="1343918"/>
            <a:ext cx="6439441" cy="417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8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68" y="1790080"/>
            <a:ext cx="7215340" cy="32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4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12" y="1628800"/>
            <a:ext cx="7389575" cy="31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25" y="379413"/>
            <a:ext cx="5822950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379413"/>
            <a:ext cx="8293100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43000" y="990600"/>
            <a:ext cx="704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¿Qué, Cómo, Cuándo y Dónde?</a:t>
            </a:r>
            <a:endParaRPr lang="es-ES_tradnl" sz="36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3011" name="Picture 3" descr="dia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38" y="2655888"/>
            <a:ext cx="1741487" cy="2654300"/>
          </a:xfrm>
          <a:prstGeom prst="rect">
            <a:avLst/>
          </a:prstGeom>
          <a:noFill/>
        </p:spPr>
      </p:pic>
      <p:pic>
        <p:nvPicPr>
          <p:cNvPr id="43012" name="Picture 4" descr="dia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6475" y="2655888"/>
            <a:ext cx="1592263" cy="2400300"/>
          </a:xfrm>
          <a:prstGeom prst="rect">
            <a:avLst/>
          </a:prstGeom>
          <a:noFill/>
        </p:spPr>
      </p:pic>
      <p:pic>
        <p:nvPicPr>
          <p:cNvPr id="43013" name="Picture 5" descr="dia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763" y="2667000"/>
            <a:ext cx="1617662" cy="2438400"/>
          </a:xfrm>
          <a:prstGeom prst="rect">
            <a:avLst/>
          </a:prstGeom>
          <a:noFill/>
        </p:spPr>
      </p:pic>
      <p:pic>
        <p:nvPicPr>
          <p:cNvPr id="43014" name="Picture 6" descr="dia2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4675" y="2667000"/>
            <a:ext cx="1574800" cy="2362200"/>
          </a:xfrm>
          <a:prstGeom prst="rect">
            <a:avLst/>
          </a:prstGeom>
          <a:noFill/>
        </p:spPr>
      </p:pic>
      <p:pic>
        <p:nvPicPr>
          <p:cNvPr id="43015" name="Picture 7" descr="leand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1713" y="2608263"/>
            <a:ext cx="1673225" cy="241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520700"/>
            <a:ext cx="8535987" cy="581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27" y="2636912"/>
            <a:ext cx="8017346" cy="10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3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379413"/>
            <a:ext cx="7829550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548680"/>
            <a:ext cx="8676456" cy="9922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06588"/>
            <a:ext cx="5372422" cy="5463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56992"/>
            <a:ext cx="2160240" cy="4769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356991"/>
            <a:ext cx="1269141" cy="470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63938" y="-171450"/>
            <a:ext cx="274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400">
              <a:solidFill>
                <a:schemeClr val="bg1"/>
              </a:solidFill>
              <a:latin typeface="Times New Roman" pitchFamily="18" charset="0"/>
            </a:endParaRPr>
          </a:p>
          <a:p>
            <a:pPr lvl="1" eaLnBrk="0" hangingPunct="0"/>
            <a:r>
              <a:rPr lang="en-GB" sz="2400" b="1">
                <a:solidFill>
                  <a:schemeClr val="bg1"/>
                </a:solidFill>
                <a:latin typeface="Arial Unicode MS" pitchFamily="34" charset="-128"/>
              </a:rPr>
              <a:t>Terminación</a:t>
            </a:r>
            <a:endParaRPr lang="es-ES" sz="2400">
              <a:solidFill>
                <a:schemeClr val="bg1"/>
              </a:solidFill>
              <a:latin typeface="Arial Unicode MS" pitchFamily="34" charset="-128"/>
            </a:endParaRPr>
          </a:p>
          <a:p>
            <a:pPr eaLnBrk="0" hangingPunct="0"/>
            <a:endParaRPr lang="es-ES" sz="24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48063" y="164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AR"/>
          </a:p>
        </p:txBody>
      </p:sp>
      <p:pic>
        <p:nvPicPr>
          <p:cNvPr id="36868" name="Picture 4" descr="r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2971800" cy="518160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" y="836613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>
                <a:solidFill>
                  <a:schemeClr val="bg1"/>
                </a:solidFill>
              </a:rPr>
              <a:t>Rho-dependiente</a:t>
            </a:r>
            <a:endParaRPr lang="es-ES" sz="2400">
              <a:solidFill>
                <a:schemeClr val="bg1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796136" y="764704"/>
            <a:ext cx="276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Rho-independiente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96752"/>
            <a:ext cx="3210031" cy="5500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0" y="379413"/>
            <a:ext cx="4773613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39750" y="1412875"/>
            <a:ext cx="81359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• </a:t>
            </a:r>
            <a:r>
              <a:rPr lang="es-ES" i="1">
                <a:solidFill>
                  <a:schemeClr val="bg1"/>
                </a:solidFill>
              </a:rPr>
              <a:t>E. coli </a:t>
            </a:r>
            <a:r>
              <a:rPr lang="es-ES">
                <a:solidFill>
                  <a:schemeClr val="bg1"/>
                </a:solidFill>
              </a:rPr>
              <a:t>has several sigma factors, each of which causes RNA polymerase to initiate at a set of promoters defined by specific -35 and -10 sequences.</a:t>
            </a:r>
          </a:p>
          <a:p>
            <a:endParaRPr lang="es-ES">
              <a:solidFill>
                <a:schemeClr val="bg1"/>
              </a:solidFill>
            </a:endParaRPr>
          </a:p>
          <a:p>
            <a:r>
              <a:rPr lang="es-ES">
                <a:solidFill>
                  <a:schemeClr val="bg1"/>
                </a:solidFill>
              </a:rPr>
              <a:t>• </a:t>
            </a:r>
            <a:r>
              <a:rPr lang="es-ES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s-ES">
                <a:solidFill>
                  <a:schemeClr val="bg1"/>
                </a:solidFill>
              </a:rPr>
              <a:t>70 is used for general transcription, and the other sigma factors are activated by special conditions.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835150" y="549275"/>
            <a:ext cx="5200650" cy="3667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1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Substitution of sigma factors may control initiation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/>
          <a:srcRect l="2388"/>
          <a:stretch>
            <a:fillRect/>
          </a:stretch>
        </p:blipFill>
        <p:spPr bwMode="auto">
          <a:xfrm>
            <a:off x="1258888" y="3284538"/>
            <a:ext cx="291941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4057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42988" y="692150"/>
            <a:ext cx="7272337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chemeClr val="bg1"/>
                </a:solidFill>
              </a:rPr>
              <a:t>Sigma factors may be organized into cascades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50825" y="1628775"/>
            <a:ext cx="532923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s-ES">
                <a:solidFill>
                  <a:schemeClr val="bg1"/>
                </a:solidFill>
              </a:rPr>
              <a:t>• A cascade of sigma factors is created when one sigma factor is required to transcribe the gene coding for the next sigma factor.</a:t>
            </a:r>
          </a:p>
          <a:p>
            <a:pPr>
              <a:lnSpc>
                <a:spcPct val="140000"/>
              </a:lnSpc>
            </a:pPr>
            <a:r>
              <a:rPr lang="es-ES">
                <a:solidFill>
                  <a:schemeClr val="bg1"/>
                </a:solidFill>
              </a:rPr>
              <a:t>• The early genes of phage SPO1 are transcribed by host RNA polymerase.</a:t>
            </a:r>
          </a:p>
          <a:p>
            <a:pPr>
              <a:lnSpc>
                <a:spcPct val="140000"/>
              </a:lnSpc>
            </a:pPr>
            <a:r>
              <a:rPr lang="es-ES">
                <a:solidFill>
                  <a:schemeClr val="bg1"/>
                </a:solidFill>
              </a:rPr>
              <a:t>• One of the early genes codes for a sigma factor that causes RNA polymerase to transcribe the middle genes.</a:t>
            </a:r>
          </a:p>
          <a:p>
            <a:pPr>
              <a:lnSpc>
                <a:spcPct val="140000"/>
              </a:lnSpc>
            </a:pPr>
            <a:r>
              <a:rPr lang="es-ES">
                <a:solidFill>
                  <a:schemeClr val="bg1"/>
                </a:solidFill>
              </a:rPr>
              <a:t>• Two of the middle genes code for subunits of a sigma factor that causes RNA polymerase to transcribe the late genes.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268413"/>
            <a:ext cx="26479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7088" y="62071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¿Qué procedimientos experimentales se emplean para el estudio de la expresión genética?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389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 Caracterizar el patrón de expresión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68313" y="2997200"/>
            <a:ext cx="7800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 Determinar los mecanismos moleculares que determinan ese patrón de expresión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268538" y="3592513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Promotores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68538" y="4221163"/>
            <a:ext cx="258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Proteínas involucradas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268538" y="4724400"/>
            <a:ext cx="1279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>
                <a:solidFill>
                  <a:schemeClr val="bg1"/>
                </a:solidFill>
              </a:rPr>
              <a:t>Cascadas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ángulo 3"/>
          <p:cNvSpPr>
            <a:spLocks noChangeArrowheads="1"/>
          </p:cNvSpPr>
          <p:nvPr/>
        </p:nvSpPr>
        <p:spPr bwMode="auto">
          <a:xfrm>
            <a:off x="319088" y="360363"/>
            <a:ext cx="847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400" dirty="0">
                <a:solidFill>
                  <a:srgbClr val="FFFFFF"/>
                </a:solidFill>
              </a:rPr>
              <a:t>ACCAGACCTCAGACGACCCGTTAGTTGTA</a:t>
            </a:r>
            <a:r>
              <a:rPr lang="es-ES_tradnl" sz="1400" u="sng" dirty="0">
                <a:solidFill>
                  <a:srgbClr val="FFFFFF"/>
                </a:solidFill>
              </a:rPr>
              <a:t>A</a:t>
            </a:r>
            <a:r>
              <a:rPr lang="es-ES_tradnl" sz="1400" u="sng" dirty="0">
                <a:solidFill>
                  <a:srgbClr val="FF0000"/>
                </a:solidFill>
              </a:rPr>
              <a:t>GTAATCGAG</a:t>
            </a:r>
            <a:r>
              <a:rPr lang="es-ES_tradnl" sz="1400" dirty="0">
                <a:solidFill>
                  <a:srgbClr val="FFFFFF"/>
                </a:solidFill>
              </a:rPr>
              <a:t>TG</a:t>
            </a:r>
          </a:p>
        </p:txBody>
      </p:sp>
      <p:sp>
        <p:nvSpPr>
          <p:cNvPr id="2050" name="Rectángulo 4"/>
          <p:cNvSpPr>
            <a:spLocks noChangeArrowheads="1"/>
          </p:cNvSpPr>
          <p:nvPr/>
        </p:nvSpPr>
        <p:spPr bwMode="auto">
          <a:xfrm>
            <a:off x="323528" y="692696"/>
            <a:ext cx="83529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</a:rPr>
              <a:t>TGGTCTGGAGTCTGGTGGGCAATCAACATTCATTAGCTCAC</a:t>
            </a:r>
          </a:p>
        </p:txBody>
      </p:sp>
      <p:sp>
        <p:nvSpPr>
          <p:cNvPr id="2051" name="Rectángulo 5"/>
          <p:cNvSpPr>
            <a:spLocks noChangeArrowheads="1"/>
          </p:cNvSpPr>
          <p:nvPr/>
        </p:nvSpPr>
        <p:spPr bwMode="auto">
          <a:xfrm>
            <a:off x="333375" y="1895475"/>
            <a:ext cx="5822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400" dirty="0">
                <a:solidFill>
                  <a:srgbClr val="FFFF00"/>
                </a:solidFill>
              </a:rPr>
              <a:t>UGGUCUGGAGUCUGGUGGGCAAUCAACAUUCAUUAGCUCAC</a:t>
            </a:r>
          </a:p>
        </p:txBody>
      </p:sp>
      <p:sp>
        <p:nvSpPr>
          <p:cNvPr id="2055" name="Rectángulo 6"/>
          <p:cNvSpPr>
            <a:spLocks noChangeArrowheads="1"/>
          </p:cNvSpPr>
          <p:nvPr/>
        </p:nvSpPr>
        <p:spPr bwMode="auto">
          <a:xfrm>
            <a:off x="4139952" y="2420888"/>
            <a:ext cx="14049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 u="sng" dirty="0">
                <a:solidFill>
                  <a:srgbClr val="FF0000"/>
                </a:solidFill>
              </a:rPr>
              <a:t>AGTAATCGAG</a:t>
            </a:r>
            <a:endParaRPr lang="es-ES" sz="1400" dirty="0"/>
          </a:p>
        </p:txBody>
      </p:sp>
      <p:cxnSp>
        <p:nvCxnSpPr>
          <p:cNvPr id="9" name="Conector recto 8"/>
          <p:cNvCxnSpPr>
            <a:stCxn id="2055" idx="1"/>
          </p:cNvCxnSpPr>
          <p:nvPr/>
        </p:nvCxnSpPr>
        <p:spPr bwMode="auto">
          <a:xfrm flipH="1" flipV="1">
            <a:off x="467544" y="2564904"/>
            <a:ext cx="3672408" cy="9873"/>
          </a:xfrm>
          <a:prstGeom prst="line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lecha abajo 12"/>
          <p:cNvSpPr/>
          <p:nvPr/>
        </p:nvSpPr>
        <p:spPr>
          <a:xfrm>
            <a:off x="3548063" y="1228725"/>
            <a:ext cx="261937" cy="523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156973" y="1433286"/>
            <a:ext cx="20185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mRNA</a:t>
            </a:r>
            <a:endParaRPr lang="es-ES_tradn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57563"/>
            <a:ext cx="8229600" cy="1143000"/>
          </a:xfrm>
        </p:spPr>
        <p:txBody>
          <a:bodyPr/>
          <a:lstStyle/>
          <a:p>
            <a:r>
              <a:rPr lang="es-ES_tradnl">
                <a:solidFill>
                  <a:schemeClr val="bg1"/>
                </a:solidFill>
              </a:rPr>
              <a:t>La dualidad Genotipo-Fenotipo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ángulo 3"/>
          <p:cNvSpPr>
            <a:spLocks noChangeArrowheads="1"/>
          </p:cNvSpPr>
          <p:nvPr/>
        </p:nvSpPr>
        <p:spPr bwMode="auto">
          <a:xfrm>
            <a:off x="304800" y="1165225"/>
            <a:ext cx="8475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</a:rPr>
              <a:t>ACCAGACCTCAGACCACCCGTTAGTTGTA</a:t>
            </a:r>
            <a:r>
              <a:rPr lang="es-ES_tradnl" sz="1400" u="sng" dirty="0">
                <a:solidFill>
                  <a:srgbClr val="FF0000"/>
                </a:solidFill>
              </a:rPr>
              <a:t>AGTAATCGAG</a:t>
            </a:r>
            <a:r>
              <a:rPr lang="es-ES_tradnl" sz="1400" dirty="0">
                <a:solidFill>
                  <a:srgbClr val="FFFFFF"/>
                </a:solidFill>
              </a:rPr>
              <a:t>TG</a:t>
            </a:r>
          </a:p>
        </p:txBody>
      </p:sp>
      <p:sp>
        <p:nvSpPr>
          <p:cNvPr id="3074" name="Rectángulo 4"/>
          <p:cNvSpPr>
            <a:spLocks noChangeArrowheads="1"/>
          </p:cNvSpPr>
          <p:nvPr/>
        </p:nvSpPr>
        <p:spPr bwMode="auto">
          <a:xfrm>
            <a:off x="323528" y="1484784"/>
            <a:ext cx="7385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400" dirty="0">
                <a:solidFill>
                  <a:srgbClr val="FFFFFF"/>
                </a:solidFill>
              </a:rPr>
              <a:t>TGGTCTGGAGTCTGGTGGGCAATCAACATTCATTAGCTCAC</a:t>
            </a:r>
          </a:p>
        </p:txBody>
      </p:sp>
      <p:sp>
        <p:nvSpPr>
          <p:cNvPr id="3075" name="Rectángulo 5"/>
          <p:cNvSpPr>
            <a:spLocks noChangeArrowheads="1"/>
          </p:cNvSpPr>
          <p:nvPr/>
        </p:nvSpPr>
        <p:spPr bwMode="auto">
          <a:xfrm>
            <a:off x="4748213" y="2170113"/>
            <a:ext cx="1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 u="sng" dirty="0" err="1">
                <a:solidFill>
                  <a:srgbClr val="FFFF00"/>
                </a:solidFill>
              </a:rPr>
              <a:t>ddA</a:t>
            </a:r>
            <a:r>
              <a:rPr lang="es-ES_tradnl" sz="1400" u="sng" dirty="0" err="1">
                <a:solidFill>
                  <a:srgbClr val="FF0000"/>
                </a:solidFill>
              </a:rPr>
              <a:t>AGTAATCGAG</a:t>
            </a:r>
            <a:endParaRPr lang="es-ES" sz="1400" dirty="0"/>
          </a:p>
        </p:txBody>
      </p:sp>
      <p:sp>
        <p:nvSpPr>
          <p:cNvPr id="3076" name="Rectángulo 8"/>
          <p:cNvSpPr>
            <a:spLocks noChangeArrowheads="1"/>
          </p:cNvSpPr>
          <p:nvPr/>
        </p:nvSpPr>
        <p:spPr bwMode="auto">
          <a:xfrm>
            <a:off x="3751263" y="2952750"/>
            <a:ext cx="2439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 u="sng" dirty="0" err="1">
                <a:solidFill>
                  <a:srgbClr val="FFFF00"/>
                </a:solidFill>
              </a:rPr>
              <a:t>ddA</a:t>
            </a:r>
            <a:r>
              <a:rPr lang="es-ES_tradnl" sz="1400" u="sng" dirty="0" err="1">
                <a:solidFill>
                  <a:schemeClr val="bg1"/>
                </a:solidFill>
              </a:rPr>
              <a:t>GTTGTA</a:t>
            </a:r>
            <a:r>
              <a:rPr lang="es-ES_tradnl" sz="1400" u="sng" dirty="0" err="1">
                <a:solidFill>
                  <a:srgbClr val="FF0000"/>
                </a:solidFill>
              </a:rPr>
              <a:t>AGTAATCGAG</a:t>
            </a:r>
            <a:endParaRPr lang="es-ES" sz="1400" dirty="0"/>
          </a:p>
        </p:txBody>
      </p:sp>
      <p:sp>
        <p:nvSpPr>
          <p:cNvPr id="3077" name="Rectángulo 9"/>
          <p:cNvSpPr>
            <a:spLocks noChangeArrowheads="1"/>
          </p:cNvSpPr>
          <p:nvPr/>
        </p:nvSpPr>
        <p:spPr bwMode="auto">
          <a:xfrm>
            <a:off x="2614613" y="3862388"/>
            <a:ext cx="3293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 u="sng" dirty="0" err="1">
                <a:solidFill>
                  <a:srgbClr val="FFFF00"/>
                </a:solidFill>
              </a:rPr>
              <a:t>ddA</a:t>
            </a:r>
            <a:r>
              <a:rPr lang="es-ES_tradnl" sz="1400" u="sng" dirty="0" err="1">
                <a:solidFill>
                  <a:srgbClr val="FFFFFF"/>
                </a:solidFill>
              </a:rPr>
              <a:t>CCCGTTAGTTGTA</a:t>
            </a:r>
            <a:r>
              <a:rPr lang="es-ES_tradnl" sz="1400" u="sng" dirty="0" err="1">
                <a:solidFill>
                  <a:srgbClr val="FF0000"/>
                </a:solidFill>
              </a:rPr>
              <a:t>AGTAATCGAG</a:t>
            </a:r>
            <a:endParaRPr lang="es-ES" sz="1400" dirty="0"/>
          </a:p>
        </p:txBody>
      </p:sp>
      <p:sp>
        <p:nvSpPr>
          <p:cNvPr id="3078" name="Rectángulo 10"/>
          <p:cNvSpPr>
            <a:spLocks noChangeArrowheads="1"/>
          </p:cNvSpPr>
          <p:nvPr/>
        </p:nvSpPr>
        <p:spPr bwMode="auto">
          <a:xfrm>
            <a:off x="2273300" y="4756150"/>
            <a:ext cx="35429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 u="sng" dirty="0" err="1">
                <a:solidFill>
                  <a:srgbClr val="FFFF00"/>
                </a:solidFill>
              </a:rPr>
              <a:t>ddA</a:t>
            </a:r>
            <a:r>
              <a:rPr lang="es-ES_tradnl" sz="1400" u="sng" dirty="0" err="1">
                <a:solidFill>
                  <a:srgbClr val="FFFFFF"/>
                </a:solidFill>
              </a:rPr>
              <a:t>CACCCGTTAGTTGTA</a:t>
            </a:r>
            <a:r>
              <a:rPr lang="es-ES_tradnl" sz="1400" u="sng" dirty="0" err="1">
                <a:solidFill>
                  <a:srgbClr val="FF0000"/>
                </a:solidFill>
              </a:rPr>
              <a:t>AGTAATCGAG</a:t>
            </a:r>
            <a:endParaRPr lang="es-ES" sz="1400" dirty="0"/>
          </a:p>
        </p:txBody>
      </p:sp>
      <p:sp>
        <p:nvSpPr>
          <p:cNvPr id="3079" name="CuadroTexto 11"/>
          <p:cNvSpPr txBox="1">
            <a:spLocks noChangeArrowheads="1"/>
          </p:cNvSpPr>
          <p:nvPr/>
        </p:nvSpPr>
        <p:spPr bwMode="auto">
          <a:xfrm>
            <a:off x="7854950" y="2262188"/>
            <a:ext cx="561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400" dirty="0">
                <a:solidFill>
                  <a:srgbClr val="FFFFFF"/>
                </a:solidFill>
              </a:rPr>
              <a:t>12 </a:t>
            </a:r>
            <a:r>
              <a:rPr lang="es-ES" sz="1400" dirty="0" err="1">
                <a:solidFill>
                  <a:srgbClr val="FFFFFF"/>
                </a:solidFill>
              </a:rPr>
              <a:t>nt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3080" name="CuadroTexto 12"/>
          <p:cNvSpPr txBox="1">
            <a:spLocks noChangeArrowheads="1"/>
          </p:cNvSpPr>
          <p:nvPr/>
        </p:nvSpPr>
        <p:spPr bwMode="auto">
          <a:xfrm>
            <a:off x="7854950" y="3079750"/>
            <a:ext cx="561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400">
                <a:solidFill>
                  <a:srgbClr val="FFFFFF"/>
                </a:solidFill>
              </a:rPr>
              <a:t>18 nt</a:t>
            </a:r>
          </a:p>
        </p:txBody>
      </p:sp>
      <p:sp>
        <p:nvSpPr>
          <p:cNvPr id="3081" name="CuadroTexto 13"/>
          <p:cNvSpPr txBox="1">
            <a:spLocks noChangeArrowheads="1"/>
          </p:cNvSpPr>
          <p:nvPr/>
        </p:nvSpPr>
        <p:spPr bwMode="auto">
          <a:xfrm>
            <a:off x="7854950" y="3954463"/>
            <a:ext cx="561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400">
                <a:solidFill>
                  <a:srgbClr val="FFFFFF"/>
                </a:solidFill>
              </a:rPr>
              <a:t>25 nt</a:t>
            </a:r>
          </a:p>
        </p:txBody>
      </p:sp>
      <p:sp>
        <p:nvSpPr>
          <p:cNvPr id="3082" name="CuadroTexto 14"/>
          <p:cNvSpPr txBox="1">
            <a:spLocks noChangeArrowheads="1"/>
          </p:cNvSpPr>
          <p:nvPr/>
        </p:nvSpPr>
        <p:spPr bwMode="auto">
          <a:xfrm>
            <a:off x="7864475" y="4830763"/>
            <a:ext cx="561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400">
                <a:solidFill>
                  <a:srgbClr val="FFFFFF"/>
                </a:solidFill>
              </a:rPr>
              <a:t>28 nt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448165" y="239536"/>
            <a:ext cx="42476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Secuenciación</a:t>
            </a:r>
          </a:p>
        </p:txBody>
      </p:sp>
      <p:sp>
        <p:nvSpPr>
          <p:cNvPr id="3084" name="CuadroTexto 16"/>
          <p:cNvSpPr txBox="1">
            <a:spLocks noChangeArrowheads="1"/>
          </p:cNvSpPr>
          <p:nvPr/>
        </p:nvSpPr>
        <p:spPr bwMode="auto">
          <a:xfrm>
            <a:off x="428625" y="2894013"/>
            <a:ext cx="1105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400">
                <a:solidFill>
                  <a:srgbClr val="FFFFFF"/>
                </a:solidFill>
              </a:rPr>
              <a:t>dATP/ddATP</a:t>
            </a:r>
          </a:p>
        </p:txBody>
      </p:sp>
      <p:sp>
        <p:nvSpPr>
          <p:cNvPr id="3085" name="CuadroTexto 17"/>
          <p:cNvSpPr txBox="1">
            <a:spLocks noChangeArrowheads="1"/>
          </p:cNvSpPr>
          <p:nvPr/>
        </p:nvSpPr>
        <p:spPr bwMode="auto">
          <a:xfrm>
            <a:off x="4086225" y="5329238"/>
            <a:ext cx="12216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400"/>
              <a:t>…………………….</a:t>
            </a:r>
          </a:p>
        </p:txBody>
      </p:sp>
      <p:sp>
        <p:nvSpPr>
          <p:cNvPr id="3086" name="Rectángulo 18"/>
          <p:cNvSpPr>
            <a:spLocks noChangeArrowheads="1"/>
          </p:cNvSpPr>
          <p:nvPr/>
        </p:nvSpPr>
        <p:spPr bwMode="auto">
          <a:xfrm>
            <a:off x="36513" y="5868988"/>
            <a:ext cx="5188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1400" u="sng" dirty="0" err="1">
                <a:solidFill>
                  <a:srgbClr val="FFFF00"/>
                </a:solidFill>
              </a:rPr>
              <a:t>ddA</a:t>
            </a:r>
            <a:r>
              <a:rPr lang="es-ES_tradnl" sz="1400" u="sng" dirty="0" err="1">
                <a:solidFill>
                  <a:srgbClr val="FFFFFF"/>
                </a:solidFill>
              </a:rPr>
              <a:t>CCAGACCTCAGACCACCCGTTAGTTGTA</a:t>
            </a:r>
            <a:r>
              <a:rPr lang="es-ES_tradnl" sz="1400" u="sng" dirty="0" err="1">
                <a:solidFill>
                  <a:srgbClr val="FF0000"/>
                </a:solidFill>
              </a:rPr>
              <a:t>AGTAATCGAG</a:t>
            </a:r>
            <a:endParaRPr lang="es-ES" sz="1400" dirty="0"/>
          </a:p>
        </p:txBody>
      </p:sp>
      <p:sp>
        <p:nvSpPr>
          <p:cNvPr id="3087" name="CuadroTexto 19"/>
          <p:cNvSpPr txBox="1">
            <a:spLocks noChangeArrowheads="1"/>
          </p:cNvSpPr>
          <p:nvPr/>
        </p:nvSpPr>
        <p:spPr bwMode="auto">
          <a:xfrm>
            <a:off x="7864475" y="5865813"/>
            <a:ext cx="5617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1400">
                <a:solidFill>
                  <a:srgbClr val="FFFFFF"/>
                </a:solidFill>
              </a:rPr>
              <a:t>39 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ángulo 1"/>
          <p:cNvSpPr>
            <a:spLocks noChangeArrowheads="1"/>
          </p:cNvSpPr>
          <p:nvPr/>
        </p:nvSpPr>
        <p:spPr bwMode="auto">
          <a:xfrm>
            <a:off x="4856163" y="4818063"/>
            <a:ext cx="941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800" u="sng">
                <a:solidFill>
                  <a:srgbClr val="000000"/>
                </a:solidFill>
              </a:rPr>
              <a:t>ddA</a:t>
            </a:r>
            <a:r>
              <a:rPr lang="es-ES_tradnl" sz="800" u="sng">
                <a:solidFill>
                  <a:srgbClr val="FF0000"/>
                </a:solidFill>
              </a:rPr>
              <a:t>AGTAATCGAG</a:t>
            </a:r>
            <a:endParaRPr lang="es-ES" sz="800"/>
          </a:p>
        </p:txBody>
      </p:sp>
      <p:sp>
        <p:nvSpPr>
          <p:cNvPr id="4098" name="Rectángulo 2"/>
          <p:cNvSpPr>
            <a:spLocks noChangeArrowheads="1"/>
          </p:cNvSpPr>
          <p:nvPr/>
        </p:nvSpPr>
        <p:spPr bwMode="auto">
          <a:xfrm>
            <a:off x="4857750" y="4395788"/>
            <a:ext cx="127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800" u="sng"/>
              <a:t>ddA</a:t>
            </a:r>
            <a:r>
              <a:rPr lang="es-ES_tradnl" sz="800" u="sng">
                <a:solidFill>
                  <a:srgbClr val="0000FF"/>
                </a:solidFill>
              </a:rPr>
              <a:t>GTTGTA</a:t>
            </a:r>
            <a:r>
              <a:rPr lang="es-ES_tradnl" sz="800" u="sng">
                <a:solidFill>
                  <a:srgbClr val="FF0000"/>
                </a:solidFill>
              </a:rPr>
              <a:t>AGTAATCGAG</a:t>
            </a:r>
            <a:endParaRPr lang="es-ES" sz="800"/>
          </a:p>
        </p:txBody>
      </p:sp>
      <p:sp>
        <p:nvSpPr>
          <p:cNvPr id="4099" name="Rectángulo 3"/>
          <p:cNvSpPr>
            <a:spLocks noChangeArrowheads="1"/>
          </p:cNvSpPr>
          <p:nvPr/>
        </p:nvSpPr>
        <p:spPr bwMode="auto">
          <a:xfrm>
            <a:off x="4868863" y="3783013"/>
            <a:ext cx="16652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800" u="sng"/>
              <a:t>ddA</a:t>
            </a:r>
            <a:r>
              <a:rPr lang="es-ES_tradnl" sz="800" u="sng">
                <a:solidFill>
                  <a:srgbClr val="0000FF"/>
                </a:solidFill>
              </a:rPr>
              <a:t>CCCGTTAGTTGTA</a:t>
            </a:r>
            <a:r>
              <a:rPr lang="es-ES_tradnl" sz="800" u="sng">
                <a:solidFill>
                  <a:srgbClr val="FF0000"/>
                </a:solidFill>
              </a:rPr>
              <a:t>AGTAATCGAG</a:t>
            </a:r>
            <a:endParaRPr lang="es-ES" sz="800"/>
          </a:p>
        </p:txBody>
      </p:sp>
      <p:sp>
        <p:nvSpPr>
          <p:cNvPr id="4100" name="Rectángulo 4"/>
          <p:cNvSpPr>
            <a:spLocks noChangeArrowheads="1"/>
          </p:cNvSpPr>
          <p:nvPr/>
        </p:nvSpPr>
        <p:spPr bwMode="auto">
          <a:xfrm>
            <a:off x="4867275" y="3571875"/>
            <a:ext cx="177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800" u="sng"/>
              <a:t>ddA</a:t>
            </a:r>
            <a:r>
              <a:rPr lang="es-ES_tradnl" sz="800" u="sng">
                <a:solidFill>
                  <a:srgbClr val="0000FF"/>
                </a:solidFill>
              </a:rPr>
              <a:t>CACCCGTTAGTTGTA</a:t>
            </a:r>
            <a:r>
              <a:rPr lang="es-ES_tradnl" sz="800" u="sng">
                <a:solidFill>
                  <a:srgbClr val="FF0000"/>
                </a:solidFill>
              </a:rPr>
              <a:t>AGTAATCGAG</a:t>
            </a:r>
            <a:endParaRPr lang="es-ES" sz="800"/>
          </a:p>
        </p:txBody>
      </p:sp>
      <p:sp>
        <p:nvSpPr>
          <p:cNvPr id="4101" name="CuadroTexto 5"/>
          <p:cNvSpPr txBox="1">
            <a:spLocks noChangeArrowheads="1"/>
          </p:cNvSpPr>
          <p:nvPr/>
        </p:nvSpPr>
        <p:spPr bwMode="auto">
          <a:xfrm>
            <a:off x="7884368" y="4869160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rgbClr val="FFFFFF"/>
                </a:solidFill>
              </a:rPr>
              <a:t>12 </a:t>
            </a:r>
            <a:r>
              <a:rPr lang="es-ES" dirty="0" err="1">
                <a:solidFill>
                  <a:srgbClr val="FFFFFF"/>
                </a:solidFill>
              </a:rPr>
              <a:t>nt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102" name="CuadroTexto 6"/>
          <p:cNvSpPr txBox="1">
            <a:spLocks noChangeArrowheads="1"/>
          </p:cNvSpPr>
          <p:nvPr/>
        </p:nvSpPr>
        <p:spPr bwMode="auto">
          <a:xfrm>
            <a:off x="7884368" y="4293096"/>
            <a:ext cx="67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rgbClr val="FFFFFF"/>
                </a:solidFill>
              </a:rPr>
              <a:t>18 </a:t>
            </a:r>
            <a:r>
              <a:rPr lang="es-ES" dirty="0" err="1">
                <a:solidFill>
                  <a:srgbClr val="FFFFFF"/>
                </a:solidFill>
              </a:rPr>
              <a:t>nt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103" name="CuadroTexto 7"/>
          <p:cNvSpPr txBox="1">
            <a:spLocks noChangeArrowheads="1"/>
          </p:cNvSpPr>
          <p:nvPr/>
        </p:nvSpPr>
        <p:spPr bwMode="auto">
          <a:xfrm>
            <a:off x="7884368" y="3717032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rgbClr val="FFFFFF"/>
                </a:solidFill>
              </a:rPr>
              <a:t>25 </a:t>
            </a:r>
            <a:r>
              <a:rPr lang="es-ES" dirty="0" err="1">
                <a:solidFill>
                  <a:srgbClr val="FFFFFF"/>
                </a:solidFill>
              </a:rPr>
              <a:t>nt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104" name="CuadroTexto 8"/>
          <p:cNvSpPr txBox="1">
            <a:spLocks noChangeArrowheads="1"/>
          </p:cNvSpPr>
          <p:nvPr/>
        </p:nvSpPr>
        <p:spPr bwMode="auto">
          <a:xfrm>
            <a:off x="7884368" y="34290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rgbClr val="FFFFFF"/>
                </a:solidFill>
              </a:rPr>
              <a:t>28 </a:t>
            </a:r>
            <a:r>
              <a:rPr lang="es-ES" dirty="0" err="1">
                <a:solidFill>
                  <a:srgbClr val="FFFFFF"/>
                </a:solidFill>
              </a:rPr>
              <a:t>nt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105" name="Rectángulo 11"/>
          <p:cNvSpPr>
            <a:spLocks noChangeArrowheads="1"/>
          </p:cNvSpPr>
          <p:nvPr/>
        </p:nvSpPr>
        <p:spPr bwMode="auto">
          <a:xfrm>
            <a:off x="4859338" y="2435225"/>
            <a:ext cx="2524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 sz="800" u="sng"/>
              <a:t>ddA</a:t>
            </a:r>
            <a:r>
              <a:rPr lang="es-ES_tradnl" sz="800" u="sng">
                <a:solidFill>
                  <a:srgbClr val="0000FF"/>
                </a:solidFill>
              </a:rPr>
              <a:t>CCAGACCTCAGACCACCCGTTAGTTGTA</a:t>
            </a:r>
            <a:r>
              <a:rPr lang="es-ES_tradnl" sz="800" u="sng">
                <a:solidFill>
                  <a:srgbClr val="FF0000"/>
                </a:solidFill>
              </a:rPr>
              <a:t>AGTAATCGAG</a:t>
            </a:r>
            <a:endParaRPr lang="es-ES" sz="800"/>
          </a:p>
        </p:txBody>
      </p:sp>
      <p:sp>
        <p:nvSpPr>
          <p:cNvPr id="4106" name="CuadroTexto 12"/>
          <p:cNvSpPr txBox="1">
            <a:spLocks noChangeArrowheads="1"/>
          </p:cNvSpPr>
          <p:nvPr/>
        </p:nvSpPr>
        <p:spPr bwMode="auto">
          <a:xfrm>
            <a:off x="7884368" y="2276872"/>
            <a:ext cx="67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rgbClr val="FFFFFF"/>
                </a:solidFill>
              </a:rPr>
              <a:t>39 </a:t>
            </a:r>
            <a:r>
              <a:rPr lang="es-ES" dirty="0" err="1">
                <a:solidFill>
                  <a:srgbClr val="FFFFFF"/>
                </a:solidFill>
              </a:rPr>
              <a:t>nt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990725" y="1522413"/>
            <a:ext cx="2773363" cy="3709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4005263" y="4918075"/>
            <a:ext cx="4143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005263" y="4543425"/>
            <a:ext cx="4143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005263" y="3970338"/>
            <a:ext cx="4143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4005263" y="3690938"/>
            <a:ext cx="4143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005263" y="2581275"/>
            <a:ext cx="4143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88913"/>
            <a:ext cx="3724275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75600" cy="609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739900"/>
            <a:ext cx="8535987" cy="337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831850"/>
            <a:ext cx="8535987" cy="519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8913"/>
            <a:ext cx="3919537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Helvetica" pitchFamily="34" charset="0"/>
              </a:rPr>
              <a:t>Gel-shift assays identify protein-DNA interactions</a:t>
            </a:r>
          </a:p>
        </p:txBody>
      </p:sp>
      <p:pic>
        <p:nvPicPr>
          <p:cNvPr id="34819" name="Picture 3" descr="F10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6943725" cy="426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es-ES_tradnl" sz="4000" dirty="0">
                <a:solidFill>
                  <a:schemeClr val="bg1"/>
                </a:solidFill>
              </a:rPr>
              <a:t>Mapeo de extremo 5´ mediante extensión de cebador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60421" name="Picture 5" descr="http://www.biochemj.org/bj/328/0795/bj3280795f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643338" cy="3940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743200" y="381000"/>
            <a:ext cx="342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Helvetica" pitchFamily="34" charset="0"/>
              </a:rPr>
              <a:t>Ensayo de hibridación</a:t>
            </a:r>
            <a:endParaRPr lang="es-ES_tradnl">
              <a:solidFill>
                <a:schemeClr val="bg1"/>
              </a:solidFill>
              <a:latin typeface="Helvetica" pitchFamily="34" charset="0"/>
            </a:endParaRPr>
          </a:p>
        </p:txBody>
      </p:sp>
      <p:pic>
        <p:nvPicPr>
          <p:cNvPr id="44035" name="Picture 3" descr="F07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101725"/>
            <a:ext cx="2511425" cy="52324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791200" y="13716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DNA doble cadena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81000" y="190500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Separación de cadenas</a:t>
            </a:r>
            <a:endParaRPr lang="en-US" sz="1600" b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04800" y="3048000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El DNA se une a un filtro</a:t>
            </a:r>
            <a:endParaRPr lang="en-US" sz="1600" b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791200" y="2514600"/>
            <a:ext cx="2671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DNA de simple cadena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4064000"/>
            <a:ext cx="3068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Helvetica" pitchFamily="34" charset="0"/>
              </a:rPr>
              <a:t>Incubación con DNA marcado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854700" y="4343400"/>
            <a:ext cx="328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Unión de cadenas complementarias</a:t>
            </a:r>
            <a:endParaRPr lang="en-US" sz="1600" b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28600" y="5410200"/>
            <a:ext cx="2889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Lavado del ADN marcado que no se unió al ADN del filtro</a:t>
            </a:r>
            <a:endParaRPr lang="en-US" sz="1600" b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867400" y="5562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Exposición en placa radiográfica</a:t>
            </a:r>
            <a:endParaRPr lang="en-US" sz="1600" b="1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755650" y="692150"/>
            <a:ext cx="4092575" cy="5886450"/>
            <a:chOff x="1164" y="448"/>
            <a:chExt cx="2578" cy="3708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1164" y="3022"/>
              <a:ext cx="2578" cy="1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8" y="448"/>
              <a:ext cx="2574" cy="2574"/>
            </a:xfrm>
            <a:prstGeom prst="rect">
              <a:avLst/>
            </a:prstGeom>
            <a:noFill/>
          </p:spPr>
        </p:pic>
        <p:sp>
          <p:nvSpPr>
            <p:cNvPr id="41987" name="AutoShape 3"/>
            <p:cNvSpPr>
              <a:spLocks noChangeArrowheads="1"/>
            </p:cNvSpPr>
            <p:nvPr/>
          </p:nvSpPr>
          <p:spPr bwMode="auto">
            <a:xfrm>
              <a:off x="2584" y="3158"/>
              <a:ext cx="227" cy="499"/>
            </a:xfrm>
            <a:prstGeom prst="downArrow">
              <a:avLst>
                <a:gd name="adj1" fmla="val 50000"/>
                <a:gd name="adj2" fmla="val 54956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2426" y="365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Fenotipo</a:t>
              </a:r>
              <a:endParaRPr lang="es-ES"/>
            </a:p>
          </p:txBody>
        </p:sp>
      </p:grpSp>
    </p:spTree>
  </p:cSld>
  <p:clrMapOvr>
    <a:masterClrMapping/>
  </p:clrMapOvr>
  <p:transition xmlns:p14="http://schemas.microsoft.com/office/powerpoint/2010/main">
    <p:checke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solidFill>
                  <a:schemeClr val="bg1"/>
                </a:solidFill>
              </a:rPr>
              <a:t>Estudio de la expresión de genes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Hibridación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352800" y="1371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2400" b="1">
                <a:solidFill>
                  <a:schemeClr val="bg1"/>
                </a:solidFill>
              </a:rPr>
              <a:t>Northern blot</a:t>
            </a:r>
          </a:p>
        </p:txBody>
      </p:sp>
      <p:pic>
        <p:nvPicPr>
          <p:cNvPr id="45061" name="Picture 5" descr="F07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7659688" cy="3429000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85800" y="2895600"/>
            <a:ext cx="2133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133600" y="5867400"/>
            <a:ext cx="2133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019800" y="4876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s-AR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915150" y="4724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819400" y="2133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i="1">
                <a:solidFill>
                  <a:schemeClr val="bg1"/>
                </a:solidFill>
                <a:latin typeface="Times New Roman" pitchFamily="18" charset="0"/>
              </a:rPr>
              <a:t>un gen- un experimento</a:t>
            </a:r>
            <a:endParaRPr lang="es-ES_tradnl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352800" y="6096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Dot blot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43000" y="2057400"/>
            <a:ext cx="6858000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1447800" y="24384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1447800" y="29718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2209800" y="35052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4191000" y="46482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5105400" y="3048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3200400" y="57150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6477000" y="4114800"/>
            <a:ext cx="228600" cy="2286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3124200" y="2438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3124200" y="2971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2209800" y="2438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209800" y="2971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1447800" y="3581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1447800" y="4114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7" name="Oval 17"/>
          <p:cNvSpPr>
            <a:spLocks noChangeArrowheads="1"/>
          </p:cNvSpPr>
          <p:nvPr/>
        </p:nvSpPr>
        <p:spPr bwMode="auto">
          <a:xfrm>
            <a:off x="1447800" y="4724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8" name="Oval 18"/>
          <p:cNvSpPr>
            <a:spLocks noChangeArrowheads="1"/>
          </p:cNvSpPr>
          <p:nvPr/>
        </p:nvSpPr>
        <p:spPr bwMode="auto">
          <a:xfrm>
            <a:off x="1447800" y="5257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2286000" y="4114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2286000" y="4648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1" name="Oval 21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3200400" y="4648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2286000" y="5257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4" name="Oval 24"/>
          <p:cNvSpPr>
            <a:spLocks noChangeArrowheads="1"/>
          </p:cNvSpPr>
          <p:nvPr/>
        </p:nvSpPr>
        <p:spPr bwMode="auto">
          <a:xfrm>
            <a:off x="2286000" y="5791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4114800" y="2438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6" name="Oval 26"/>
          <p:cNvSpPr>
            <a:spLocks noChangeArrowheads="1"/>
          </p:cNvSpPr>
          <p:nvPr/>
        </p:nvSpPr>
        <p:spPr bwMode="auto">
          <a:xfrm>
            <a:off x="4114800" y="2971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7" name="Oval 27"/>
          <p:cNvSpPr>
            <a:spLocks noChangeArrowheads="1"/>
          </p:cNvSpPr>
          <p:nvPr/>
        </p:nvSpPr>
        <p:spPr bwMode="auto">
          <a:xfrm>
            <a:off x="4114800" y="3505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8" name="Oval 28"/>
          <p:cNvSpPr>
            <a:spLocks noChangeArrowheads="1"/>
          </p:cNvSpPr>
          <p:nvPr/>
        </p:nvSpPr>
        <p:spPr bwMode="auto">
          <a:xfrm>
            <a:off x="4114800" y="4038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09" name="Oval 29"/>
          <p:cNvSpPr>
            <a:spLocks noChangeArrowheads="1"/>
          </p:cNvSpPr>
          <p:nvPr/>
        </p:nvSpPr>
        <p:spPr bwMode="auto">
          <a:xfrm>
            <a:off x="4191000" y="5181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0" name="Oval 30"/>
          <p:cNvSpPr>
            <a:spLocks noChangeArrowheads="1"/>
          </p:cNvSpPr>
          <p:nvPr/>
        </p:nvSpPr>
        <p:spPr bwMode="auto">
          <a:xfrm>
            <a:off x="4191000" y="57150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1" name="Oval 31"/>
          <p:cNvSpPr>
            <a:spLocks noChangeArrowheads="1"/>
          </p:cNvSpPr>
          <p:nvPr/>
        </p:nvSpPr>
        <p:spPr bwMode="auto">
          <a:xfrm>
            <a:off x="5105400" y="3581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2" name="Oval 32"/>
          <p:cNvSpPr>
            <a:spLocks noChangeArrowheads="1"/>
          </p:cNvSpPr>
          <p:nvPr/>
        </p:nvSpPr>
        <p:spPr bwMode="auto">
          <a:xfrm>
            <a:off x="5105400" y="4114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3" name="Oval 33"/>
          <p:cNvSpPr>
            <a:spLocks noChangeArrowheads="1"/>
          </p:cNvSpPr>
          <p:nvPr/>
        </p:nvSpPr>
        <p:spPr bwMode="auto">
          <a:xfrm>
            <a:off x="5105400" y="4648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4" name="Oval 34"/>
          <p:cNvSpPr>
            <a:spLocks noChangeArrowheads="1"/>
          </p:cNvSpPr>
          <p:nvPr/>
        </p:nvSpPr>
        <p:spPr bwMode="auto">
          <a:xfrm>
            <a:off x="5105400" y="5181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5" name="Oval 35"/>
          <p:cNvSpPr>
            <a:spLocks noChangeArrowheads="1"/>
          </p:cNvSpPr>
          <p:nvPr/>
        </p:nvSpPr>
        <p:spPr bwMode="auto">
          <a:xfrm>
            <a:off x="5867400" y="2438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6" name="Oval 36"/>
          <p:cNvSpPr>
            <a:spLocks noChangeArrowheads="1"/>
          </p:cNvSpPr>
          <p:nvPr/>
        </p:nvSpPr>
        <p:spPr bwMode="auto">
          <a:xfrm>
            <a:off x="5867400" y="2971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7" name="Oval 37"/>
          <p:cNvSpPr>
            <a:spLocks noChangeArrowheads="1"/>
          </p:cNvSpPr>
          <p:nvPr/>
        </p:nvSpPr>
        <p:spPr bwMode="auto">
          <a:xfrm>
            <a:off x="5867400" y="3505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8" name="Oval 38"/>
          <p:cNvSpPr>
            <a:spLocks noChangeArrowheads="1"/>
          </p:cNvSpPr>
          <p:nvPr/>
        </p:nvSpPr>
        <p:spPr bwMode="auto">
          <a:xfrm>
            <a:off x="5867400" y="4038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19" name="Oval 39"/>
          <p:cNvSpPr>
            <a:spLocks noChangeArrowheads="1"/>
          </p:cNvSpPr>
          <p:nvPr/>
        </p:nvSpPr>
        <p:spPr bwMode="auto">
          <a:xfrm>
            <a:off x="7162800" y="2438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0" name="Oval 40"/>
          <p:cNvSpPr>
            <a:spLocks noChangeArrowheads="1"/>
          </p:cNvSpPr>
          <p:nvPr/>
        </p:nvSpPr>
        <p:spPr bwMode="auto">
          <a:xfrm>
            <a:off x="7162800" y="2971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1" name="Oval 41"/>
          <p:cNvSpPr>
            <a:spLocks noChangeArrowheads="1"/>
          </p:cNvSpPr>
          <p:nvPr/>
        </p:nvSpPr>
        <p:spPr bwMode="auto">
          <a:xfrm>
            <a:off x="7162800" y="3505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2" name="Oval 42"/>
          <p:cNvSpPr>
            <a:spLocks noChangeArrowheads="1"/>
          </p:cNvSpPr>
          <p:nvPr/>
        </p:nvSpPr>
        <p:spPr bwMode="auto">
          <a:xfrm>
            <a:off x="7162800" y="4038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5867400" y="4648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4" name="Oval 44"/>
          <p:cNvSpPr>
            <a:spLocks noChangeArrowheads="1"/>
          </p:cNvSpPr>
          <p:nvPr/>
        </p:nvSpPr>
        <p:spPr bwMode="auto">
          <a:xfrm>
            <a:off x="5867400" y="5181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5" name="Oval 45"/>
          <p:cNvSpPr>
            <a:spLocks noChangeArrowheads="1"/>
          </p:cNvSpPr>
          <p:nvPr/>
        </p:nvSpPr>
        <p:spPr bwMode="auto">
          <a:xfrm>
            <a:off x="5867400" y="57150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6" name="Oval 46"/>
          <p:cNvSpPr>
            <a:spLocks noChangeArrowheads="1"/>
          </p:cNvSpPr>
          <p:nvPr/>
        </p:nvSpPr>
        <p:spPr bwMode="auto">
          <a:xfrm>
            <a:off x="6553200" y="4648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7" name="Oval 47"/>
          <p:cNvSpPr>
            <a:spLocks noChangeArrowheads="1"/>
          </p:cNvSpPr>
          <p:nvPr/>
        </p:nvSpPr>
        <p:spPr bwMode="auto">
          <a:xfrm>
            <a:off x="6553200" y="5181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8" name="Oval 48"/>
          <p:cNvSpPr>
            <a:spLocks noChangeArrowheads="1"/>
          </p:cNvSpPr>
          <p:nvPr/>
        </p:nvSpPr>
        <p:spPr bwMode="auto">
          <a:xfrm>
            <a:off x="6553200" y="57150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29" name="Oval 49"/>
          <p:cNvSpPr>
            <a:spLocks noChangeArrowheads="1"/>
          </p:cNvSpPr>
          <p:nvPr/>
        </p:nvSpPr>
        <p:spPr bwMode="auto">
          <a:xfrm>
            <a:off x="6477000" y="2438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0" name="Oval 50"/>
          <p:cNvSpPr>
            <a:spLocks noChangeArrowheads="1"/>
          </p:cNvSpPr>
          <p:nvPr/>
        </p:nvSpPr>
        <p:spPr bwMode="auto">
          <a:xfrm>
            <a:off x="6477000" y="2971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1" name="Oval 51"/>
          <p:cNvSpPr>
            <a:spLocks noChangeArrowheads="1"/>
          </p:cNvSpPr>
          <p:nvPr/>
        </p:nvSpPr>
        <p:spPr bwMode="auto">
          <a:xfrm>
            <a:off x="6477000" y="3505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2" name="Oval 52"/>
          <p:cNvSpPr>
            <a:spLocks noChangeArrowheads="1"/>
          </p:cNvSpPr>
          <p:nvPr/>
        </p:nvSpPr>
        <p:spPr bwMode="auto">
          <a:xfrm>
            <a:off x="7162800" y="4648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3" name="Oval 53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4" name="Oval 54"/>
          <p:cNvSpPr>
            <a:spLocks noChangeArrowheads="1"/>
          </p:cNvSpPr>
          <p:nvPr/>
        </p:nvSpPr>
        <p:spPr bwMode="auto">
          <a:xfrm>
            <a:off x="7162800" y="57150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3200400" y="52578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6" name="Oval 56"/>
          <p:cNvSpPr>
            <a:spLocks noChangeArrowheads="1"/>
          </p:cNvSpPr>
          <p:nvPr/>
        </p:nvSpPr>
        <p:spPr bwMode="auto">
          <a:xfrm>
            <a:off x="3200400" y="35052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7" name="Oval 57"/>
          <p:cNvSpPr>
            <a:spLocks noChangeArrowheads="1"/>
          </p:cNvSpPr>
          <p:nvPr/>
        </p:nvSpPr>
        <p:spPr bwMode="auto">
          <a:xfrm>
            <a:off x="5029200" y="24384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8" name="Oval 58"/>
          <p:cNvSpPr>
            <a:spLocks noChangeArrowheads="1"/>
          </p:cNvSpPr>
          <p:nvPr/>
        </p:nvSpPr>
        <p:spPr bwMode="auto">
          <a:xfrm>
            <a:off x="5105400" y="57150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6139" name="Oval 59"/>
          <p:cNvSpPr>
            <a:spLocks noChangeArrowheads="1"/>
          </p:cNvSpPr>
          <p:nvPr/>
        </p:nvSpPr>
        <p:spPr bwMode="auto">
          <a:xfrm>
            <a:off x="1447800" y="5715000"/>
            <a:ext cx="228600" cy="2286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0" y="457200"/>
            <a:ext cx="3200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solidFill>
                  <a:schemeClr val="bg1"/>
                </a:solidFill>
              </a:rPr>
              <a:t>“Arrays”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2400" b="1">
                <a:solidFill>
                  <a:schemeClr val="bg1"/>
                </a:solidFill>
              </a:rPr>
              <a:t> (ordenamientos)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05000" y="1752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b="1">
                <a:solidFill>
                  <a:schemeClr val="bg1"/>
                </a:solidFill>
              </a:rPr>
              <a:t>Micro ordenamientos</a:t>
            </a:r>
            <a:r>
              <a:rPr lang="es-ES_tradnl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7108" name="Picture 4" descr="tip microar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2133600" cy="1279525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4114800" cy="3810000"/>
          </a:xfrm>
          <a:prstGeom prst="rect">
            <a:avLst/>
          </a:prstGeom>
          <a:noFill/>
        </p:spPr>
      </p:pic>
      <p:pic>
        <p:nvPicPr>
          <p:cNvPr id="47110" name="Picture 6" descr="microarray tiphol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048000"/>
            <a:ext cx="2595563" cy="3495675"/>
          </a:xfrm>
          <a:prstGeom prst="rect">
            <a:avLst/>
          </a:prstGeom>
          <a:noFill/>
        </p:spPr>
      </p:pic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838200" y="2057400"/>
            <a:ext cx="2133600" cy="1676400"/>
            <a:chOff x="528" y="1296"/>
            <a:chExt cx="1344" cy="1056"/>
          </a:xfrm>
        </p:grpSpPr>
        <p:grpSp>
          <p:nvGrpSpPr>
            <p:cNvPr id="47112" name="Group 8"/>
            <p:cNvGrpSpPr>
              <a:grpSpLocks/>
            </p:cNvGrpSpPr>
            <p:nvPr/>
          </p:nvGrpSpPr>
          <p:grpSpPr bwMode="auto">
            <a:xfrm>
              <a:off x="1056" y="1296"/>
              <a:ext cx="816" cy="780"/>
              <a:chOff x="1116" y="456"/>
              <a:chExt cx="816" cy="780"/>
            </a:xfrm>
          </p:grpSpPr>
          <p:sp>
            <p:nvSpPr>
              <p:cNvPr id="47113" name="Rectangle 9"/>
              <p:cNvSpPr>
                <a:spLocks noChangeArrowheads="1"/>
              </p:cNvSpPr>
              <p:nvPr/>
            </p:nvSpPr>
            <p:spPr bwMode="auto">
              <a:xfrm>
                <a:off x="1116" y="456"/>
                <a:ext cx="816" cy="78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pic>
            <p:nvPicPr>
              <p:cNvPr id="47114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52" y="480"/>
                <a:ext cx="756" cy="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528" y="2112"/>
              <a:ext cx="192" cy="2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 flipV="1">
              <a:off x="528" y="1296"/>
              <a:ext cx="528" cy="8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V="1">
              <a:off x="528" y="2064"/>
              <a:ext cx="528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 flipV="1">
              <a:off x="720" y="2076"/>
              <a:ext cx="1152" cy="2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V="1">
              <a:off x="720" y="1872"/>
              <a:ext cx="336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00400" y="685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Chips</a:t>
            </a:r>
          </a:p>
        </p:txBody>
      </p:sp>
      <p:pic>
        <p:nvPicPr>
          <p:cNvPr id="48131" name="Picture 3" descr="genechiparrayin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81200"/>
            <a:ext cx="3687763" cy="38766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enechip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104900"/>
            <a:ext cx="8353425" cy="4089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hotoli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479550"/>
            <a:ext cx="8218487" cy="38989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fotolitografia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125538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2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hip lectura.MO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5400" y="8382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split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2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6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enechiptechn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212850"/>
            <a:ext cx="8002587" cy="44323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268538" y="4941888"/>
            <a:ext cx="6335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schemeClr val="bg1"/>
                </a:solidFill>
              </a:rPr>
              <a:t>Algunas consideraciones sobre el mRNA BACTERIANO ….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3375"/>
            <a:ext cx="241300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052513"/>
            <a:ext cx="46767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24300" y="4076700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La velocidad de traducción es similar a la de transcripción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995738" y="5157788"/>
            <a:ext cx="477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La degradación comienza 1´ después de la iniciación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44675"/>
            <a:ext cx="4162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ES_tradnl" sz="4000"/>
              <a:t>El RNA es sintetizado por las </a:t>
            </a:r>
            <a:br>
              <a:rPr lang="es-ES_tradnl" sz="4000"/>
            </a:br>
            <a:r>
              <a:rPr lang="es-ES_tradnl" sz="4000">
                <a:solidFill>
                  <a:schemeClr val="bg1"/>
                </a:solidFill>
              </a:rPr>
              <a:t>RNA</a:t>
            </a:r>
            <a:r>
              <a:rPr lang="es-ES_tradnl" sz="4000"/>
              <a:t> </a:t>
            </a:r>
            <a:r>
              <a:rPr lang="es-ES_tradnl" sz="4000">
                <a:solidFill>
                  <a:schemeClr val="bg1"/>
                </a:solidFill>
              </a:rPr>
              <a:t>polimerasas</a:t>
            </a:r>
            <a:endParaRPr lang="es-ES" sz="4000">
              <a:solidFill>
                <a:schemeClr val="bg1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23938" y="2224088"/>
            <a:ext cx="329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Requiere de un molde de ADN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23938" y="2794000"/>
            <a:ext cx="329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Los 4 ribonucleótidos, Mg y Zn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023938" y="3365500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La síntesis es en sentido 5´- 3´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023938" y="39370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Sintetiza </a:t>
            </a:r>
            <a:r>
              <a:rPr lang="es-ES_tradnl" i="1">
                <a:solidFill>
                  <a:schemeClr val="bg1"/>
                </a:solidFill>
              </a:rPr>
              <a:t>de novo</a:t>
            </a:r>
            <a:endParaRPr lang="es-ES" i="1">
              <a:solidFill>
                <a:schemeClr val="bg1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023938" y="45085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No necesita helicasa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042988" y="5084763"/>
            <a:ext cx="432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No posee actividad correctora de errores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042988" y="573405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50-90 nt/seg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797</Words>
  <Application>Microsoft Macintosh PowerPoint</Application>
  <PresentationFormat>Presentación en pantalla (4:3)</PresentationFormat>
  <Paragraphs>135</Paragraphs>
  <Slides>58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Diseño predeterminado</vt:lpstr>
      <vt:lpstr>Presentación de PowerPoint</vt:lpstr>
      <vt:lpstr>Presentación de PowerPoint</vt:lpstr>
      <vt:lpstr>Presentación de PowerPoint</vt:lpstr>
      <vt:lpstr>La dualidad Genotipo-Fenotipo</vt:lpstr>
      <vt:lpstr>Presentación de PowerPoint</vt:lpstr>
      <vt:lpstr>Presentación de PowerPoint</vt:lpstr>
      <vt:lpstr>Presentación de PowerPoint</vt:lpstr>
      <vt:lpstr>Presentación de PowerPoint</vt:lpstr>
      <vt:lpstr>El RNA es sintetizado por las  RNA polimerasas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Promotores</vt:lpstr>
      <vt:lpstr>Presentación de PowerPoint</vt:lpstr>
      <vt:lpstr>Presentación de PowerPoint</vt:lpstr>
      <vt:lpstr>Presentación de PowerPoint</vt:lpstr>
      <vt:lpstr>RNA polymerase binds to specific promoter sequences to initiate transcription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Gel-shift assays identify protein-DNA interactions</vt:lpstr>
      <vt:lpstr>Mapeo de extremo 5´ mediante extensión de cebador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</dc:creator>
  <cp:lastModifiedBy>Daniel Grasso</cp:lastModifiedBy>
  <cp:revision>28</cp:revision>
  <dcterms:created xsi:type="dcterms:W3CDTF">2006-05-08T14:11:23Z</dcterms:created>
  <dcterms:modified xsi:type="dcterms:W3CDTF">2013-05-08T01:51:59Z</dcterms:modified>
</cp:coreProperties>
</file>