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59"/>
  </p:notesMasterIdLst>
  <p:sldIdLst>
    <p:sldId id="345" r:id="rId3"/>
    <p:sldId id="344" r:id="rId4"/>
    <p:sldId id="259" r:id="rId5"/>
    <p:sldId id="354" r:id="rId6"/>
    <p:sldId id="303" r:id="rId7"/>
    <p:sldId id="304" r:id="rId8"/>
    <p:sldId id="305" r:id="rId9"/>
    <p:sldId id="346" r:id="rId10"/>
    <p:sldId id="258" r:id="rId11"/>
    <p:sldId id="320" r:id="rId12"/>
    <p:sldId id="260" r:id="rId13"/>
    <p:sldId id="268" r:id="rId14"/>
    <p:sldId id="311" r:id="rId15"/>
    <p:sldId id="321" r:id="rId16"/>
    <p:sldId id="262" r:id="rId17"/>
    <p:sldId id="312" r:id="rId18"/>
    <p:sldId id="269" r:id="rId19"/>
    <p:sldId id="306" r:id="rId20"/>
    <p:sldId id="355" r:id="rId21"/>
    <p:sldId id="356" r:id="rId22"/>
    <p:sldId id="357" r:id="rId23"/>
    <p:sldId id="270" r:id="rId24"/>
    <p:sldId id="314" r:id="rId25"/>
    <p:sldId id="315" r:id="rId26"/>
    <p:sldId id="316" r:id="rId27"/>
    <p:sldId id="271" r:id="rId28"/>
    <p:sldId id="273" r:id="rId29"/>
    <p:sldId id="317" r:id="rId30"/>
    <p:sldId id="318" r:id="rId31"/>
    <p:sldId id="274" r:id="rId32"/>
    <p:sldId id="319" r:id="rId33"/>
    <p:sldId id="347" r:id="rId34"/>
    <p:sldId id="313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58" r:id="rId49"/>
    <p:sldId id="359" r:id="rId50"/>
    <p:sldId id="361" r:id="rId51"/>
    <p:sldId id="360" r:id="rId52"/>
    <p:sldId id="351" r:id="rId53"/>
    <p:sldId id="337" r:id="rId54"/>
    <p:sldId id="348" r:id="rId55"/>
    <p:sldId id="352" r:id="rId56"/>
    <p:sldId id="353" r:id="rId57"/>
    <p:sldId id="362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4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BC810B-6C66-4617-BCEE-D8500D214B3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6EB4C-E3E2-4441-A1A6-EB92810910AE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22C38-A422-493C-B0EB-F9FF43A83673}" type="slidenum">
              <a:rPr lang="en-US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858EF-4F7B-4AAC-91BC-5DB1E7D123F9}" type="slidenum">
              <a:rPr lang="en-US"/>
              <a:pPr/>
              <a:t>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22A1-8018-4E24-B16A-9FA591681B38}" type="slidenum">
              <a:rPr lang="en-US"/>
              <a:pPr/>
              <a:t>11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0AC49-2CFE-423C-80FE-A6E7E968ADAF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417F2-80EA-47A7-BE84-9F152AB6AAF4}" type="slidenum">
              <a:rPr lang="en-US"/>
              <a:pPr/>
              <a:t>14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F195-0B72-4287-A5A4-670AA9F7686C}" type="slidenum">
              <a:rPr lang="en-US"/>
              <a:pPr/>
              <a:t>17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B93B1-3ABC-4E92-BFA4-AEDC0C794DF7}" type="slidenum">
              <a:rPr lang="en-US"/>
              <a:pPr/>
              <a:t>22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21E2C-C36A-4BC1-8E01-043050949843}" type="slidenum">
              <a:rPr lang="en-US"/>
              <a:pPr/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8D7F8-6954-4F48-870D-D18190BFA5F9}" type="slidenum">
              <a:rPr lang="en-US"/>
              <a:pPr/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charset="0"/>
              </a:defRPr>
            </a:lvl1pPr>
          </a:lstStyle>
          <a:p>
            <a:r>
              <a:rPr lang="en-US"/>
              <a:t>Copyright (c) by W. H. Freeman and Company</a:t>
            </a:r>
            <a:endParaRPr lang="en-US" sz="14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93794E87-9FCE-465F-AFFD-C74F800934CB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0A1C9-A26C-4FA2-AFBE-6427DA80F0F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A355-550C-4BEC-847C-9901AB60776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354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354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93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935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9354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19354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8B737E-8F71-4CE0-A990-891CA07D3FC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3B6C-52F9-4341-AE16-00139A844A0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BED8-3D11-499A-B08D-74CC56C95FB9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92370-995C-44D7-9A0A-92CCF298E59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5C125-E30B-4E8F-983C-C45B79F99B00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21869-AA17-41B6-A216-DDE27C0F7CB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FE94-BBD3-4969-91AA-D8F08F84F97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32446-1B5C-49A5-B009-4560CC58653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4A2F0-293D-44E2-8A34-768FFB051BC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18CBB-1801-4227-AF70-3F8DE9E7ED9E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2F7BC-41FC-4E1B-B0E9-AAB9331AF7D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2096-300E-4154-B6CE-C865411EDCC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61AB5-2C1C-42B4-B16C-EB28A6D7EBC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E6384-3899-416B-8F65-7434C23874A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D34B-E2A2-4DC7-BF4A-772D10CF005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ED7E-4287-4892-9D41-3E7A2B2475E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CE01-293C-4730-BD93-EB991AAD68D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CB3A-9F1F-4CC7-8F8B-CE830FF0961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1261-A8F3-49F1-9C34-82915956FBF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900">
                <a:solidFill>
                  <a:schemeClr val="bg2"/>
                </a:solidFill>
                <a:latin typeface="Helvetica" pitchFamily="34" charset="0"/>
              </a:defRPr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9D50D18C-EB80-4713-A1F8-36CE9AE7A9E9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25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25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25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25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D3A7E0D-3ECB-4E06-BDA2-315589EC857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1925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925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3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replicación del ADN…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4700" y="2933700"/>
            <a:ext cx="2578100" cy="11049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s-ES"/>
              <a:t>Qué es???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654175"/>
            <a:ext cx="20097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650" y="2338388"/>
            <a:ext cx="64579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3111500" y="6273800"/>
            <a:ext cx="2832100" cy="41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La proteína DnaA inicia la replicación en </a:t>
            </a:r>
            <a:r>
              <a:rPr lang="en-US" sz="3200" i="1">
                <a:latin typeface="Helvetica" pitchFamily="34" charset="0"/>
              </a:rPr>
              <a:t>E. coli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33797" name="Picture 5" descr="F12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8672513" cy="44450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340100" y="6362700"/>
            <a:ext cx="26797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4351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Helvetica" pitchFamily="34" charset="0"/>
              </a:rPr>
              <a:t>La proteína DnaB de </a:t>
            </a:r>
            <a:r>
              <a:rPr lang="en-US" sz="3200" i="1">
                <a:latin typeface="Helvetica" pitchFamily="34" charset="0"/>
              </a:rPr>
              <a:t>E. coli</a:t>
            </a:r>
            <a:r>
              <a:rPr lang="en-US" sz="3200">
                <a:latin typeface="Helvetica" pitchFamily="34" charset="0"/>
              </a:rPr>
              <a:t> es una helicasa que desnaturaliza la doble hebra de ADN</a:t>
            </a:r>
          </a:p>
        </p:txBody>
      </p:sp>
      <p:pic>
        <p:nvPicPr>
          <p:cNvPr id="46084" name="Picture 4" descr="F12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0" y="1728788"/>
            <a:ext cx="4657725" cy="4570412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327400" y="6464300"/>
            <a:ext cx="247650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330200"/>
            <a:ext cx="40767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152400" y="4064000"/>
            <a:ext cx="3073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4848225" y="420688"/>
            <a:ext cx="255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Reacción catalizada</a:t>
            </a:r>
          </a:p>
          <a:p>
            <a:r>
              <a:rPr lang="es-ES_tradnl"/>
              <a:t>por la DNA polimerasa</a:t>
            </a:r>
            <a:endParaRPr lang="es-ES"/>
          </a:p>
        </p:txBody>
      </p:sp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2376488"/>
            <a:ext cx="42735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pitchFamily="34" charset="0"/>
              </a:rPr>
              <a:t>DNA polimerasas de </a:t>
            </a:r>
            <a:r>
              <a:rPr lang="en-US" sz="3200" i="1">
                <a:latin typeface="Helvetica" pitchFamily="34" charset="0"/>
              </a:rPr>
              <a:t>E. coli</a:t>
            </a:r>
            <a:r>
              <a:rPr lang="en-US" sz="3200">
                <a:latin typeface="Helvetica" pitchFamily="34" charset="0"/>
              </a:rPr>
              <a:t> </a:t>
            </a:r>
          </a:p>
        </p:txBody>
      </p:sp>
      <p:pic>
        <p:nvPicPr>
          <p:cNvPr id="185347" name="Picture 3" descr="T12-01"/>
          <p:cNvPicPr>
            <a:picLocks noChangeAspect="1" noChangeArrowheads="1"/>
          </p:cNvPicPr>
          <p:nvPr/>
        </p:nvPicPr>
        <p:blipFill>
          <a:blip r:embed="rId3"/>
          <a:srcRect b="53799"/>
          <a:stretch>
            <a:fillRect/>
          </a:stretch>
        </p:blipFill>
        <p:spPr bwMode="auto">
          <a:xfrm>
            <a:off x="711200" y="2033588"/>
            <a:ext cx="8242300" cy="2844800"/>
          </a:xfrm>
          <a:prstGeom prst="rect">
            <a:avLst/>
          </a:prstGeom>
          <a:noFill/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3340100" y="6375400"/>
            <a:ext cx="2540000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228600"/>
            <a:ext cx="8764587" cy="1143000"/>
          </a:xfrm>
        </p:spPr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Para copiar el ADN la DNA polimerasa debe superar varios “problemas”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1485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400">
                <a:latin typeface="Helvetica" pitchFamily="34" charset="0"/>
              </a:rPr>
              <a:t>Las DNA polimerasas son incapaces de separar las cadenas de la doble hebra de ADN para exponer las cadenas a ser copiadas</a:t>
            </a:r>
          </a:p>
          <a:p>
            <a:pPr>
              <a:spcBef>
                <a:spcPct val="10000"/>
              </a:spcBef>
            </a:pPr>
            <a:endParaRPr lang="en-US" sz="2400">
              <a:latin typeface="Helvetica" pitchFamily="34" charset="0"/>
            </a:endParaRPr>
          </a:p>
          <a:p>
            <a:pPr>
              <a:spcBef>
                <a:spcPct val="10000"/>
              </a:spcBef>
            </a:pPr>
            <a:r>
              <a:rPr lang="en-US" sz="2400">
                <a:latin typeface="Helvetica" pitchFamily="34" charset="0"/>
              </a:rPr>
              <a:t>Todas las DNA polimerasas conocidas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sólo pueden elongar</a:t>
            </a:r>
            <a:r>
              <a:rPr lang="en-US" sz="2400" b="1">
                <a:latin typeface="Helvetica" pitchFamily="34" charset="0"/>
              </a:rPr>
              <a:t> </a:t>
            </a:r>
            <a:r>
              <a:rPr lang="en-US" sz="2400">
                <a:latin typeface="Helvetica" pitchFamily="34" charset="0"/>
              </a:rPr>
              <a:t>una cadena preexistente de ADN o ARN,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son incapaces de iniciar</a:t>
            </a:r>
            <a:r>
              <a:rPr lang="en-US" sz="2400">
                <a:latin typeface="Helvetica" pitchFamily="34" charset="0"/>
              </a:rPr>
              <a:t> cadenas</a:t>
            </a:r>
          </a:p>
          <a:p>
            <a:pPr>
              <a:spcBef>
                <a:spcPct val="10000"/>
              </a:spcBef>
              <a:buFont typeface="Monotype Sorts" pitchFamily="2" charset="2"/>
              <a:buNone/>
            </a:pPr>
            <a:endParaRPr lang="en-US" sz="2400">
              <a:latin typeface="Helvetica" pitchFamily="34" charset="0"/>
            </a:endParaRPr>
          </a:p>
          <a:p>
            <a:pPr>
              <a:spcBef>
                <a:spcPct val="10000"/>
              </a:spcBef>
            </a:pPr>
            <a:r>
              <a:rPr lang="en-US" sz="2400">
                <a:latin typeface="Helvetica" pitchFamily="34" charset="0"/>
              </a:rPr>
              <a:t>Las dos cadenas son antiparalelas, pero todas las DNA polimerasas catalizan la incorporación de nucleótidos al extremo 3</a:t>
            </a:r>
            <a:r>
              <a:rPr lang="en-US" sz="2400">
                <a:latin typeface="Helvetica" pitchFamily="34" charset="0"/>
                <a:sym typeface="Symbol" pitchFamily="18" charset="2"/>
              </a:rPr>
              <a:t></a:t>
            </a:r>
            <a:r>
              <a:rPr lang="en-US" sz="2400">
                <a:latin typeface="Helvetica" pitchFamily="34" charset="0"/>
              </a:rPr>
              <a:t>-hydroxilo de la cadena en crecimiento, por lo tanto sólo pueden crecer en la dirección 5</a:t>
            </a:r>
            <a:r>
              <a:rPr lang="en-US" sz="2400">
                <a:latin typeface="Helvetica" pitchFamily="34" charset="0"/>
                <a:sym typeface="Symbol" pitchFamily="18" charset="2"/>
              </a:rPr>
              <a:t>----&gt;</a:t>
            </a:r>
            <a:r>
              <a:rPr lang="en-US" sz="2400">
                <a:latin typeface="Helvetica" pitchFamily="34" charset="0"/>
              </a:rPr>
              <a:t>3</a:t>
            </a:r>
            <a:r>
              <a:rPr lang="en-US" sz="2400">
                <a:latin typeface="Helvetica" pitchFamily="34" charset="0"/>
                <a:sym typeface="Symbol" pitchFamily="18" charset="2"/>
              </a:rPr>
              <a:t></a:t>
            </a:r>
            <a:endParaRPr lang="en-US" sz="2400">
              <a:latin typeface="Helvetica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6299200" y="5245100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302000" y="6464300"/>
            <a:ext cx="262890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400"/>
              <a:t>Dos horquillas de replicación moviéndose en dirección opuesta</a:t>
            </a:r>
            <a:endParaRPr lang="es-ES" sz="2400"/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75" y="2208213"/>
            <a:ext cx="44386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4" name="Picture 6" descr="F12-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2146300"/>
            <a:ext cx="2628900" cy="1397000"/>
          </a:xfrm>
          <a:prstGeom prst="rect">
            <a:avLst/>
          </a:prstGeom>
          <a:noFill/>
        </p:spPr>
      </p:pic>
      <p:sp>
        <p:nvSpPr>
          <p:cNvPr id="176135" name="Oval 7"/>
          <p:cNvSpPr>
            <a:spLocks noChangeArrowheads="1"/>
          </p:cNvSpPr>
          <p:nvPr/>
        </p:nvSpPr>
        <p:spPr bwMode="auto">
          <a:xfrm>
            <a:off x="622300" y="1765300"/>
            <a:ext cx="2781300" cy="210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76136" name="Oval 8"/>
          <p:cNvSpPr>
            <a:spLocks noChangeArrowheads="1"/>
          </p:cNvSpPr>
          <p:nvPr/>
        </p:nvSpPr>
        <p:spPr bwMode="auto">
          <a:xfrm>
            <a:off x="3860800" y="2819400"/>
            <a:ext cx="800100" cy="6223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 flipV="1">
            <a:off x="3441700" y="2997200"/>
            <a:ext cx="381000" cy="8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5100"/>
            <a:ext cx="8991600" cy="13335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Helvetica" pitchFamily="34" charset="0"/>
              </a:rPr>
              <a:t>En la horquilla, una cadena es sintetizada en forma discontínua a partir de múltiples cebadores</a:t>
            </a:r>
          </a:p>
        </p:txBody>
      </p:sp>
      <p:pic>
        <p:nvPicPr>
          <p:cNvPr id="48133" name="Picture 5" descr="F12-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1689100"/>
            <a:ext cx="8385175" cy="4457700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302000" y="6451600"/>
            <a:ext cx="25781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70961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45633"/>
          <a:stretch/>
        </p:blipFill>
        <p:spPr>
          <a:xfrm>
            <a:off x="2626606" y="761190"/>
            <a:ext cx="4142724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grpSp>
        <p:nvGrpSpPr>
          <p:cNvPr id="215049" name="Group 9"/>
          <p:cNvGrpSpPr>
            <a:grpSpLocks/>
          </p:cNvGrpSpPr>
          <p:nvPr/>
        </p:nvGrpSpPr>
        <p:grpSpPr bwMode="auto">
          <a:xfrm>
            <a:off x="2513013" y="1079500"/>
            <a:ext cx="5894387" cy="5505450"/>
            <a:chOff x="1583" y="680"/>
            <a:chExt cx="3713" cy="3468"/>
          </a:xfrm>
        </p:grpSpPr>
        <p:pic>
          <p:nvPicPr>
            <p:cNvPr id="215044" name="Picture 4" descr="Mafalda%20pensando"/>
            <p:cNvPicPr>
              <a:picLocks noChangeAspect="1" noChangeArrowheads="1"/>
            </p:cNvPicPr>
            <p:nvPr/>
          </p:nvPicPr>
          <p:blipFill>
            <a:blip r:embed="rId2"/>
            <a:srcRect l="3059" t="4013" r="4886"/>
            <a:stretch>
              <a:fillRect/>
            </a:stretch>
          </p:blipFill>
          <p:spPr bwMode="auto">
            <a:xfrm>
              <a:off x="1583" y="1477"/>
              <a:ext cx="2028" cy="2671"/>
            </a:xfrm>
            <a:prstGeom prst="rect">
              <a:avLst/>
            </a:prstGeom>
            <a:noFill/>
          </p:spPr>
        </p:pic>
        <p:grpSp>
          <p:nvGrpSpPr>
            <p:cNvPr id="215045" name="Group 5"/>
            <p:cNvGrpSpPr>
              <a:grpSpLocks/>
            </p:cNvGrpSpPr>
            <p:nvPr/>
          </p:nvGrpSpPr>
          <p:grpSpPr bwMode="auto">
            <a:xfrm>
              <a:off x="3120" y="680"/>
              <a:ext cx="2176" cy="1102"/>
              <a:chOff x="3288" y="1752"/>
              <a:chExt cx="1679" cy="862"/>
            </a:xfrm>
          </p:grpSpPr>
          <p:sp>
            <p:nvSpPr>
              <p:cNvPr id="215046" name="AutoShape 6"/>
              <p:cNvSpPr>
                <a:spLocks noChangeArrowheads="1"/>
              </p:cNvSpPr>
              <p:nvPr/>
            </p:nvSpPr>
            <p:spPr bwMode="auto">
              <a:xfrm>
                <a:off x="3334" y="1752"/>
                <a:ext cx="1633" cy="862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s-ES" sz="2400"/>
              </a:p>
            </p:txBody>
          </p:sp>
          <p:sp>
            <p:nvSpPr>
              <p:cNvPr id="215047" name="Text Box 7"/>
              <p:cNvSpPr txBox="1">
                <a:spLocks noChangeArrowheads="1"/>
              </p:cNvSpPr>
              <p:nvPr/>
            </p:nvSpPr>
            <p:spPr bwMode="auto">
              <a:xfrm>
                <a:off x="3288" y="1979"/>
                <a:ext cx="1512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2400"/>
                  <a:t>¿Cómo lo demostraron?</a:t>
                </a:r>
                <a:endParaRPr lang="es-ES" sz="2400"/>
              </a:p>
            </p:txBody>
          </p:sp>
        </p:grpSp>
      </p:grpSp>
      <p:sp>
        <p:nvSpPr>
          <p:cNvPr id="21504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2400"/>
              <a:t>La replicación del ADN es bidireccional y semi-conservativa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679899"/>
            <a:ext cx="8331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0" y="1328609"/>
            <a:ext cx="7620000" cy="5308600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 bwMode="auto">
          <a:xfrm>
            <a:off x="6418027" y="526889"/>
            <a:ext cx="324280" cy="59443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026" y="472849"/>
            <a:ext cx="1595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MUTANTE 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00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Sintesis de la cadena retrasada </a:t>
            </a:r>
            <a:br>
              <a:rPr lang="en-US" sz="3200">
                <a:latin typeface="Helvetica" pitchFamily="34" charset="0"/>
              </a:rPr>
            </a:br>
            <a:r>
              <a:rPr lang="en-US" sz="3200">
                <a:latin typeface="Helvetica" pitchFamily="34" charset="0"/>
              </a:rPr>
              <a:t>(“lagging strand”)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96200" y="6019800"/>
            <a:ext cx="1392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Figure 12-9b</a:t>
            </a:r>
          </a:p>
        </p:txBody>
      </p:sp>
      <p:pic>
        <p:nvPicPr>
          <p:cNvPr id="50181" name="Picture 5" descr="F12-09B"/>
          <p:cNvPicPr>
            <a:picLocks noChangeAspect="1" noChangeArrowheads="1"/>
          </p:cNvPicPr>
          <p:nvPr/>
        </p:nvPicPr>
        <p:blipFill>
          <a:blip r:embed="rId3"/>
          <a:srcRect t="5287"/>
          <a:stretch>
            <a:fillRect/>
          </a:stretch>
        </p:blipFill>
        <p:spPr bwMode="auto">
          <a:xfrm>
            <a:off x="2324100" y="1633538"/>
            <a:ext cx="4557713" cy="486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La primasa es una RNA polimerasa</a:t>
            </a:r>
            <a:endParaRPr lang="es-ES" sz="3600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425" y="1719263"/>
            <a:ext cx="220345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La helicasa</a:t>
            </a:r>
            <a:endParaRPr lang="es-ES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912938"/>
            <a:ext cx="46751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663" y="1852613"/>
            <a:ext cx="3178175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187700" y="6438900"/>
            <a:ext cx="28575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SSB proteins</a:t>
            </a:r>
            <a:endParaRPr lang="es-ES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276475"/>
            <a:ext cx="52006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225800" y="6362700"/>
            <a:ext cx="2717800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25" y="2120900"/>
            <a:ext cx="2647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03200"/>
            <a:ext cx="8559800" cy="952500"/>
          </a:xfrm>
        </p:spPr>
        <p:txBody>
          <a:bodyPr/>
          <a:lstStyle/>
          <a:p>
            <a:pPr algn="ctr"/>
            <a:r>
              <a:rPr lang="en-US" sz="2800">
                <a:latin typeface="Helvetica" pitchFamily="34" charset="0"/>
              </a:rPr>
              <a:t>Los fragmentos de la cadena retrasada deben ser ligados para crear una cadena continua de  DNA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52229" name="Picture 5" descr="F12-0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638300"/>
            <a:ext cx="5106987" cy="487680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263900" y="6464300"/>
            <a:ext cx="28067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90500"/>
            <a:ext cx="7886700" cy="11811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latin typeface="Helvetica" pitchFamily="34" charset="0"/>
              </a:rPr>
              <a:t>La procesividad de la DNA polimerasa es incrementada por un “clamp” del dímero de la subunidad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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56324" name="Picture 4" descr="F12-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2222500"/>
            <a:ext cx="4038600" cy="3290888"/>
          </a:xfrm>
          <a:prstGeom prst="rect">
            <a:avLst/>
          </a:prstGeom>
          <a:noFill/>
        </p:spPr>
      </p:pic>
      <p:pic>
        <p:nvPicPr>
          <p:cNvPr id="56325" name="Picture 5" descr="F12-1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2063750"/>
            <a:ext cx="4727575" cy="4078288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314700" y="6413500"/>
            <a:ext cx="283210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/>
            <a:r>
              <a:rPr lang="es-ES_tradnl" sz="3600"/>
              <a:t>Se requiere de una proteína para “cargar” el clamp </a:t>
            </a:r>
            <a:endParaRPr lang="es-ES" sz="3600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75" y="1684338"/>
            <a:ext cx="40576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2041525"/>
            <a:ext cx="75342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3203575" y="6308725"/>
            <a:ext cx="27432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279400"/>
            <a:ext cx="7772400" cy="1028700"/>
          </a:xfrm>
        </p:spPr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La replicación del ADN es bidireccional y semi-conservativa</a:t>
            </a: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2486313" y="1823196"/>
            <a:ext cx="4721225" cy="4549775"/>
            <a:chOff x="832" y="1086"/>
            <a:chExt cx="3006" cy="2850"/>
          </a:xfrm>
        </p:grpSpPr>
        <p:pic>
          <p:nvPicPr>
            <p:cNvPr id="31748" name="Picture 4" descr="F12-03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" y="1086"/>
              <a:ext cx="2880" cy="1823"/>
            </a:xfrm>
            <a:prstGeom prst="rect">
              <a:avLst/>
            </a:prstGeom>
            <a:noFill/>
          </p:spPr>
        </p:pic>
        <p:pic>
          <p:nvPicPr>
            <p:cNvPr id="31749" name="Picture 5" descr="F12-03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2" y="2960"/>
              <a:ext cx="3006" cy="976"/>
            </a:xfrm>
            <a:prstGeom prst="rect">
              <a:avLst/>
            </a:prstGeom>
            <a:noFill/>
          </p:spPr>
        </p:pic>
      </p:grp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352800" y="6489700"/>
            <a:ext cx="2616200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Ambas cadenas son sintetizadas en forma concurrente</a:t>
            </a:r>
          </a:p>
        </p:txBody>
      </p:sp>
      <p:pic>
        <p:nvPicPr>
          <p:cNvPr id="58374" name="Picture 6" descr="F12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751013"/>
            <a:ext cx="5253038" cy="3921125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327400" y="6388100"/>
            <a:ext cx="26416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789113"/>
            <a:ext cx="26384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817688"/>
            <a:ext cx="75358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162300" y="6299200"/>
            <a:ext cx="27051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5" name="replicació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412750"/>
            <a:ext cx="75946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57200"/>
            <a:ext cx="7658100" cy="711200"/>
          </a:xfrm>
        </p:spPr>
        <p:txBody>
          <a:bodyPr/>
          <a:lstStyle/>
          <a:p>
            <a:pPr algn="ctr"/>
            <a:r>
              <a:rPr lang="es-ES_tradnl"/>
              <a:t>Corrección de errores </a:t>
            </a:r>
            <a:endParaRPr lang="es-ES"/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052638"/>
            <a:ext cx="508635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400">
                <a:latin typeface="Arial" charset="0"/>
              </a:rPr>
              <a:t>El cromosoma bacteriano es replicado </a:t>
            </a:r>
            <a:r>
              <a:rPr lang="es-ES_tradnl" sz="2400" b="1">
                <a:latin typeface="Arial" charset="0"/>
              </a:rPr>
              <a:t>bidireccionalmente </a:t>
            </a:r>
            <a:r>
              <a:rPr lang="es-ES_tradnl" sz="2400">
                <a:latin typeface="Arial" charset="0"/>
              </a:rPr>
              <a:t>como una unidad a partir del </a:t>
            </a:r>
            <a:r>
              <a:rPr lang="es-ES_tradnl" sz="2400" i="1">
                <a:latin typeface="Arial" charset="0"/>
              </a:rPr>
              <a:t>ori</a:t>
            </a:r>
            <a:r>
              <a:rPr lang="es-ES_tradnl" sz="2400">
                <a:latin typeface="Arial" charset="0"/>
              </a:rPr>
              <a:t>C</a:t>
            </a:r>
            <a:endParaRPr lang="es-ES" sz="2400">
              <a:latin typeface="Arial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95288" y="3933825"/>
            <a:ext cx="835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400">
                <a:latin typeface="Arial" charset="0"/>
              </a:rPr>
              <a:t>Las dos horquillas de replicación se mueven a lo largo del genoma (a aprox. la misma velocidad) hasta un punto de encuentro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842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Las secuencias involucradas en la terminación se denominas “sitios </a:t>
            </a:r>
            <a:r>
              <a:rPr lang="es-ES_tradnl" i="1">
                <a:latin typeface="Arial" charset="0"/>
              </a:rPr>
              <a:t>ter</a:t>
            </a:r>
            <a:r>
              <a:rPr lang="es-ES_tradnl">
                <a:latin typeface="Arial" charset="0"/>
              </a:rPr>
              <a:t>”</a:t>
            </a:r>
            <a:endParaRPr lang="es-ES">
              <a:latin typeface="Arial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39713" y="2565400"/>
            <a:ext cx="384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Son secuencias cortas ( 23 bp)</a:t>
            </a:r>
            <a:endParaRPr lang="es-ES">
              <a:latin typeface="Arial" charset="0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39713" y="3573463"/>
            <a:ext cx="436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Funcionan en una única orientación</a:t>
            </a:r>
            <a:endParaRPr lang="es-ES">
              <a:latin typeface="Arial" charset="0"/>
            </a:endParaRP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239713" y="4508500"/>
            <a:ext cx="890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El sitio </a:t>
            </a:r>
            <a:r>
              <a:rPr lang="es-ES_tradnl" i="1">
                <a:latin typeface="Arial" charset="0"/>
              </a:rPr>
              <a:t>ter</a:t>
            </a:r>
            <a:r>
              <a:rPr lang="es-ES_tradnl">
                <a:latin typeface="Arial" charset="0"/>
              </a:rPr>
              <a:t> es reconocido por la proteína Tus (en E.coli) o RTF (en B.subtilis)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3563938" y="1052513"/>
            <a:ext cx="4608512" cy="4940300"/>
            <a:chOff x="1655" y="663"/>
            <a:chExt cx="2903" cy="3112"/>
          </a:xfrm>
        </p:grpSpPr>
        <p:sp>
          <p:nvSpPr>
            <p:cNvPr id="189443" name="Oval 3"/>
            <p:cNvSpPr>
              <a:spLocks noChangeArrowheads="1"/>
            </p:cNvSpPr>
            <p:nvPr/>
          </p:nvSpPr>
          <p:spPr bwMode="auto">
            <a:xfrm>
              <a:off x="2161" y="1523"/>
              <a:ext cx="2023" cy="184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44" name="Oval 4"/>
            <p:cNvSpPr>
              <a:spLocks noChangeArrowheads="1"/>
            </p:cNvSpPr>
            <p:nvPr/>
          </p:nvSpPr>
          <p:spPr bwMode="auto">
            <a:xfrm>
              <a:off x="3004" y="3259"/>
              <a:ext cx="393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auto">
            <a:xfrm>
              <a:off x="2218" y="3041"/>
              <a:ext cx="786" cy="489"/>
            </a:xfrm>
            <a:custGeom>
              <a:avLst/>
              <a:gdLst/>
              <a:ahLst/>
              <a:cxnLst>
                <a:cxn ang="0">
                  <a:pos x="453" y="363"/>
                </a:cxn>
                <a:cxn ang="0">
                  <a:pos x="272" y="272"/>
                </a:cxn>
                <a:cxn ang="0">
                  <a:pos x="136" y="182"/>
                </a:cxn>
                <a:cxn ang="0">
                  <a:pos x="0" y="0"/>
                </a:cxn>
              </a:cxnLst>
              <a:rect l="0" t="0" r="r" b="b"/>
              <a:pathLst>
                <a:path w="453" h="363">
                  <a:moveTo>
                    <a:pt x="453" y="363"/>
                  </a:moveTo>
                  <a:cubicBezTo>
                    <a:pt x="389" y="332"/>
                    <a:pt x="325" y="302"/>
                    <a:pt x="272" y="272"/>
                  </a:cubicBezTo>
                  <a:cubicBezTo>
                    <a:pt x="219" y="242"/>
                    <a:pt x="181" y="227"/>
                    <a:pt x="136" y="182"/>
                  </a:cubicBezTo>
                  <a:cubicBezTo>
                    <a:pt x="91" y="137"/>
                    <a:pt x="23" y="3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89446" name="Freeform 6"/>
            <p:cNvSpPr>
              <a:spLocks/>
            </p:cNvSpPr>
            <p:nvPr/>
          </p:nvSpPr>
          <p:spPr bwMode="auto">
            <a:xfrm>
              <a:off x="3454" y="3041"/>
              <a:ext cx="674" cy="489"/>
            </a:xfrm>
            <a:custGeom>
              <a:avLst/>
              <a:gdLst/>
              <a:ahLst/>
              <a:cxnLst>
                <a:cxn ang="0">
                  <a:pos x="0" y="409"/>
                </a:cxn>
                <a:cxn ang="0">
                  <a:pos x="181" y="363"/>
                </a:cxn>
                <a:cxn ang="0">
                  <a:pos x="363" y="227"/>
                </a:cxn>
                <a:cxn ang="0">
                  <a:pos x="499" y="91"/>
                </a:cxn>
                <a:cxn ang="0">
                  <a:pos x="544" y="0"/>
                </a:cxn>
              </a:cxnLst>
              <a:rect l="0" t="0" r="r" b="b"/>
              <a:pathLst>
                <a:path w="544" h="409">
                  <a:moveTo>
                    <a:pt x="0" y="409"/>
                  </a:moveTo>
                  <a:cubicBezTo>
                    <a:pt x="60" y="401"/>
                    <a:pt x="121" y="393"/>
                    <a:pt x="181" y="363"/>
                  </a:cubicBezTo>
                  <a:cubicBezTo>
                    <a:pt x="241" y="333"/>
                    <a:pt x="310" y="272"/>
                    <a:pt x="363" y="227"/>
                  </a:cubicBezTo>
                  <a:cubicBezTo>
                    <a:pt x="416" y="182"/>
                    <a:pt x="469" y="129"/>
                    <a:pt x="499" y="91"/>
                  </a:cubicBezTo>
                  <a:cubicBezTo>
                    <a:pt x="529" y="53"/>
                    <a:pt x="536" y="26"/>
                    <a:pt x="54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89447" name="Text Box 7"/>
            <p:cNvSpPr txBox="1">
              <a:spLocks noChangeArrowheads="1"/>
            </p:cNvSpPr>
            <p:nvPr/>
          </p:nvSpPr>
          <p:spPr bwMode="auto">
            <a:xfrm>
              <a:off x="2033" y="3544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Horquilla 2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89448" name="Text Box 8"/>
            <p:cNvSpPr txBox="1">
              <a:spLocks noChangeArrowheads="1"/>
            </p:cNvSpPr>
            <p:nvPr/>
          </p:nvSpPr>
          <p:spPr bwMode="auto">
            <a:xfrm>
              <a:off x="3510" y="353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Horquilla 1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89449" name="AutoShape 9"/>
            <p:cNvSpPr>
              <a:spLocks noChangeArrowheads="1"/>
            </p:cNvSpPr>
            <p:nvPr/>
          </p:nvSpPr>
          <p:spPr bwMode="auto">
            <a:xfrm rot="-6844488">
              <a:off x="2779" y="1523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0" name="AutoShape 10"/>
            <p:cNvSpPr>
              <a:spLocks noChangeArrowheads="1"/>
            </p:cNvSpPr>
            <p:nvPr/>
          </p:nvSpPr>
          <p:spPr bwMode="auto">
            <a:xfrm rot="-7448362">
              <a:off x="2665" y="1566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1" name="AutoShape 11"/>
            <p:cNvSpPr>
              <a:spLocks noChangeArrowheads="1"/>
            </p:cNvSpPr>
            <p:nvPr/>
          </p:nvSpPr>
          <p:spPr bwMode="auto">
            <a:xfrm rot="-7257572">
              <a:off x="2555" y="1632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2" name="AutoShape 12"/>
            <p:cNvSpPr>
              <a:spLocks noChangeArrowheads="1"/>
            </p:cNvSpPr>
            <p:nvPr/>
          </p:nvSpPr>
          <p:spPr bwMode="auto">
            <a:xfrm rot="-14807922">
              <a:off x="3304" y="1489"/>
              <a:ext cx="113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3" name="AutoShape 13"/>
            <p:cNvSpPr>
              <a:spLocks noChangeArrowheads="1"/>
            </p:cNvSpPr>
            <p:nvPr/>
          </p:nvSpPr>
          <p:spPr bwMode="auto">
            <a:xfrm rot="-14807922">
              <a:off x="3454" y="1523"/>
              <a:ext cx="11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4" name="AutoShape 14"/>
            <p:cNvSpPr>
              <a:spLocks noChangeArrowheads="1"/>
            </p:cNvSpPr>
            <p:nvPr/>
          </p:nvSpPr>
          <p:spPr bwMode="auto">
            <a:xfrm>
              <a:off x="3276" y="1646"/>
              <a:ext cx="197" cy="17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3328" y="1827"/>
              <a:ext cx="1230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s-ES_tradnl" sz="1200" i="1">
                  <a:latin typeface="Arial" charset="0"/>
                </a:rPr>
                <a:t>ter</a:t>
              </a:r>
              <a:r>
                <a:rPr lang="es-ES_tradnl" sz="1200">
                  <a:latin typeface="Arial" charset="0"/>
                </a:rPr>
                <a:t>C,B</a:t>
              </a:r>
            </a:p>
            <a:p>
              <a:pPr eaLnBrk="1" hangingPunct="1"/>
              <a:r>
                <a:rPr lang="es-ES_tradnl" sz="1200">
                  <a:latin typeface="Arial" charset="0"/>
                </a:rPr>
                <a:t>Terminan horquilla 2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189456" name="AutoShape 16"/>
            <p:cNvSpPr>
              <a:spLocks noChangeArrowheads="1"/>
            </p:cNvSpPr>
            <p:nvPr/>
          </p:nvSpPr>
          <p:spPr bwMode="auto">
            <a:xfrm flipH="1">
              <a:off x="2727" y="1668"/>
              <a:ext cx="197" cy="17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7" name="Text Box 17"/>
            <p:cNvSpPr txBox="1">
              <a:spLocks noChangeArrowheads="1"/>
            </p:cNvSpPr>
            <p:nvPr/>
          </p:nvSpPr>
          <p:spPr bwMode="auto">
            <a:xfrm>
              <a:off x="1655" y="1848"/>
              <a:ext cx="1230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s-ES_tradnl" sz="1200" i="1">
                  <a:latin typeface="Arial" charset="0"/>
                </a:rPr>
                <a:t>terE</a:t>
              </a:r>
              <a:r>
                <a:rPr lang="es-ES_tradnl" sz="1200">
                  <a:latin typeface="Arial" charset="0"/>
                </a:rPr>
                <a:t>,D,A</a:t>
              </a:r>
            </a:p>
            <a:p>
              <a:pPr eaLnBrk="1" hangingPunct="1"/>
              <a:r>
                <a:rPr lang="es-ES_tradnl" sz="1200">
                  <a:latin typeface="Arial" charset="0"/>
                </a:rPr>
                <a:t>Terminan horquilla 1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189458" name="AutoShape 18"/>
            <p:cNvSpPr>
              <a:spLocks noChangeArrowheads="1"/>
            </p:cNvSpPr>
            <p:nvPr/>
          </p:nvSpPr>
          <p:spPr bwMode="auto">
            <a:xfrm>
              <a:off x="3004" y="1035"/>
              <a:ext cx="226" cy="433"/>
            </a:xfrm>
            <a:prstGeom prst="downArrow">
              <a:avLst>
                <a:gd name="adj1" fmla="val 50000"/>
                <a:gd name="adj2" fmla="val 478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9" name="Text Box 19"/>
            <p:cNvSpPr txBox="1">
              <a:spLocks noChangeArrowheads="1"/>
            </p:cNvSpPr>
            <p:nvPr/>
          </p:nvSpPr>
          <p:spPr bwMode="auto">
            <a:xfrm>
              <a:off x="1925" y="663"/>
              <a:ext cx="2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Punto de encuentro de las horquillas</a:t>
              </a:r>
              <a:endParaRPr lang="es-ES" sz="1800">
                <a:latin typeface="Arial" charset="0"/>
              </a:endParaRPr>
            </a:p>
          </p:txBody>
        </p:sp>
      </p:grpSp>
      <p:grpSp>
        <p:nvGrpSpPr>
          <p:cNvPr id="189460" name="Group 20"/>
          <p:cNvGrpSpPr>
            <a:grpSpLocks/>
          </p:cNvGrpSpPr>
          <p:nvPr/>
        </p:nvGrpSpPr>
        <p:grpSpPr bwMode="auto">
          <a:xfrm>
            <a:off x="2122488" y="1989138"/>
            <a:ext cx="4465637" cy="1008062"/>
            <a:chOff x="703" y="1253"/>
            <a:chExt cx="2813" cy="635"/>
          </a:xfrm>
        </p:grpSpPr>
        <p:sp>
          <p:nvSpPr>
            <p:cNvPr id="189461" name="Oval 21"/>
            <p:cNvSpPr>
              <a:spLocks noChangeArrowheads="1"/>
            </p:cNvSpPr>
            <p:nvPr/>
          </p:nvSpPr>
          <p:spPr bwMode="auto">
            <a:xfrm>
              <a:off x="2699" y="1253"/>
              <a:ext cx="817" cy="63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62" name="Text Box 22"/>
            <p:cNvSpPr txBox="1">
              <a:spLocks noChangeArrowheads="1"/>
            </p:cNvSpPr>
            <p:nvPr/>
          </p:nvSpPr>
          <p:spPr bwMode="auto">
            <a:xfrm>
              <a:off x="703" y="1253"/>
              <a:ext cx="16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TRAMPA de Horquilla de replicación</a:t>
              </a:r>
              <a:endParaRPr lang="es-ES" sz="1800">
                <a:latin typeface="Arial" charset="0"/>
              </a:endParaRPr>
            </a:p>
          </p:txBody>
        </p:sp>
      </p:grp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395288" y="2781300"/>
            <a:ext cx="2973387" cy="1465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solidFill>
                  <a:schemeClr val="bg1"/>
                </a:solidFill>
                <a:latin typeface="Arial" charset="0"/>
              </a:rPr>
              <a:t>Si una horquilla se retrasa, la más rápida es “atrapada” en la región </a:t>
            </a:r>
            <a:r>
              <a:rPr lang="es-ES_tradnl" sz="1800" i="1">
                <a:solidFill>
                  <a:schemeClr val="bg1"/>
                </a:solidFill>
                <a:latin typeface="Arial" charset="0"/>
              </a:rPr>
              <a:t>ter</a:t>
            </a:r>
            <a:r>
              <a:rPr lang="es-ES_tradnl" sz="1800">
                <a:solidFill>
                  <a:schemeClr val="bg1"/>
                </a:solidFill>
                <a:latin typeface="Arial" charset="0"/>
              </a:rPr>
              <a:t> para esperar el arribo de la horquilla retrasada</a:t>
            </a:r>
            <a:endParaRPr lang="es-ES" sz="18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/>
          <a:srcRect b="25125"/>
          <a:stretch>
            <a:fillRect/>
          </a:stretch>
        </p:blipFill>
        <p:spPr bwMode="auto">
          <a:xfrm>
            <a:off x="338138" y="260350"/>
            <a:ext cx="3759200" cy="4754563"/>
          </a:xfrm>
          <a:prstGeom prst="rect">
            <a:avLst/>
          </a:prstGeom>
          <a:noFill/>
        </p:spPr>
      </p:pic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4427538" y="1341438"/>
            <a:ext cx="435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s-ES_tradnl" sz="1800">
                <a:latin typeface="Arial" charset="0"/>
              </a:rPr>
              <a:t>Los últimos cientos de bases de ADN entre estos complejos son replicados completando 2 cromosomas topológicamente unidos</a:t>
            </a:r>
            <a:endParaRPr lang="es-ES" sz="1800">
              <a:latin typeface="Arial" charset="0"/>
            </a:endParaRP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/>
          <a:srcRect t="74350"/>
          <a:stretch>
            <a:fillRect/>
          </a:stretch>
        </p:blipFill>
        <p:spPr bwMode="auto">
          <a:xfrm>
            <a:off x="354013" y="5113338"/>
            <a:ext cx="3759200" cy="1628775"/>
          </a:xfrm>
          <a:prstGeom prst="rect">
            <a:avLst/>
          </a:prstGeom>
          <a:noFill/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4211638" y="5516563"/>
            <a:ext cx="4537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latin typeface="Arial" charset="0"/>
              </a:rPr>
              <a:t>La separación de los círculos (catenanos) se realiza por acción de la Topoisomerasa IV</a:t>
            </a: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32813" cy="1873250"/>
          </a:xfrm>
        </p:spPr>
        <p:txBody>
          <a:bodyPr/>
          <a:lstStyle/>
          <a:p>
            <a:pPr algn="just"/>
            <a:r>
              <a:rPr lang="es-ES_tradnl" sz="2800"/>
              <a:t>Los replisomas de ambas horquillas se encuentran ligados entre sí y asociados a la membrana en un punto</a:t>
            </a:r>
            <a:endParaRPr lang="es-ES" sz="2800"/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/>
          <a:srcRect t="1970" r="40929" b="59572"/>
          <a:stretch>
            <a:fillRect/>
          </a:stretch>
        </p:blipFill>
        <p:spPr bwMode="auto">
          <a:xfrm>
            <a:off x="2051050" y="2781300"/>
            <a:ext cx="57610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323850" y="925513"/>
            <a:ext cx="5688013" cy="5024437"/>
            <a:chOff x="1837" y="764"/>
            <a:chExt cx="3583" cy="3165"/>
          </a:xfrm>
        </p:grpSpPr>
        <p:pic>
          <p:nvPicPr>
            <p:cNvPr id="196611" name="Picture 3"/>
            <p:cNvPicPr>
              <a:picLocks noChangeAspect="1" noChangeArrowheads="1"/>
            </p:cNvPicPr>
            <p:nvPr/>
          </p:nvPicPr>
          <p:blipFill>
            <a:blip r:embed="rId2"/>
            <a:srcRect l="35684" t="29021" b="279"/>
            <a:stretch>
              <a:fillRect/>
            </a:stretch>
          </p:blipFill>
          <p:spPr bwMode="auto">
            <a:xfrm>
              <a:off x="1837" y="764"/>
              <a:ext cx="3583" cy="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6612" name="Rectangle 4"/>
            <p:cNvSpPr>
              <a:spLocks noChangeArrowheads="1"/>
            </p:cNvSpPr>
            <p:nvPr/>
          </p:nvSpPr>
          <p:spPr bwMode="auto">
            <a:xfrm>
              <a:off x="1853" y="770"/>
              <a:ext cx="1109" cy="4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199188" y="1803400"/>
            <a:ext cx="2843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latin typeface="Arial" charset="0"/>
              </a:rPr>
              <a:t>Después de la iniciación, cada uno de los orígenes replicados es particionado a una mitad de la célula</a:t>
            </a:r>
            <a:endParaRPr lang="es-ES" sz="1800">
              <a:latin typeface="Arial" charset="0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156325" y="3357563"/>
            <a:ext cx="28082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s-ES_tradnl" sz="1800">
                <a:latin typeface="Arial" charset="0"/>
              </a:rPr>
              <a:t>El proceso de replicación es la fuerza motriz que empuja los cromosomas replicados a los polos opuestos celulares</a:t>
            </a: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Semiconservativa</a:t>
            </a:r>
            <a:r>
              <a:rPr lang="es-ES" dirty="0" smtClean="0"/>
              <a:t>???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5" y="1689068"/>
            <a:ext cx="9144000" cy="47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00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/>
          <a:srcRect b="58330"/>
          <a:stretch>
            <a:fillRect/>
          </a:stretch>
        </p:blipFill>
        <p:spPr bwMode="auto">
          <a:xfrm>
            <a:off x="611188" y="1700213"/>
            <a:ext cx="40322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/>
          <a:srcRect l="10933" r="6432" b="-2542"/>
          <a:stretch>
            <a:fillRect/>
          </a:stretch>
        </p:blipFill>
        <p:spPr bwMode="auto">
          <a:xfrm>
            <a:off x="2195513" y="404813"/>
            <a:ext cx="4895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/>
          <a:srcRect t="41043" b="12762"/>
          <a:stretch>
            <a:fillRect/>
          </a:stretch>
        </p:blipFill>
        <p:spPr bwMode="auto">
          <a:xfrm>
            <a:off x="5076825" y="1628775"/>
            <a:ext cx="37036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92316" y="184505"/>
            <a:ext cx="5132387" cy="1187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 dirty="0">
                <a:solidFill>
                  <a:schemeClr val="bg1"/>
                </a:solidFill>
                <a:latin typeface="Arial" charset="0"/>
              </a:rPr>
              <a:t>El mecanismo de </a:t>
            </a:r>
            <a:r>
              <a:rPr lang="es-ES_tradnl" sz="2400" dirty="0" err="1">
                <a:solidFill>
                  <a:schemeClr val="bg1"/>
                </a:solidFill>
                <a:latin typeface="Arial" charset="0"/>
              </a:rPr>
              <a:t>Rolling</a:t>
            </a:r>
            <a:r>
              <a:rPr lang="es-ES_tradnl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Arial" charset="0"/>
              </a:rPr>
              <a:t>circle</a:t>
            </a:r>
            <a:r>
              <a:rPr lang="es-ES_tradnl" sz="2400" dirty="0">
                <a:solidFill>
                  <a:schemeClr val="bg1"/>
                </a:solidFill>
                <a:latin typeface="Arial" charset="0"/>
              </a:rPr>
              <a:t> puede generar </a:t>
            </a:r>
            <a:r>
              <a:rPr lang="es-ES_tradnl" sz="2400" dirty="0" err="1">
                <a:solidFill>
                  <a:schemeClr val="bg1"/>
                </a:solidFill>
                <a:latin typeface="Arial" charset="0"/>
              </a:rPr>
              <a:t>multímeros</a:t>
            </a:r>
            <a:r>
              <a:rPr lang="es-ES_tradnl" sz="2400" dirty="0">
                <a:solidFill>
                  <a:schemeClr val="bg1"/>
                </a:solidFill>
                <a:latin typeface="Arial" charset="0"/>
              </a:rPr>
              <a:t> de un replicón</a:t>
            </a:r>
            <a:endParaRPr lang="es-ES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92" y="1997109"/>
            <a:ext cx="55880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565400"/>
            <a:ext cx="648176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900113" y="765175"/>
            <a:ext cx="7077075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s-ES_tradnl" sz="2400">
                <a:solidFill>
                  <a:schemeClr val="bg1"/>
                </a:solidFill>
                <a:latin typeface="Arial" charset="0"/>
              </a:rPr>
              <a:t>Los extremos de un ADN lineal son un problema para la replicación</a:t>
            </a:r>
            <a:endParaRPr lang="es-E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16113"/>
            <a:ext cx="32464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844675"/>
            <a:ext cx="2428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8964612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400" b="1">
                <a:solidFill>
                  <a:schemeClr val="bg1"/>
                </a:solidFill>
                <a:latin typeface="Arial" charset="0"/>
              </a:rPr>
              <a:t>Ciertos genomas virales linales utilizan proteínas terminales para la iniciación </a:t>
            </a:r>
            <a:endParaRPr lang="es-ES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2771775" y="436562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3600">
                <a:latin typeface="Arial" charset="0"/>
              </a:rPr>
              <a:t>Replicación en eucariotas</a:t>
            </a:r>
            <a:endParaRPr lang="es-ES" sz="360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1897063" y="1622425"/>
          <a:ext cx="5613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8" name="CorelPhotoPaint.Image.11" r:id="rId3" imgW="6007111" imgH="847059" progId="CorelPhotoPaint.Image.11">
                  <p:embed/>
                </p:oleObj>
              </mc:Choice>
              <mc:Fallback>
                <p:oleObj name="CorelPhotoPaint.Image.11" r:id="rId3" imgW="6007111" imgH="847059" progId="CorelPhotoPaint.Image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622425"/>
                        <a:ext cx="56134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b="1">
                <a:latin typeface="Arial" charset="0"/>
              </a:rPr>
              <a:t>ARS</a:t>
            </a:r>
            <a:endParaRPr lang="es-ES" sz="2400" b="1">
              <a:latin typeface="Arial" charset="0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297488" y="1130300"/>
            <a:ext cx="3503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>
                <a:latin typeface="Arial" charset="0"/>
              </a:rPr>
              <a:t>B3 (sitio de unión para Transc factor Abf1 </a:t>
            </a:r>
          </a:p>
          <a:p>
            <a:pPr algn="ctr" eaLnBrk="1" hangingPunct="1"/>
            <a:r>
              <a:rPr lang="es-ES_tradnl" sz="1400">
                <a:latin typeface="Arial" charset="0"/>
              </a:rPr>
              <a:t>Estimula la iniciación)</a:t>
            </a:r>
            <a:endParaRPr lang="es-ES" sz="1400">
              <a:latin typeface="Arial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3971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25622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7273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28924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30575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32226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2400300" y="2243138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2892425" y="21209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latin typeface="Arial" charset="0"/>
              </a:rPr>
              <a:t>100-200 bp</a:t>
            </a:r>
            <a:endParaRPr lang="es-ES" sz="1400">
              <a:latin typeface="Arial" charset="0"/>
            </a:endParaRP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4189413" y="2254250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33877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35528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37179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8830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0481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42132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2232025" y="1511300"/>
            <a:ext cx="165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1323975" y="11303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1200">
                <a:latin typeface="Arial" charset="0"/>
              </a:rPr>
              <a:t>A element </a:t>
            </a:r>
          </a:p>
          <a:p>
            <a:pPr algn="ctr" eaLnBrk="1" hangingPunct="1"/>
            <a:r>
              <a:rPr lang="es-ES_tradnl" sz="1200">
                <a:latin typeface="Arial" charset="0"/>
              </a:rPr>
              <a:t>(11  bp; AT  rich) </a:t>
            </a:r>
            <a:endParaRPr lang="es-ES" sz="1200">
              <a:latin typeface="Arial" charset="0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4460875" y="1739900"/>
            <a:ext cx="1651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4378325" y="11303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latin typeface="Arial" charset="0"/>
              </a:rPr>
              <a:t>B1</a:t>
            </a:r>
            <a:endParaRPr lang="es-ES" sz="1400">
              <a:latin typeface="Arial" charset="0"/>
            </a:endParaRP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873625" y="1739900"/>
            <a:ext cx="1651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7" name="Text Box 25"/>
          <p:cNvSpPr txBox="1">
            <a:spLocks noChangeArrowheads="1"/>
          </p:cNvSpPr>
          <p:nvPr/>
        </p:nvSpPr>
        <p:spPr bwMode="auto">
          <a:xfrm>
            <a:off x="4237038" y="2349500"/>
            <a:ext cx="1376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>
                <a:latin typeface="Arial" charset="0"/>
              </a:rPr>
              <a:t>B2</a:t>
            </a:r>
          </a:p>
          <a:p>
            <a:pPr algn="ctr" eaLnBrk="1" hangingPunct="1"/>
            <a:r>
              <a:rPr lang="es-ES_tradnl" sz="1400">
                <a:latin typeface="Arial" charset="0"/>
              </a:rPr>
              <a:t>Undwinding (?)</a:t>
            </a:r>
            <a:endParaRPr lang="es-ES" sz="1400">
              <a:latin typeface="Arial" charset="0"/>
            </a:endParaRPr>
          </a:p>
        </p:txBody>
      </p:sp>
      <p:sp>
        <p:nvSpPr>
          <p:cNvPr id="202778" name="Rectangle 26"/>
          <p:cNvSpPr>
            <a:spLocks noChangeArrowheads="1"/>
          </p:cNvSpPr>
          <p:nvPr/>
        </p:nvSpPr>
        <p:spPr bwMode="auto">
          <a:xfrm>
            <a:off x="5451475" y="1739900"/>
            <a:ext cx="165100" cy="228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flipV="1">
            <a:off x="4956175" y="2044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5534025" y="1435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>
            <a:off x="4543425" y="14525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3140075" y="3033713"/>
            <a:ext cx="3713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latin typeface="Arial" charset="0"/>
              </a:rPr>
              <a:t>Realzan la eficiencia de utilización del origen</a:t>
            </a:r>
            <a:endParaRPr lang="es-ES" sz="1400">
              <a:latin typeface="Arial" charset="0"/>
            </a:endParaRPr>
          </a:p>
        </p:txBody>
      </p:sp>
      <p:sp>
        <p:nvSpPr>
          <p:cNvPr id="202783" name="AutoShape 31"/>
          <p:cNvSpPr>
            <a:spLocks/>
          </p:cNvSpPr>
          <p:nvPr/>
        </p:nvSpPr>
        <p:spPr bwMode="auto">
          <a:xfrm rot="-5388310">
            <a:off x="5041900" y="2217738"/>
            <a:ext cx="76200" cy="1403350"/>
          </a:xfrm>
          <a:prstGeom prst="leftBracket">
            <a:avLst>
              <a:gd name="adj" fmla="val 1534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84" name="Line 32"/>
          <p:cNvSpPr>
            <a:spLocks noChangeShapeType="1"/>
          </p:cNvSpPr>
          <p:nvPr/>
        </p:nvSpPr>
        <p:spPr bwMode="auto">
          <a:xfrm>
            <a:off x="2395538" y="2101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>
            <a:off x="4378325" y="21034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209550" y="3933825"/>
            <a:ext cx="8683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1800">
                <a:latin typeface="Arial" charset="0"/>
              </a:rPr>
              <a:t>Los orígenes de replicación denominados “</a:t>
            </a:r>
            <a:r>
              <a:rPr lang="es-ES_tradnl" sz="1800" b="1">
                <a:latin typeface="Arial" charset="0"/>
              </a:rPr>
              <a:t>autonomously replicating sequences</a:t>
            </a:r>
            <a:r>
              <a:rPr lang="es-ES_tradnl" sz="1800">
                <a:latin typeface="Arial" charset="0"/>
              </a:rPr>
              <a:t> (ARS) han sido identificados en levaduras.</a:t>
            </a:r>
            <a:endParaRPr lang="es-ES" sz="1800">
              <a:latin typeface="Arial" charset="0"/>
            </a:endParaRPr>
          </a:p>
        </p:txBody>
      </p:sp>
      <p:sp>
        <p:nvSpPr>
          <p:cNvPr id="202787" name="Text Box 35"/>
          <p:cNvSpPr txBox="1">
            <a:spLocks noChangeArrowheads="1"/>
          </p:cNvSpPr>
          <p:nvPr/>
        </p:nvSpPr>
        <p:spPr bwMode="auto">
          <a:xfrm>
            <a:off x="361950" y="5013325"/>
            <a:ext cx="878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800">
                <a:latin typeface="Arial" charset="0"/>
              </a:rPr>
              <a:t>El genoma de levadura tiene unos 400 replicones distribuidos en los 16 cromosomas</a:t>
            </a: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4963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400">
                <a:solidFill>
                  <a:schemeClr val="bg1"/>
                </a:solidFill>
                <a:latin typeface="Arial" charset="0"/>
              </a:rPr>
              <a:t>La iniciación de la replicación en eucariotas requiere de una proteína de múltiples subunidades</a:t>
            </a:r>
            <a:endParaRPr lang="es-E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488950" y="1939925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charset="0"/>
              </a:rPr>
              <a:t>ORC </a:t>
            </a:r>
            <a:endParaRPr lang="es-ES" sz="2400" b="1">
              <a:latin typeface="Arial" charset="0"/>
            </a:endParaRPr>
          </a:p>
        </p:txBody>
      </p:sp>
      <p:sp>
        <p:nvSpPr>
          <p:cNvPr id="203780" name="Oval 4"/>
          <p:cNvSpPr>
            <a:spLocks noChangeArrowheads="1"/>
          </p:cNvSpPr>
          <p:nvPr/>
        </p:nvSpPr>
        <p:spPr bwMode="auto">
          <a:xfrm>
            <a:off x="488950" y="2397125"/>
            <a:ext cx="873125" cy="609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057400" y="1939925"/>
            <a:ext cx="661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>
                <a:latin typeface="Arial" charset="0"/>
              </a:rPr>
              <a:t> 6 proteínas con MW entre 104 a 50 kDa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>
                <a:latin typeface="Arial" charset="0"/>
              </a:rPr>
              <a:t> se une en ARS a A y B1, la formación del  complejo requiere </a:t>
            </a:r>
            <a:r>
              <a:rPr lang="es-ES_tradnl" sz="1600" b="1">
                <a:solidFill>
                  <a:srgbClr val="FF3300"/>
                </a:solidFill>
                <a:latin typeface="Arial" charset="0"/>
              </a:rPr>
              <a:t>ATP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>
                <a:latin typeface="Arial" charset="0"/>
              </a:rPr>
              <a:t>Es necesario para incorporar a Cdc6 al origen de replicación</a:t>
            </a:r>
            <a:endParaRPr lang="es-ES" sz="1600" b="1">
              <a:latin typeface="Arial" charset="0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057400" y="2930525"/>
            <a:ext cx="4727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600" b="1">
                <a:latin typeface="Arial" charset="0"/>
              </a:rPr>
              <a:t>  Dos tipos de complejos:</a:t>
            </a:r>
          </a:p>
          <a:p>
            <a:pPr eaLnBrk="1" hangingPunct="1">
              <a:buFontTx/>
              <a:buChar char="•"/>
            </a:pPr>
            <a:r>
              <a:rPr lang="es-ES_tradnl" sz="1600" b="1">
                <a:latin typeface="Arial" charset="0"/>
              </a:rPr>
              <a:t> prereplicativo presente en G1 </a:t>
            </a:r>
          </a:p>
          <a:p>
            <a:pPr eaLnBrk="1" hangingPunct="1">
              <a:buFontTx/>
              <a:buChar char="•"/>
            </a:pPr>
            <a:r>
              <a:rPr lang="es-ES_tradnl" sz="1600" b="1">
                <a:latin typeface="Arial" charset="0"/>
              </a:rPr>
              <a:t> postreplicativo presente en S, G2 y M</a:t>
            </a:r>
            <a:endParaRPr lang="es-ES" sz="1600" b="1">
              <a:latin typeface="Arial" charset="0"/>
            </a:endParaRPr>
          </a:p>
        </p:txBody>
      </p:sp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2"/>
          <a:srcRect r="60533" b="74298"/>
          <a:stretch>
            <a:fillRect/>
          </a:stretch>
        </p:blipFill>
        <p:spPr bwMode="auto">
          <a:xfrm>
            <a:off x="2339975" y="4149725"/>
            <a:ext cx="36718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6018"/>
          <a:stretch/>
        </p:blipFill>
        <p:spPr>
          <a:xfrm>
            <a:off x="991507" y="2479095"/>
            <a:ext cx="7037567" cy="150634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91625" y="1019215"/>
            <a:ext cx="802337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" dirty="0" err="1"/>
              <a:t>The</a:t>
            </a:r>
            <a:r>
              <a:rPr lang="es-ES" dirty="0"/>
              <a:t> individual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/>
              <a:t>together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direct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formation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pre-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(pre-RC), a </a:t>
            </a:r>
            <a:r>
              <a:rPr lang="es-ES" dirty="0" err="1"/>
              <a:t>key</a:t>
            </a:r>
            <a:r>
              <a:rPr lang="es-ES" dirty="0"/>
              <a:t> </a:t>
            </a:r>
            <a:r>
              <a:rPr lang="es-ES" dirty="0" err="1"/>
              <a:t>intermediate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3233" y="4651761"/>
            <a:ext cx="7766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pre-RC </a:t>
            </a:r>
            <a:r>
              <a:rPr lang="es-ES" dirty="0" err="1"/>
              <a:t>formation</a:t>
            </a:r>
            <a:r>
              <a:rPr lang="es-ES" dirty="0"/>
              <a:t> </a:t>
            </a:r>
            <a:r>
              <a:rPr lang="es-ES" dirty="0" err="1"/>
              <a:t>involves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ordered</a:t>
            </a:r>
            <a:r>
              <a:rPr lang="es-ES" dirty="0"/>
              <a:t> </a:t>
            </a:r>
            <a:r>
              <a:rPr lang="es-ES" dirty="0" err="1"/>
              <a:t>assembly</a:t>
            </a:r>
            <a:r>
              <a:rPr lang="es-ES" dirty="0"/>
              <a:t> of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origin</a:t>
            </a:r>
            <a:r>
              <a:rPr lang="es-ES" dirty="0"/>
              <a:t> </a:t>
            </a:r>
            <a:r>
              <a:rPr lang="es-ES" dirty="0" err="1"/>
              <a:t>recognition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(ORC), Cdc6 </a:t>
            </a:r>
            <a:r>
              <a:rPr lang="es-ES" dirty="0" err="1"/>
              <a:t>protein</a:t>
            </a:r>
            <a:r>
              <a:rPr lang="es-ES" dirty="0"/>
              <a:t>, Cdt1 </a:t>
            </a:r>
            <a:r>
              <a:rPr lang="es-ES" dirty="0" err="1"/>
              <a:t>protein</a:t>
            </a:r>
            <a:r>
              <a:rPr lang="es-ES" dirty="0"/>
              <a:t>, and </a:t>
            </a:r>
            <a:r>
              <a:rPr lang="es-ES" dirty="0" err="1"/>
              <a:t>minichromosome</a:t>
            </a:r>
            <a:r>
              <a:rPr lang="es-ES" dirty="0"/>
              <a:t> </a:t>
            </a:r>
            <a:r>
              <a:rPr lang="es-ES" dirty="0" err="1"/>
              <a:t>maintenance</a:t>
            </a:r>
            <a:r>
              <a:rPr lang="es-ES" dirty="0"/>
              <a:t> </a:t>
            </a:r>
            <a:r>
              <a:rPr lang="es-ES" dirty="0" err="1"/>
              <a:t>proteins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510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40121"/>
          <a:stretch/>
        </p:blipFill>
        <p:spPr>
          <a:xfrm>
            <a:off x="1634907" y="263461"/>
            <a:ext cx="6039702" cy="32278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8348" y="3683634"/>
            <a:ext cx="7428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Once </a:t>
            </a:r>
            <a:r>
              <a:rPr lang="es-ES" dirty="0" err="1"/>
              <a:t>the</a:t>
            </a:r>
            <a:r>
              <a:rPr lang="es-ES" dirty="0"/>
              <a:t> pre-RC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formed</a:t>
            </a:r>
            <a:r>
              <a:rPr lang="es-ES" dirty="0"/>
              <a:t>, </a:t>
            </a:r>
            <a:r>
              <a:rPr lang="es-ES" dirty="0" err="1"/>
              <a:t>activation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triggered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kinases</a:t>
            </a:r>
            <a:r>
              <a:rPr lang="es-ES" dirty="0"/>
              <a:t>, </a:t>
            </a:r>
            <a:r>
              <a:rPr lang="es-ES" dirty="0" err="1"/>
              <a:t>cyclin-dependent</a:t>
            </a:r>
            <a:r>
              <a:rPr lang="es-ES" dirty="0"/>
              <a:t> </a:t>
            </a:r>
            <a:r>
              <a:rPr lang="es-ES" dirty="0" err="1"/>
              <a:t>kinase</a:t>
            </a:r>
            <a:r>
              <a:rPr lang="es-ES" dirty="0"/>
              <a:t> 2 (CDK) and Dbf4-dependent </a:t>
            </a:r>
            <a:r>
              <a:rPr lang="es-ES" dirty="0" err="1"/>
              <a:t>kinase</a:t>
            </a:r>
            <a:r>
              <a:rPr lang="es-ES" dirty="0"/>
              <a:t> (DDK)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transition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pre-RC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prior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of DNA </a:t>
            </a:r>
            <a:r>
              <a:rPr lang="es-ES" dirty="0" err="1"/>
              <a:t>replication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02394" y="5288367"/>
            <a:ext cx="7172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Cdt1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tightly</a:t>
            </a:r>
            <a:r>
              <a:rPr lang="es-ES" dirty="0"/>
              <a:t> </a:t>
            </a:r>
            <a:r>
              <a:rPr lang="es-ES" dirty="0" err="1"/>
              <a:t>regulated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>
                <a:solidFill>
                  <a:schemeClr val="tx2">
                    <a:lumMod val="90000"/>
                  </a:schemeClr>
                </a:solidFill>
              </a:rPr>
              <a:t>protein</a:t>
            </a:r>
            <a:r>
              <a:rPr lang="es-ES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90000"/>
                  </a:schemeClr>
                </a:solidFill>
              </a:rPr>
              <a:t>geminin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 smtClean="0"/>
              <a:t>inhibits</a:t>
            </a:r>
            <a:r>
              <a:rPr lang="es-ES" dirty="0" smtClean="0"/>
              <a:t> </a:t>
            </a:r>
            <a:r>
              <a:rPr lang="es-ES" dirty="0"/>
              <a:t>Cdt1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S </a:t>
            </a:r>
            <a:r>
              <a:rPr lang="es-ES" dirty="0" err="1"/>
              <a:t>phase</a:t>
            </a:r>
            <a:r>
              <a:rPr lang="es-ES" dirty="0"/>
              <a:t> in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prevent</a:t>
            </a:r>
            <a:r>
              <a:rPr lang="es-ES" dirty="0"/>
              <a:t> re-</a:t>
            </a:r>
            <a:r>
              <a:rPr lang="es-ES" dirty="0" err="1"/>
              <a:t>replication</a:t>
            </a:r>
            <a:r>
              <a:rPr lang="es-ES" dirty="0"/>
              <a:t> of DNA</a:t>
            </a:r>
          </a:p>
        </p:txBody>
      </p:sp>
    </p:spTree>
    <p:extLst>
      <p:ext uri="{BB962C8B-B14F-4D97-AF65-F5344CB8AC3E}">
        <p14:creationId xmlns:p14="http://schemas.microsoft.com/office/powerpoint/2010/main" val="2537926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2838" y="1819884"/>
            <a:ext cx="7346954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Mcm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proteins</a:t>
            </a:r>
            <a:r>
              <a:rPr lang="es-ES" dirty="0">
                <a:latin typeface="+mn-lt"/>
              </a:rPr>
              <a:t> are </a:t>
            </a:r>
            <a:r>
              <a:rPr lang="es-ES" dirty="0" err="1">
                <a:latin typeface="+mn-lt"/>
              </a:rPr>
              <a:t>present</a:t>
            </a:r>
            <a:r>
              <a:rPr lang="es-ES" dirty="0">
                <a:latin typeface="+mn-lt"/>
              </a:rPr>
              <a:t> in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nucleus</a:t>
            </a:r>
            <a:r>
              <a:rPr lang="es-ES" dirty="0">
                <a:latin typeface="+mn-lt"/>
              </a:rPr>
              <a:t> in G1 </a:t>
            </a:r>
            <a:r>
              <a:rPr lang="es-ES" dirty="0" err="1">
                <a:latin typeface="+mn-lt"/>
              </a:rPr>
              <a:t>stage</a:t>
            </a:r>
            <a:r>
              <a:rPr lang="es-ES" dirty="0">
                <a:latin typeface="+mn-lt"/>
              </a:rPr>
              <a:t> and S </a:t>
            </a:r>
            <a:r>
              <a:rPr lang="es-ES" dirty="0" err="1">
                <a:latin typeface="+mn-lt"/>
              </a:rPr>
              <a:t>phase</a:t>
            </a:r>
            <a:r>
              <a:rPr lang="es-ES" dirty="0">
                <a:latin typeface="+mn-lt"/>
              </a:rPr>
              <a:t> of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cell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cycle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but</a:t>
            </a:r>
            <a:r>
              <a:rPr lang="es-ES" dirty="0">
                <a:latin typeface="+mn-lt"/>
              </a:rPr>
              <a:t> are </a:t>
            </a:r>
            <a:r>
              <a:rPr lang="es-ES" dirty="0" err="1">
                <a:latin typeface="+mn-lt"/>
              </a:rPr>
              <a:t>exported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cytoplasm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during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G2 </a:t>
            </a:r>
            <a:r>
              <a:rPr lang="es-ES" dirty="0" err="1">
                <a:latin typeface="+mn-lt"/>
              </a:rPr>
              <a:t>stage</a:t>
            </a:r>
            <a:r>
              <a:rPr lang="es-ES" dirty="0">
                <a:latin typeface="+mn-lt"/>
              </a:rPr>
              <a:t> and M </a:t>
            </a:r>
            <a:r>
              <a:rPr lang="es-ES" dirty="0" err="1">
                <a:latin typeface="+mn-lt"/>
              </a:rPr>
              <a:t>phase</a:t>
            </a:r>
            <a:r>
              <a:rPr lang="es-ES" dirty="0">
                <a:latin typeface="+mn-lt"/>
              </a:rPr>
              <a:t>. A complete and </a:t>
            </a:r>
            <a:r>
              <a:rPr lang="es-ES" dirty="0" err="1">
                <a:latin typeface="+mn-lt"/>
              </a:rPr>
              <a:t>intact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six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subunit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Mcm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complex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required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enter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into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cell</a:t>
            </a:r>
            <a:r>
              <a:rPr lang="es-ES" dirty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nucleus</a:t>
            </a:r>
            <a:r>
              <a:rPr lang="es-ES" dirty="0" smtClean="0">
                <a:latin typeface="+mn-lt"/>
              </a:rPr>
              <a:t>. In </a:t>
            </a:r>
            <a:r>
              <a:rPr lang="es-ES" dirty="0">
                <a:latin typeface="+mn-lt"/>
              </a:rPr>
              <a:t>S. </a:t>
            </a:r>
            <a:r>
              <a:rPr lang="es-ES" dirty="0" err="1">
                <a:latin typeface="+mn-lt"/>
              </a:rPr>
              <a:t>cerevisiae</a:t>
            </a:r>
            <a:r>
              <a:rPr lang="es-ES" dirty="0">
                <a:latin typeface="+mn-lt"/>
              </a:rPr>
              <a:t>, nuclear </a:t>
            </a:r>
            <a:r>
              <a:rPr lang="es-ES" dirty="0" err="1">
                <a:latin typeface="+mn-lt"/>
              </a:rPr>
              <a:t>export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promoted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by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cyclin-dependent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kinase</a:t>
            </a:r>
            <a:r>
              <a:rPr lang="es-ES" dirty="0">
                <a:latin typeface="+mn-lt"/>
              </a:rPr>
              <a:t> (CDK) </a:t>
            </a:r>
            <a:r>
              <a:rPr lang="es-ES" dirty="0" err="1">
                <a:latin typeface="+mn-lt"/>
              </a:rPr>
              <a:t>activity</a:t>
            </a:r>
            <a:r>
              <a:rPr lang="es-ES" dirty="0">
                <a:latin typeface="+mn-lt"/>
              </a:rPr>
              <a:t>. </a:t>
            </a:r>
            <a:r>
              <a:rPr lang="es-ES" dirty="0" err="1">
                <a:latin typeface="+mn-lt"/>
              </a:rPr>
              <a:t>Mcm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proteins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that</a:t>
            </a:r>
            <a:r>
              <a:rPr lang="es-ES" dirty="0">
                <a:latin typeface="+mn-lt"/>
              </a:rPr>
              <a:t> are </a:t>
            </a:r>
            <a:r>
              <a:rPr lang="es-ES" dirty="0" err="1">
                <a:latin typeface="+mn-lt"/>
              </a:rPr>
              <a:t>associated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with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chromatin</a:t>
            </a:r>
            <a:r>
              <a:rPr lang="es-ES" dirty="0">
                <a:latin typeface="+mn-lt"/>
              </a:rPr>
              <a:t> are </a:t>
            </a:r>
            <a:r>
              <a:rPr lang="es-ES" dirty="0" err="1">
                <a:latin typeface="+mn-lt"/>
              </a:rPr>
              <a:t>protected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from</a:t>
            </a:r>
            <a:r>
              <a:rPr lang="es-ES" dirty="0">
                <a:latin typeface="+mn-lt"/>
              </a:rPr>
              <a:t> CDK </a:t>
            </a:r>
            <a:r>
              <a:rPr lang="es-ES" dirty="0" err="1">
                <a:latin typeface="+mn-lt"/>
              </a:rPr>
              <a:t>export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machinery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due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to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lack</a:t>
            </a:r>
            <a:r>
              <a:rPr lang="es-ES" dirty="0">
                <a:latin typeface="+mn-lt"/>
              </a:rPr>
              <a:t> of </a:t>
            </a:r>
            <a:r>
              <a:rPr lang="es-ES" dirty="0" err="1">
                <a:latin typeface="+mn-lt"/>
              </a:rPr>
              <a:t>accessibility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to</a:t>
            </a:r>
            <a:r>
              <a:rPr lang="es-ES" dirty="0">
                <a:latin typeface="+mn-lt"/>
              </a:rPr>
              <a:t> CDK</a:t>
            </a:r>
          </a:p>
        </p:txBody>
      </p:sp>
    </p:spTree>
    <p:extLst>
      <p:ext uri="{BB962C8B-B14F-4D97-AF65-F5344CB8AC3E}">
        <p14:creationId xmlns:p14="http://schemas.microsoft.com/office/powerpoint/2010/main" val="188420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76475"/>
            <a:ext cx="7258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4686" b="879"/>
          <a:stretch/>
        </p:blipFill>
        <p:spPr>
          <a:xfrm>
            <a:off x="1364667" y="337748"/>
            <a:ext cx="6039703" cy="401246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45671" y="4575353"/>
            <a:ext cx="7699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division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45 (Cdc45)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component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conversion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pre-</a:t>
            </a:r>
            <a:r>
              <a:rPr lang="es-ES" dirty="0" err="1"/>
              <a:t>replicative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8115" y="5358931"/>
            <a:ext cx="7928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loading</a:t>
            </a:r>
            <a:r>
              <a:rPr lang="es-ES" dirty="0"/>
              <a:t> of Cdc45 </a:t>
            </a:r>
            <a:r>
              <a:rPr lang="es-ES" dirty="0" err="1"/>
              <a:t>onto</a:t>
            </a:r>
            <a:r>
              <a:rPr lang="es-ES" dirty="0"/>
              <a:t> </a:t>
            </a:r>
            <a:r>
              <a:rPr lang="es-ES" dirty="0" err="1"/>
              <a:t>chromatin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loading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various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proteins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DNA </a:t>
            </a:r>
            <a:r>
              <a:rPr lang="es-ES" dirty="0" err="1"/>
              <a:t>polymerase</a:t>
            </a:r>
            <a:r>
              <a:rPr lang="es-ES" dirty="0"/>
              <a:t> α, DNA </a:t>
            </a:r>
            <a:r>
              <a:rPr lang="es-ES" dirty="0" err="1"/>
              <a:t>polymerase</a:t>
            </a:r>
            <a:r>
              <a:rPr lang="es-ES" dirty="0"/>
              <a:t> </a:t>
            </a:r>
            <a:r>
              <a:rPr lang="es-ES" dirty="0" err="1"/>
              <a:t>ε</a:t>
            </a:r>
            <a:r>
              <a:rPr lang="es-ES" dirty="0"/>
              <a:t>,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protein</a:t>
            </a:r>
            <a:r>
              <a:rPr lang="es-ES" dirty="0"/>
              <a:t> A (RPA) and </a:t>
            </a:r>
            <a:r>
              <a:rPr lang="es-ES" dirty="0" err="1"/>
              <a:t>proliferating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nuclear </a:t>
            </a:r>
            <a:r>
              <a:rPr lang="es-ES" dirty="0" err="1"/>
              <a:t>antigen</a:t>
            </a:r>
            <a:r>
              <a:rPr lang="es-ES" dirty="0"/>
              <a:t> (PCNA) </a:t>
            </a:r>
            <a:r>
              <a:rPr lang="es-ES" dirty="0" err="1"/>
              <a:t>onto</a:t>
            </a:r>
            <a:r>
              <a:rPr lang="es-ES" dirty="0"/>
              <a:t> </a:t>
            </a:r>
            <a:r>
              <a:rPr lang="es-ES" dirty="0" err="1"/>
              <a:t>chromatin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798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26" y="247433"/>
            <a:ext cx="4397251" cy="39589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63" y="4206350"/>
            <a:ext cx="4066934" cy="21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0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70" y="1882029"/>
            <a:ext cx="67056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0"/>
            <a:ext cx="751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2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8100"/>
            <a:ext cx="7708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736" y="594439"/>
            <a:ext cx="4659277" cy="44853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1697" y="661606"/>
            <a:ext cx="4145538" cy="540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600" dirty="0" err="1">
                <a:latin typeface="+mn-lt"/>
              </a:rPr>
              <a:t>During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G1 </a:t>
            </a:r>
            <a:r>
              <a:rPr lang="es-ES" sz="1600" dirty="0" err="1">
                <a:latin typeface="+mn-lt"/>
              </a:rPr>
              <a:t>phase</a:t>
            </a:r>
            <a:r>
              <a:rPr lang="es-ES" sz="1600" dirty="0">
                <a:latin typeface="+mn-lt"/>
              </a:rPr>
              <a:t> of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cycle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there</a:t>
            </a:r>
            <a:r>
              <a:rPr lang="es-ES" sz="1600" dirty="0">
                <a:latin typeface="+mn-lt"/>
              </a:rPr>
              <a:t> are </a:t>
            </a:r>
            <a:r>
              <a:rPr lang="es-ES" sz="1600" dirty="0" err="1">
                <a:latin typeface="+mn-lt"/>
              </a:rPr>
              <a:t>low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levels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This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low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allows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formation</a:t>
            </a:r>
            <a:r>
              <a:rPr lang="es-ES" sz="1600" dirty="0">
                <a:latin typeface="+mn-lt"/>
              </a:rPr>
              <a:t> of new pre-RC </a:t>
            </a:r>
            <a:r>
              <a:rPr lang="es-ES" sz="1600" dirty="0" err="1">
                <a:latin typeface="+mn-lt"/>
              </a:rPr>
              <a:t>complexes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but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not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sufficient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</a:t>
            </a:r>
            <a:r>
              <a:rPr lang="es-ES" sz="1600" dirty="0">
                <a:latin typeface="+mn-lt"/>
              </a:rPr>
              <a:t> DNA </a:t>
            </a:r>
            <a:r>
              <a:rPr lang="es-ES" sz="1600" dirty="0" err="1">
                <a:latin typeface="+mn-lt"/>
              </a:rPr>
              <a:t>replication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to</a:t>
            </a:r>
            <a:r>
              <a:rPr lang="es-ES" sz="1600" dirty="0">
                <a:latin typeface="+mn-lt"/>
              </a:rPr>
              <a:t> be </a:t>
            </a:r>
            <a:r>
              <a:rPr lang="es-ES" sz="1600" dirty="0" err="1">
                <a:latin typeface="+mn-lt"/>
              </a:rPr>
              <a:t>initiated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by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newly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formed</a:t>
            </a:r>
            <a:r>
              <a:rPr lang="es-ES" sz="1600" dirty="0">
                <a:latin typeface="+mn-lt"/>
              </a:rPr>
              <a:t> pre-</a:t>
            </a:r>
            <a:r>
              <a:rPr lang="es-ES" sz="1600" dirty="0" err="1">
                <a:latin typeface="+mn-lt"/>
              </a:rPr>
              <a:t>RCs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During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remaining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phases</a:t>
            </a:r>
            <a:r>
              <a:rPr lang="es-ES" sz="1600" dirty="0">
                <a:latin typeface="+mn-lt"/>
              </a:rPr>
              <a:t> of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cycle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there</a:t>
            </a:r>
            <a:r>
              <a:rPr lang="es-ES" sz="1600" dirty="0">
                <a:latin typeface="+mn-lt"/>
              </a:rPr>
              <a:t> are </a:t>
            </a:r>
            <a:r>
              <a:rPr lang="es-ES" sz="1600" dirty="0" err="1">
                <a:latin typeface="+mn-lt"/>
              </a:rPr>
              <a:t>elevated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levels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This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high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responsible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initiating</a:t>
            </a:r>
            <a:r>
              <a:rPr lang="es-ES" sz="1600" dirty="0">
                <a:latin typeface="+mn-lt"/>
              </a:rPr>
              <a:t> DNA </a:t>
            </a:r>
            <a:r>
              <a:rPr lang="es-ES" sz="1600" dirty="0" err="1">
                <a:latin typeface="+mn-lt"/>
              </a:rPr>
              <a:t>replication</a:t>
            </a:r>
            <a:r>
              <a:rPr lang="es-ES" sz="1600" dirty="0">
                <a:latin typeface="+mn-lt"/>
              </a:rPr>
              <a:t> as </a:t>
            </a:r>
            <a:r>
              <a:rPr lang="es-ES" sz="1600" dirty="0" err="1">
                <a:latin typeface="+mn-lt"/>
              </a:rPr>
              <a:t>well</a:t>
            </a:r>
            <a:r>
              <a:rPr lang="es-ES" sz="1600" dirty="0">
                <a:latin typeface="+mn-lt"/>
              </a:rPr>
              <a:t> as </a:t>
            </a:r>
            <a:r>
              <a:rPr lang="es-ES" sz="1600" dirty="0" err="1">
                <a:latin typeface="+mn-lt"/>
              </a:rPr>
              <a:t>inhibiting</a:t>
            </a:r>
            <a:r>
              <a:rPr lang="es-ES" sz="1600" dirty="0">
                <a:latin typeface="+mn-lt"/>
              </a:rPr>
              <a:t> new pre-RC </a:t>
            </a:r>
            <a:r>
              <a:rPr lang="es-ES" sz="1600" dirty="0" err="1">
                <a:latin typeface="+mn-lt"/>
              </a:rPr>
              <a:t>complex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formation</a:t>
            </a:r>
            <a:r>
              <a:rPr lang="es-ES" sz="1600" dirty="0" smtClean="0">
                <a:latin typeface="+mn-lt"/>
              </a:rPr>
              <a:t>.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smtClean="0">
                <a:latin typeface="+mn-lt"/>
              </a:rPr>
              <a:t>Once </a:t>
            </a:r>
            <a:r>
              <a:rPr lang="es-ES" sz="1600" dirty="0">
                <a:latin typeface="+mn-lt"/>
              </a:rPr>
              <a:t>DNA </a:t>
            </a:r>
            <a:r>
              <a:rPr lang="es-ES" sz="1600" dirty="0" err="1">
                <a:latin typeface="+mn-lt"/>
              </a:rPr>
              <a:t>replication</a:t>
            </a:r>
            <a:r>
              <a:rPr lang="es-ES" sz="1600" dirty="0">
                <a:latin typeface="+mn-lt"/>
              </a:rPr>
              <a:t> has </a:t>
            </a:r>
            <a:r>
              <a:rPr lang="es-ES" sz="1600" dirty="0" err="1">
                <a:latin typeface="+mn-lt"/>
              </a:rPr>
              <a:t>been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initiated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pre-RC </a:t>
            </a:r>
            <a:r>
              <a:rPr lang="es-ES" sz="1600" dirty="0" err="1">
                <a:latin typeface="+mn-lt"/>
              </a:rPr>
              <a:t>complex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broken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down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Due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to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fact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that</a:t>
            </a:r>
            <a:r>
              <a:rPr lang="es-ES" sz="1600" dirty="0">
                <a:latin typeface="+mn-lt"/>
              </a:rPr>
              <a:t> CDK </a:t>
            </a:r>
            <a:r>
              <a:rPr lang="es-ES" sz="1600" dirty="0" err="1">
                <a:latin typeface="+mn-lt"/>
              </a:rPr>
              <a:t>levels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remain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high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during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S </a:t>
            </a:r>
            <a:r>
              <a:rPr lang="es-ES" sz="1600" dirty="0" err="1">
                <a:latin typeface="+mn-lt"/>
              </a:rPr>
              <a:t>phase</a:t>
            </a:r>
            <a:r>
              <a:rPr lang="es-ES" sz="1600" dirty="0">
                <a:latin typeface="+mn-lt"/>
              </a:rPr>
              <a:t>, G2, and M </a:t>
            </a:r>
            <a:r>
              <a:rPr lang="es-ES" sz="1600" dirty="0" err="1">
                <a:latin typeface="+mn-lt"/>
              </a:rPr>
              <a:t>phases</a:t>
            </a:r>
            <a:r>
              <a:rPr lang="es-ES" sz="1600" dirty="0">
                <a:latin typeface="+mn-lt"/>
              </a:rPr>
              <a:t> of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cycle</a:t>
            </a:r>
            <a:r>
              <a:rPr lang="es-ES" sz="1600" dirty="0">
                <a:latin typeface="+mn-lt"/>
              </a:rPr>
              <a:t> no new pre-RC </a:t>
            </a:r>
            <a:r>
              <a:rPr lang="es-ES" sz="1600" dirty="0" err="1">
                <a:latin typeface="+mn-lt"/>
              </a:rPr>
              <a:t>complexes</a:t>
            </a:r>
            <a:r>
              <a:rPr lang="es-ES" sz="1600" dirty="0">
                <a:latin typeface="+mn-lt"/>
              </a:rPr>
              <a:t> can be </a:t>
            </a:r>
            <a:r>
              <a:rPr lang="es-ES" sz="1600" dirty="0" err="1">
                <a:latin typeface="+mn-lt"/>
              </a:rPr>
              <a:t>formed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This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all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helps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to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ensure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that</a:t>
            </a:r>
            <a:r>
              <a:rPr lang="es-ES" sz="1600" dirty="0">
                <a:latin typeface="+mn-lt"/>
              </a:rPr>
              <a:t> no </a:t>
            </a:r>
            <a:r>
              <a:rPr lang="es-ES" sz="1600" dirty="0" err="1">
                <a:latin typeface="+mn-lt"/>
              </a:rPr>
              <a:t>initiation</a:t>
            </a:r>
            <a:r>
              <a:rPr lang="es-ES" sz="1600" dirty="0">
                <a:latin typeface="+mn-lt"/>
              </a:rPr>
              <a:t> can </a:t>
            </a:r>
            <a:r>
              <a:rPr lang="es-ES" sz="1600" dirty="0" err="1">
                <a:latin typeface="+mn-lt"/>
              </a:rPr>
              <a:t>occur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until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division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complete.</a:t>
            </a:r>
          </a:p>
        </p:txBody>
      </p:sp>
    </p:spTree>
    <p:extLst>
      <p:ext uri="{BB962C8B-B14F-4D97-AF65-F5344CB8AC3E}">
        <p14:creationId xmlns:p14="http://schemas.microsoft.com/office/powerpoint/2010/main" val="195955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96608" y="797149"/>
            <a:ext cx="445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/>
              <a:t>Replication</a:t>
            </a:r>
            <a:r>
              <a:rPr lang="es-ES" sz="2400" b="1" dirty="0"/>
              <a:t> </a:t>
            </a:r>
            <a:r>
              <a:rPr lang="es-ES" sz="2400" b="1" dirty="0" err="1"/>
              <a:t>Checkpoint</a:t>
            </a:r>
            <a:r>
              <a:rPr lang="es-ES" sz="2400" b="1" dirty="0"/>
              <a:t> </a:t>
            </a:r>
            <a:r>
              <a:rPr lang="es-ES" sz="2400" b="1" dirty="0" err="1"/>
              <a:t>Proteins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270233" y="1773448"/>
            <a:ext cx="8512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 smtClean="0"/>
              <a:t>Eukaryotic</a:t>
            </a:r>
            <a:r>
              <a:rPr lang="es-ES" dirty="0" smtClean="0"/>
              <a:t> </a:t>
            </a:r>
            <a:r>
              <a:rPr lang="es-ES" dirty="0" err="1"/>
              <a:t>cells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proteins</a:t>
            </a:r>
            <a:r>
              <a:rPr lang="es-ES" dirty="0"/>
              <a:t> in place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certain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are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detect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errors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DNA </a:t>
            </a:r>
            <a:r>
              <a:rPr lang="es-ES" dirty="0" err="1"/>
              <a:t>replication</a:t>
            </a:r>
            <a:r>
              <a:rPr lang="es-ES" dirty="0"/>
              <a:t> and are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preserve </a:t>
            </a:r>
            <a:r>
              <a:rPr lang="es-ES" dirty="0" err="1"/>
              <a:t>genomic</a:t>
            </a:r>
            <a:r>
              <a:rPr lang="es-ES" dirty="0"/>
              <a:t> </a:t>
            </a:r>
            <a:r>
              <a:rPr lang="es-ES" dirty="0" err="1"/>
              <a:t>integrity</a:t>
            </a:r>
            <a:r>
              <a:rPr lang="es-ES" dirty="0"/>
              <a:t>.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checkpoint</a:t>
            </a:r>
            <a:r>
              <a:rPr lang="es-ES" dirty="0"/>
              <a:t> </a:t>
            </a:r>
            <a:r>
              <a:rPr lang="es-ES" dirty="0" err="1"/>
              <a:t>proteins</a:t>
            </a:r>
            <a:r>
              <a:rPr lang="es-ES" dirty="0"/>
              <a:t> are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stop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entering</a:t>
            </a:r>
            <a:r>
              <a:rPr lang="es-ES" dirty="0"/>
              <a:t> mitosis in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time </a:t>
            </a:r>
            <a:r>
              <a:rPr lang="es-ES" dirty="0" err="1"/>
              <a:t>for</a:t>
            </a:r>
            <a:r>
              <a:rPr lang="es-ES" dirty="0"/>
              <a:t> DNA </a:t>
            </a:r>
            <a:r>
              <a:rPr lang="es-ES" dirty="0" err="1"/>
              <a:t>repair</a:t>
            </a:r>
            <a:r>
              <a:rPr lang="es-ES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9788" y="3272428"/>
            <a:ext cx="8226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dirty="0" smtClean="0"/>
              <a:t>ATR ( </a:t>
            </a:r>
            <a:r>
              <a:rPr lang="es-ES" dirty="0" err="1" smtClean="0"/>
              <a:t>fosfatidilinositolquinasa</a:t>
            </a:r>
            <a:r>
              <a:rPr lang="es-ES" dirty="0" smtClean="0"/>
              <a:t>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/>
              <a:t>involved</a:t>
            </a:r>
            <a:r>
              <a:rPr lang="es-ES" dirty="0"/>
              <a:t> in </a:t>
            </a:r>
            <a:r>
              <a:rPr lang="es-ES" dirty="0" err="1"/>
              <a:t>arresting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in response </a:t>
            </a:r>
            <a:r>
              <a:rPr lang="es-ES" dirty="0" err="1"/>
              <a:t>to</a:t>
            </a:r>
            <a:r>
              <a:rPr lang="es-ES" dirty="0"/>
              <a:t> DNA </a:t>
            </a:r>
            <a:r>
              <a:rPr lang="es-ES" dirty="0" err="1"/>
              <a:t>double-stranded</a:t>
            </a:r>
            <a:r>
              <a:rPr lang="es-ES" dirty="0"/>
              <a:t> </a:t>
            </a:r>
            <a:r>
              <a:rPr lang="es-ES" dirty="0" err="1" smtClean="0"/>
              <a:t>breaks</a:t>
            </a:r>
            <a:r>
              <a:rPr lang="es-ES" dirty="0" smtClean="0"/>
              <a:t> </a:t>
            </a:r>
            <a:endParaRPr lang="es-ES" dirty="0">
              <a:solidFill>
                <a:srgbClr val="FFFF8B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4277" y="4303455"/>
            <a:ext cx="84447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dirty="0"/>
              <a:t>Chk1 </a:t>
            </a:r>
            <a:r>
              <a:rPr lang="es-ES" dirty="0" err="1"/>
              <a:t>signaling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vital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arresting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and </a:t>
            </a:r>
            <a:r>
              <a:rPr lang="es-ES" dirty="0" err="1"/>
              <a:t>preventing</a:t>
            </a:r>
            <a:r>
              <a:rPr lang="es-ES" dirty="0"/>
              <a:t> </a:t>
            </a:r>
            <a:r>
              <a:rPr lang="es-ES" dirty="0" err="1"/>
              <a:t>cells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entering</a:t>
            </a:r>
            <a:r>
              <a:rPr lang="es-ES" dirty="0"/>
              <a:t> mitosis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incomplete</a:t>
            </a:r>
            <a:r>
              <a:rPr lang="es-ES" dirty="0"/>
              <a:t> DNA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DNA </a:t>
            </a:r>
            <a:r>
              <a:rPr lang="es-ES" dirty="0" err="1"/>
              <a:t>damage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Chk1-dependent </a:t>
            </a:r>
            <a:r>
              <a:rPr lang="es-ES" dirty="0" err="1"/>
              <a:t>Cdk</a:t>
            </a:r>
            <a:r>
              <a:rPr lang="es-ES" dirty="0"/>
              <a:t> </a:t>
            </a:r>
            <a:r>
              <a:rPr lang="es-ES" dirty="0" err="1"/>
              <a:t>inhibition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ATR-Chk1 </a:t>
            </a:r>
            <a:r>
              <a:rPr lang="es-ES" dirty="0" err="1"/>
              <a:t>checkpoint</a:t>
            </a:r>
            <a:r>
              <a:rPr lang="es-ES" dirty="0"/>
              <a:t> and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arrest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and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sufficient</a:t>
            </a:r>
            <a:r>
              <a:rPr lang="es-ES" dirty="0"/>
              <a:t> time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completion</a:t>
            </a:r>
            <a:r>
              <a:rPr lang="es-ES" dirty="0"/>
              <a:t> of DNA </a:t>
            </a:r>
            <a:r>
              <a:rPr lang="es-ES" dirty="0" err="1"/>
              <a:t>repair</a:t>
            </a:r>
            <a:r>
              <a:rPr lang="es-ES" dirty="0"/>
              <a:t> </a:t>
            </a:r>
            <a:r>
              <a:rPr lang="es-ES" dirty="0" err="1"/>
              <a:t>mechanisms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 in </a:t>
            </a:r>
            <a:r>
              <a:rPr lang="es-ES" dirty="0" err="1"/>
              <a:t>turn</a:t>
            </a:r>
            <a:r>
              <a:rPr lang="es-ES" dirty="0"/>
              <a:t> </a:t>
            </a:r>
            <a:r>
              <a:rPr lang="es-ES" dirty="0" err="1"/>
              <a:t>prevents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inheritance</a:t>
            </a:r>
            <a:r>
              <a:rPr lang="es-ES" dirty="0"/>
              <a:t> of </a:t>
            </a:r>
            <a:r>
              <a:rPr lang="es-ES" dirty="0" err="1"/>
              <a:t>damaged</a:t>
            </a:r>
            <a:r>
              <a:rPr lang="es-ES" dirty="0"/>
              <a:t> DNA. In </a:t>
            </a:r>
            <a:r>
              <a:rPr lang="es-ES" dirty="0" err="1"/>
              <a:t>addition</a:t>
            </a:r>
            <a:r>
              <a:rPr lang="es-ES" dirty="0"/>
              <a:t>, Chk1-dependent </a:t>
            </a:r>
            <a:r>
              <a:rPr lang="es-ES" dirty="0" err="1"/>
              <a:t>Cdk</a:t>
            </a:r>
            <a:r>
              <a:rPr lang="es-ES" dirty="0"/>
              <a:t> </a:t>
            </a:r>
            <a:r>
              <a:rPr lang="es-ES" dirty="0" err="1"/>
              <a:t>inhibition</a:t>
            </a:r>
            <a:r>
              <a:rPr lang="es-ES" dirty="0"/>
              <a:t> </a:t>
            </a:r>
            <a:r>
              <a:rPr lang="es-ES" dirty="0" err="1"/>
              <a:t>plays</a:t>
            </a:r>
            <a:r>
              <a:rPr lang="es-ES" dirty="0"/>
              <a:t> a </a:t>
            </a:r>
            <a:r>
              <a:rPr lang="es-ES" dirty="0" err="1"/>
              <a:t>critical</a:t>
            </a:r>
            <a:r>
              <a:rPr lang="es-ES" dirty="0"/>
              <a:t> role in </a:t>
            </a:r>
            <a:r>
              <a:rPr lang="es-ES" dirty="0" err="1"/>
              <a:t>inhibiting</a:t>
            </a:r>
            <a:r>
              <a:rPr lang="es-ES" dirty="0"/>
              <a:t> </a:t>
            </a:r>
            <a:r>
              <a:rPr lang="es-ES" dirty="0" err="1"/>
              <a:t>origin</a:t>
            </a:r>
            <a:r>
              <a:rPr lang="es-ES" dirty="0"/>
              <a:t> </a:t>
            </a:r>
            <a:r>
              <a:rPr lang="es-ES" dirty="0" err="1"/>
              <a:t>firing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S </a:t>
            </a:r>
            <a:r>
              <a:rPr lang="es-ES" dirty="0" err="1"/>
              <a:t>phase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216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30718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04813"/>
            <a:ext cx="439261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695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765175"/>
            <a:ext cx="48974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628775"/>
            <a:ext cx="45704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133600"/>
            <a:ext cx="41767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2636838"/>
            <a:ext cx="2238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068638"/>
            <a:ext cx="34131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replicación del ADN…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866900"/>
            <a:ext cx="4889500" cy="11049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s-ES" dirty="0" smtClean="0"/>
              <a:t>Como toda polimerización</a:t>
            </a:r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84300" y="2552700"/>
            <a:ext cx="1866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3 etapas</a:t>
            </a:r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7700" y="3289300"/>
            <a:ext cx="186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iniciación</a:t>
            </a:r>
            <a:endParaRPr lang="es-E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92300" y="3975100"/>
            <a:ext cx="2476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elongación</a:t>
            </a:r>
            <a:endParaRPr lang="es-E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66900" y="4864100"/>
            <a:ext cx="2425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Terminación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95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  <p:bldP spid="6" grpId="0" build="p"/>
      <p:bldP spid="7" grpId="0" build="p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1557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Helvetica" pitchFamily="34" charset="0"/>
              </a:rPr>
              <a:t>La replicación comienza en sitios específicos del cromosoma denominados</a:t>
            </a:r>
            <a:br>
              <a:rPr lang="en-US" sz="3200">
                <a:latin typeface="Helvetica" pitchFamily="34" charset="0"/>
              </a:rPr>
            </a:br>
            <a:r>
              <a:rPr lang="en-US" sz="3200" i="1">
                <a:latin typeface="Helvetica" pitchFamily="34" charset="0"/>
              </a:rPr>
              <a:t>Orígen de replicación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29700" name="Picture 4" descr="F12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13" y="2024063"/>
            <a:ext cx="4806950" cy="2160587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8850" y="1668463"/>
            <a:ext cx="728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Helvetica" pitchFamily="34" charset="0"/>
              </a:rPr>
              <a:t>Secuencia consenso mínima del orígen de replicación bacteriano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200" y="5562600"/>
            <a:ext cx="891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800" b="1">
                <a:latin typeface="Helvetica" pitchFamily="34" charset="0"/>
              </a:rPr>
              <a:t>Los orígenes de replicación son: (1) segmentos únicos de ADN con múltiples repeticiones cortas, (2) reconocidas por proteínas de unión al origen multiméricas, y (3) usualmente contienen una secuencia  rica en A-T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352800" y="6413500"/>
            <a:ext cx="24384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613" y="4217988"/>
            <a:ext cx="3875087" cy="115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999</TotalTime>
  <Words>1916</Words>
  <Application>Microsoft Macintosh PowerPoint</Application>
  <PresentationFormat>Presentación en pantalla (4:3)</PresentationFormat>
  <Paragraphs>149</Paragraphs>
  <Slides>56</Slides>
  <Notes>10</Notes>
  <HiddenSlides>0</HiddenSlides>
  <MMClips>1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9" baseType="lpstr">
      <vt:lpstr>Contemporary Portrait</vt:lpstr>
      <vt:lpstr>Capas de cristal</vt:lpstr>
      <vt:lpstr>CorelPhotoPaint.Image.11</vt:lpstr>
      <vt:lpstr>La replicación del ADN…</vt:lpstr>
      <vt:lpstr>La replicación del ADN es bidireccional y semi-conservativa</vt:lpstr>
      <vt:lpstr>La replicación del ADN es bidireccional y semi-conservativa</vt:lpstr>
      <vt:lpstr>Semiconservativa???</vt:lpstr>
      <vt:lpstr>Presentación de PowerPoint</vt:lpstr>
      <vt:lpstr>Presentación de PowerPoint</vt:lpstr>
      <vt:lpstr>Presentación de PowerPoint</vt:lpstr>
      <vt:lpstr>La replicación del ADN…</vt:lpstr>
      <vt:lpstr>La replicación comienza en sitios específicos del cromosoma denominados Orígen de replicación</vt:lpstr>
      <vt:lpstr>Presentación de PowerPoint</vt:lpstr>
      <vt:lpstr>La proteína DnaA inicia la replicación en E. coli</vt:lpstr>
      <vt:lpstr>La proteína DnaB de E. coli es una helicasa que desnaturaliza la doble hebra de ADN</vt:lpstr>
      <vt:lpstr>Presentación de PowerPoint</vt:lpstr>
      <vt:lpstr>DNA polimerasas de E. coli </vt:lpstr>
      <vt:lpstr>Para copiar el ADN la DNA polimerasa debe superar varios “problemas”</vt:lpstr>
      <vt:lpstr>Dos horquillas de replicación moviéndose en dirección opuesta</vt:lpstr>
      <vt:lpstr>En la horquilla, una cadena es sintetizada en forma discontínua a partir de múltiples cebadores</vt:lpstr>
      <vt:lpstr>Presentación de PowerPoint</vt:lpstr>
      <vt:lpstr>Presentación de PowerPoint</vt:lpstr>
      <vt:lpstr>Presentación de PowerPoint</vt:lpstr>
      <vt:lpstr>Presentación de PowerPoint</vt:lpstr>
      <vt:lpstr>Sintesis de la cadena retrasada  (“lagging strand”)</vt:lpstr>
      <vt:lpstr>La primasa es una RNA polimerasa</vt:lpstr>
      <vt:lpstr>La helicasa</vt:lpstr>
      <vt:lpstr>SSB proteins</vt:lpstr>
      <vt:lpstr>Los fragmentos de la cadena retrasada deben ser ligados para crear una cadena continua de  DNA</vt:lpstr>
      <vt:lpstr>La procesividad de la DNA polimerasa es incrementada por un “clamp” del dímero de la subunidad </vt:lpstr>
      <vt:lpstr>Se requiere de una proteína para “cargar” el clamp </vt:lpstr>
      <vt:lpstr>Presentación de PowerPoint</vt:lpstr>
      <vt:lpstr>Ambas cadenas son sintetizadas en forma concurrente</vt:lpstr>
      <vt:lpstr>Presentación de PowerPoint</vt:lpstr>
      <vt:lpstr>Presentación de PowerPoint</vt:lpstr>
      <vt:lpstr>Corrección de errores </vt:lpstr>
      <vt:lpstr>Presentación de PowerPoint</vt:lpstr>
      <vt:lpstr>Presentación de PowerPoint</vt:lpstr>
      <vt:lpstr>Presentación de PowerPoint</vt:lpstr>
      <vt:lpstr>Presentación de PowerPoint</vt:lpstr>
      <vt:lpstr>Los replisomas de ambas horquillas se encuentran ligados entre sí y asociados a la membrana en un punto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Educational Technologies</dc:creator>
  <cp:lastModifiedBy>Daniel Grasso</cp:lastModifiedBy>
  <cp:revision>103</cp:revision>
  <dcterms:created xsi:type="dcterms:W3CDTF">2000-06-15T14:39:33Z</dcterms:created>
  <dcterms:modified xsi:type="dcterms:W3CDTF">2015-09-16T03:33:44Z</dcterms:modified>
</cp:coreProperties>
</file>