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0" r:id="rId2"/>
    <p:sldId id="257" r:id="rId3"/>
    <p:sldId id="261" r:id="rId4"/>
    <p:sldId id="262" r:id="rId5"/>
    <p:sldId id="267" r:id="rId6"/>
    <p:sldId id="278" r:id="rId7"/>
    <p:sldId id="264" r:id="rId8"/>
    <p:sldId id="265" r:id="rId9"/>
    <p:sldId id="266" r:id="rId10"/>
    <p:sldId id="263" r:id="rId11"/>
    <p:sldId id="258" r:id="rId12"/>
    <p:sldId id="256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64" y="-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92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4F4AD9-1388-4059-8309-F629287A8ED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982CF-5120-402B-A99C-351FF3A845F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E3041-7C15-4517-A006-E769C46E39F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5D2A9-2D08-4BF8-BAB7-8C54B72A494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5E2E4-4503-4376-902F-998622FD0A9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AD35C-64C1-4EC6-93C8-34E8B48DCF2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1DCF5-345C-4244-96DA-A033B72135D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A10F9-016E-42A5-BD2B-35C109E025B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03B65-AC75-403E-93EA-8FCDC26436F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F90CD-3A78-4A75-A301-3D0CC2AA9F8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347F0-ABF5-4AD6-981C-DF3F53BD060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1C13B43-1800-4235-908D-A1661310142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  <p:sp>
        <p:nvSpPr>
          <p:cNvPr id="820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820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95288" y="14128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/>
              <a:t>El cromosoma bacteriano es replicado </a:t>
            </a:r>
            <a:r>
              <a:rPr lang="es-ES_tradnl" sz="2400" b="1"/>
              <a:t>bidireccionalmente </a:t>
            </a:r>
            <a:r>
              <a:rPr lang="es-ES_tradnl" sz="2400"/>
              <a:t>como una unidad a partir del </a:t>
            </a:r>
            <a:r>
              <a:rPr lang="es-ES_tradnl" sz="2400" i="1"/>
              <a:t>ori</a:t>
            </a:r>
            <a:r>
              <a:rPr lang="es-ES_tradnl" sz="2400"/>
              <a:t>C</a:t>
            </a:r>
            <a:endParaRPr lang="es-ES" sz="2400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395288" y="3933825"/>
            <a:ext cx="83534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/>
              <a:t>Las dos horquillas de replicación se mueven a lo largo del genoma (a aprox. la misma velocidad) hasta un punto de encuentro</a:t>
            </a:r>
            <a:endParaRPr lang="es-E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04813"/>
            <a:ext cx="8532813" cy="1873250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_tradnl" sz="2800" smtClean="0"/>
              <a:t>Los replisomas de ambas horquillas se encuentran ligados entre sí y asociados a la membrana en un punto</a:t>
            </a:r>
            <a:endParaRPr lang="es-ES" sz="2800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 t="1970" r="40929" b="59572"/>
          <a:stretch>
            <a:fillRect/>
          </a:stretch>
        </p:blipFill>
        <p:spPr bwMode="auto">
          <a:xfrm>
            <a:off x="2051050" y="2781300"/>
            <a:ext cx="5761038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8"/>
          <p:cNvGrpSpPr>
            <a:grpSpLocks/>
          </p:cNvGrpSpPr>
          <p:nvPr/>
        </p:nvGrpSpPr>
        <p:grpSpPr bwMode="auto">
          <a:xfrm>
            <a:off x="323850" y="925513"/>
            <a:ext cx="5688013" cy="5024437"/>
            <a:chOff x="1837" y="764"/>
            <a:chExt cx="3583" cy="3165"/>
          </a:xfrm>
        </p:grpSpPr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2"/>
            <a:srcRect l="35684" t="29021" b="279"/>
            <a:stretch>
              <a:fillRect/>
            </a:stretch>
          </p:blipFill>
          <p:spPr bwMode="auto">
            <a:xfrm>
              <a:off x="1837" y="764"/>
              <a:ext cx="3583" cy="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1853" y="770"/>
              <a:ext cx="1109" cy="48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6199188" y="1803400"/>
            <a:ext cx="28432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Después de la iniciación, cada uno de los orígenes replicados es particionado a una mitad de la célula</a:t>
            </a:r>
            <a:endParaRPr lang="es-ES"/>
          </a:p>
        </p:txBody>
      </p:sp>
      <p:sp>
        <p:nvSpPr>
          <p:cNvPr id="15364" name="Text Box 12"/>
          <p:cNvSpPr txBox="1">
            <a:spLocks noChangeArrowheads="1"/>
          </p:cNvSpPr>
          <p:nvPr/>
        </p:nvSpPr>
        <p:spPr bwMode="auto">
          <a:xfrm>
            <a:off x="6156325" y="3357563"/>
            <a:ext cx="280828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/>
              <a:t>El proceso de replicación es la fuerza motriz que empuja los cromosomas replicados a los polos opuestos celulares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 b="58330"/>
          <a:stretch>
            <a:fillRect/>
          </a:stretch>
        </p:blipFill>
        <p:spPr bwMode="auto">
          <a:xfrm>
            <a:off x="611188" y="1700213"/>
            <a:ext cx="40322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/>
          <a:srcRect l="10933" r="6432" b="-2542"/>
          <a:stretch>
            <a:fillRect/>
          </a:stretch>
        </p:blipFill>
        <p:spPr bwMode="auto">
          <a:xfrm>
            <a:off x="2195513" y="404813"/>
            <a:ext cx="48958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2"/>
          <a:srcRect t="41043" b="12762"/>
          <a:stretch>
            <a:fillRect/>
          </a:stretch>
        </p:blipFill>
        <p:spPr bwMode="auto">
          <a:xfrm>
            <a:off x="5076825" y="1628775"/>
            <a:ext cx="3703638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/>
          <a:srcRect b="66266"/>
          <a:stretch>
            <a:fillRect/>
          </a:stretch>
        </p:blipFill>
        <p:spPr bwMode="auto">
          <a:xfrm>
            <a:off x="827088" y="2133600"/>
            <a:ext cx="34480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/>
          <a:srcRect t="43898"/>
          <a:stretch>
            <a:fillRect/>
          </a:stretch>
        </p:blipFill>
        <p:spPr bwMode="auto">
          <a:xfrm>
            <a:off x="5907088" y="260350"/>
            <a:ext cx="3040062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611188" y="549275"/>
            <a:ext cx="5132387" cy="11874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chemeClr val="bg1"/>
                </a:solidFill>
              </a:rPr>
              <a:t>El mecanismo de Rolling circle puede generar multímeros de un replicón</a:t>
            </a:r>
            <a:endParaRPr lang="es-E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565400"/>
            <a:ext cx="6481763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900113" y="765175"/>
            <a:ext cx="7077075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>
                <a:solidFill>
                  <a:schemeClr val="bg1"/>
                </a:solidFill>
              </a:rPr>
              <a:t>Los extremos de un ADN lineal son un problema para la replicación</a:t>
            </a:r>
            <a:endParaRPr lang="es-E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916113"/>
            <a:ext cx="3246438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844675"/>
            <a:ext cx="24288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179388" y="549275"/>
            <a:ext cx="8964612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>
                <a:solidFill>
                  <a:schemeClr val="bg1"/>
                </a:solidFill>
              </a:rPr>
              <a:t>Ciertos genomas virales linales utilizan proteínas terminales para la iniciación </a:t>
            </a:r>
            <a:endParaRPr lang="es-E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23850" y="1484313"/>
            <a:ext cx="8442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 sz="2000"/>
              <a:t> Las secuencias involucradas en la terminación se denominan “sitios </a:t>
            </a:r>
            <a:r>
              <a:rPr lang="es-ES_tradnl" sz="2000" i="1"/>
              <a:t>ter</a:t>
            </a:r>
            <a:r>
              <a:rPr lang="es-ES_tradnl" sz="2000"/>
              <a:t>”</a:t>
            </a:r>
            <a:endParaRPr lang="es-ES" sz="2000"/>
          </a:p>
        </p:txBody>
      </p: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239713" y="2565400"/>
            <a:ext cx="384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 sz="2000"/>
              <a:t> Son secuencias cortas ( 23 bp)</a:t>
            </a:r>
            <a:endParaRPr lang="es-ES" sz="2000"/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239713" y="3573463"/>
            <a:ext cx="4367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 sz="2000"/>
              <a:t> Funcionan en una única orientación</a:t>
            </a:r>
            <a:endParaRPr lang="es-ES" sz="2000"/>
          </a:p>
        </p:txBody>
      </p:sp>
      <p:sp>
        <p:nvSpPr>
          <p:cNvPr id="6149" name="Text Box 12"/>
          <p:cNvSpPr txBox="1">
            <a:spLocks noChangeArrowheads="1"/>
          </p:cNvSpPr>
          <p:nvPr/>
        </p:nvSpPr>
        <p:spPr bwMode="auto">
          <a:xfrm>
            <a:off x="239713" y="4508500"/>
            <a:ext cx="8904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 sz="2000"/>
              <a:t> El sitio </a:t>
            </a:r>
            <a:r>
              <a:rPr lang="es-ES_tradnl" sz="2000" i="1"/>
              <a:t>ter</a:t>
            </a:r>
            <a:r>
              <a:rPr lang="es-ES_tradnl" sz="2000"/>
              <a:t> es reconocido por la proteína Tus (en E.coli) o RTF (en B.subtilis)</a:t>
            </a:r>
            <a:endParaRPr lang="es-E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563938" y="1052513"/>
            <a:ext cx="4608512" cy="4940300"/>
            <a:chOff x="1655" y="663"/>
            <a:chExt cx="2903" cy="3112"/>
          </a:xfrm>
        </p:grpSpPr>
        <p:sp>
          <p:nvSpPr>
            <p:cNvPr id="7175" name="Oval 5"/>
            <p:cNvSpPr>
              <a:spLocks noChangeArrowheads="1"/>
            </p:cNvSpPr>
            <p:nvPr/>
          </p:nvSpPr>
          <p:spPr bwMode="auto">
            <a:xfrm>
              <a:off x="2161" y="1523"/>
              <a:ext cx="2023" cy="1844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7176" name="Oval 6"/>
            <p:cNvSpPr>
              <a:spLocks noChangeArrowheads="1"/>
            </p:cNvSpPr>
            <p:nvPr/>
          </p:nvSpPr>
          <p:spPr bwMode="auto">
            <a:xfrm>
              <a:off x="3004" y="3259"/>
              <a:ext cx="393" cy="1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7177" name="Freeform 7"/>
            <p:cNvSpPr>
              <a:spLocks/>
            </p:cNvSpPr>
            <p:nvPr/>
          </p:nvSpPr>
          <p:spPr bwMode="auto">
            <a:xfrm>
              <a:off x="2218" y="3041"/>
              <a:ext cx="786" cy="489"/>
            </a:xfrm>
            <a:custGeom>
              <a:avLst/>
              <a:gdLst>
                <a:gd name="T0" fmla="*/ 453 w 453"/>
                <a:gd name="T1" fmla="*/ 363 h 363"/>
                <a:gd name="T2" fmla="*/ 272 w 453"/>
                <a:gd name="T3" fmla="*/ 272 h 363"/>
                <a:gd name="T4" fmla="*/ 136 w 453"/>
                <a:gd name="T5" fmla="*/ 182 h 363"/>
                <a:gd name="T6" fmla="*/ 0 w 453"/>
                <a:gd name="T7" fmla="*/ 0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3"/>
                <a:gd name="T13" fmla="*/ 0 h 363"/>
                <a:gd name="T14" fmla="*/ 453 w 453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3" h="363">
                  <a:moveTo>
                    <a:pt x="453" y="363"/>
                  </a:moveTo>
                  <a:cubicBezTo>
                    <a:pt x="389" y="332"/>
                    <a:pt x="325" y="302"/>
                    <a:pt x="272" y="272"/>
                  </a:cubicBezTo>
                  <a:cubicBezTo>
                    <a:pt x="219" y="242"/>
                    <a:pt x="181" y="227"/>
                    <a:pt x="136" y="182"/>
                  </a:cubicBezTo>
                  <a:cubicBezTo>
                    <a:pt x="91" y="137"/>
                    <a:pt x="23" y="3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178" name="Freeform 8"/>
            <p:cNvSpPr>
              <a:spLocks/>
            </p:cNvSpPr>
            <p:nvPr/>
          </p:nvSpPr>
          <p:spPr bwMode="auto">
            <a:xfrm>
              <a:off x="3454" y="3041"/>
              <a:ext cx="674" cy="489"/>
            </a:xfrm>
            <a:custGeom>
              <a:avLst/>
              <a:gdLst>
                <a:gd name="T0" fmla="*/ 0 w 544"/>
                <a:gd name="T1" fmla="*/ 409 h 409"/>
                <a:gd name="T2" fmla="*/ 181 w 544"/>
                <a:gd name="T3" fmla="*/ 363 h 409"/>
                <a:gd name="T4" fmla="*/ 363 w 544"/>
                <a:gd name="T5" fmla="*/ 227 h 409"/>
                <a:gd name="T6" fmla="*/ 499 w 544"/>
                <a:gd name="T7" fmla="*/ 91 h 409"/>
                <a:gd name="T8" fmla="*/ 544 w 544"/>
                <a:gd name="T9" fmla="*/ 0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4"/>
                <a:gd name="T16" fmla="*/ 0 h 409"/>
                <a:gd name="T17" fmla="*/ 544 w 544"/>
                <a:gd name="T18" fmla="*/ 409 h 4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4" h="409">
                  <a:moveTo>
                    <a:pt x="0" y="409"/>
                  </a:moveTo>
                  <a:cubicBezTo>
                    <a:pt x="60" y="401"/>
                    <a:pt x="121" y="393"/>
                    <a:pt x="181" y="363"/>
                  </a:cubicBezTo>
                  <a:cubicBezTo>
                    <a:pt x="241" y="333"/>
                    <a:pt x="310" y="272"/>
                    <a:pt x="363" y="227"/>
                  </a:cubicBezTo>
                  <a:cubicBezTo>
                    <a:pt x="416" y="182"/>
                    <a:pt x="469" y="129"/>
                    <a:pt x="499" y="91"/>
                  </a:cubicBezTo>
                  <a:cubicBezTo>
                    <a:pt x="529" y="53"/>
                    <a:pt x="536" y="26"/>
                    <a:pt x="54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179" name="Text Box 9"/>
            <p:cNvSpPr txBox="1">
              <a:spLocks noChangeArrowheads="1"/>
            </p:cNvSpPr>
            <p:nvPr/>
          </p:nvSpPr>
          <p:spPr bwMode="auto">
            <a:xfrm>
              <a:off x="2033" y="3544"/>
              <a:ext cx="8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/>
                <a:t>Horquilla 2</a:t>
              </a:r>
              <a:endParaRPr lang="es-ES"/>
            </a:p>
          </p:txBody>
        </p:sp>
        <p:sp>
          <p:nvSpPr>
            <p:cNvPr id="7180" name="Text Box 10"/>
            <p:cNvSpPr txBox="1">
              <a:spLocks noChangeArrowheads="1"/>
            </p:cNvSpPr>
            <p:nvPr/>
          </p:nvSpPr>
          <p:spPr bwMode="auto">
            <a:xfrm>
              <a:off x="3510" y="3530"/>
              <a:ext cx="8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/>
                <a:t>Horquilla 1</a:t>
              </a:r>
              <a:endParaRPr lang="es-ES"/>
            </a:p>
          </p:txBody>
        </p:sp>
        <p:sp>
          <p:nvSpPr>
            <p:cNvPr id="7181" name="AutoShape 11"/>
            <p:cNvSpPr>
              <a:spLocks noChangeArrowheads="1"/>
            </p:cNvSpPr>
            <p:nvPr/>
          </p:nvSpPr>
          <p:spPr bwMode="auto">
            <a:xfrm rot="-6844488">
              <a:off x="2779" y="1523"/>
              <a:ext cx="112" cy="11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7182" name="AutoShape 12"/>
            <p:cNvSpPr>
              <a:spLocks noChangeArrowheads="1"/>
            </p:cNvSpPr>
            <p:nvPr/>
          </p:nvSpPr>
          <p:spPr bwMode="auto">
            <a:xfrm rot="-7448362">
              <a:off x="2665" y="1566"/>
              <a:ext cx="112" cy="11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7183" name="AutoShape 13"/>
            <p:cNvSpPr>
              <a:spLocks noChangeArrowheads="1"/>
            </p:cNvSpPr>
            <p:nvPr/>
          </p:nvSpPr>
          <p:spPr bwMode="auto">
            <a:xfrm rot="-7257572">
              <a:off x="2555" y="1632"/>
              <a:ext cx="112" cy="11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7184" name="AutoShape 14"/>
            <p:cNvSpPr>
              <a:spLocks noChangeArrowheads="1"/>
            </p:cNvSpPr>
            <p:nvPr/>
          </p:nvSpPr>
          <p:spPr bwMode="auto">
            <a:xfrm rot="6792078">
              <a:off x="3304" y="1489"/>
              <a:ext cx="113" cy="11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7185" name="AutoShape 15"/>
            <p:cNvSpPr>
              <a:spLocks noChangeArrowheads="1"/>
            </p:cNvSpPr>
            <p:nvPr/>
          </p:nvSpPr>
          <p:spPr bwMode="auto">
            <a:xfrm rot="6792078">
              <a:off x="3454" y="1523"/>
              <a:ext cx="112" cy="11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7186" name="AutoShape 16"/>
            <p:cNvSpPr>
              <a:spLocks noChangeArrowheads="1"/>
            </p:cNvSpPr>
            <p:nvPr/>
          </p:nvSpPr>
          <p:spPr bwMode="auto">
            <a:xfrm>
              <a:off x="3276" y="1646"/>
              <a:ext cx="197" cy="177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7187" name="Text Box 17"/>
            <p:cNvSpPr txBox="1">
              <a:spLocks noChangeArrowheads="1"/>
            </p:cNvSpPr>
            <p:nvPr/>
          </p:nvSpPr>
          <p:spPr bwMode="auto">
            <a:xfrm>
              <a:off x="3328" y="1827"/>
              <a:ext cx="1230" cy="2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200" i="1"/>
                <a:t>ter</a:t>
              </a:r>
              <a:r>
                <a:rPr lang="es-ES_tradnl" sz="1200"/>
                <a:t>C,B</a:t>
              </a:r>
            </a:p>
            <a:p>
              <a:r>
                <a:rPr lang="es-ES_tradnl" sz="1200"/>
                <a:t>Terminan horquilla 2</a:t>
              </a:r>
              <a:endParaRPr lang="es-ES" sz="1200"/>
            </a:p>
          </p:txBody>
        </p:sp>
        <p:sp>
          <p:nvSpPr>
            <p:cNvPr id="7188" name="AutoShape 18"/>
            <p:cNvSpPr>
              <a:spLocks noChangeArrowheads="1"/>
            </p:cNvSpPr>
            <p:nvPr/>
          </p:nvSpPr>
          <p:spPr bwMode="auto">
            <a:xfrm flipH="1">
              <a:off x="2727" y="1668"/>
              <a:ext cx="197" cy="177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7189" name="Text Box 19"/>
            <p:cNvSpPr txBox="1">
              <a:spLocks noChangeArrowheads="1"/>
            </p:cNvSpPr>
            <p:nvPr/>
          </p:nvSpPr>
          <p:spPr bwMode="auto">
            <a:xfrm>
              <a:off x="1655" y="1848"/>
              <a:ext cx="1230" cy="2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200" i="1"/>
                <a:t>terE</a:t>
              </a:r>
              <a:r>
                <a:rPr lang="es-ES_tradnl" sz="1200"/>
                <a:t>,D,A</a:t>
              </a:r>
            </a:p>
            <a:p>
              <a:r>
                <a:rPr lang="es-ES_tradnl" sz="1200"/>
                <a:t>Terminan horquilla 1</a:t>
              </a:r>
              <a:endParaRPr lang="es-ES" sz="1200"/>
            </a:p>
          </p:txBody>
        </p:sp>
        <p:sp>
          <p:nvSpPr>
            <p:cNvPr id="7190" name="AutoShape 20"/>
            <p:cNvSpPr>
              <a:spLocks noChangeArrowheads="1"/>
            </p:cNvSpPr>
            <p:nvPr/>
          </p:nvSpPr>
          <p:spPr bwMode="auto">
            <a:xfrm>
              <a:off x="3004" y="1035"/>
              <a:ext cx="226" cy="433"/>
            </a:xfrm>
            <a:prstGeom prst="downArrow">
              <a:avLst>
                <a:gd name="adj1" fmla="val 50000"/>
                <a:gd name="adj2" fmla="val 4789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7191" name="Text Box 21"/>
            <p:cNvSpPr txBox="1">
              <a:spLocks noChangeArrowheads="1"/>
            </p:cNvSpPr>
            <p:nvPr/>
          </p:nvSpPr>
          <p:spPr bwMode="auto">
            <a:xfrm>
              <a:off x="1925" y="663"/>
              <a:ext cx="2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/>
                <a:t>Punto de encuentro de las horquillas</a:t>
              </a:r>
              <a:endParaRPr lang="es-E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122488" y="1989138"/>
            <a:ext cx="4465637" cy="1008062"/>
            <a:chOff x="703" y="1253"/>
            <a:chExt cx="2813" cy="635"/>
          </a:xfrm>
        </p:grpSpPr>
        <p:sp>
          <p:nvSpPr>
            <p:cNvPr id="7173" name="Oval 23"/>
            <p:cNvSpPr>
              <a:spLocks noChangeArrowheads="1"/>
            </p:cNvSpPr>
            <p:nvPr/>
          </p:nvSpPr>
          <p:spPr bwMode="auto">
            <a:xfrm>
              <a:off x="2699" y="1253"/>
              <a:ext cx="817" cy="635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7174" name="Text Box 25"/>
            <p:cNvSpPr txBox="1">
              <a:spLocks noChangeArrowheads="1"/>
            </p:cNvSpPr>
            <p:nvPr/>
          </p:nvSpPr>
          <p:spPr bwMode="auto">
            <a:xfrm>
              <a:off x="703" y="1253"/>
              <a:ext cx="167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/>
                <a:t>TRAMPA de Horquilla de replicación</a:t>
              </a:r>
              <a:endParaRPr lang="es-ES"/>
            </a:p>
          </p:txBody>
        </p:sp>
      </p:grp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395288" y="2781300"/>
            <a:ext cx="2973387" cy="14652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Si una horquilla se retrasa, la más rápida es “atrapada” en la región </a:t>
            </a:r>
            <a:r>
              <a:rPr lang="es-ES_tradnl" i="1">
                <a:solidFill>
                  <a:schemeClr val="bg1"/>
                </a:solidFill>
              </a:rPr>
              <a:t>ter</a:t>
            </a:r>
            <a:r>
              <a:rPr lang="es-ES_tradnl">
                <a:solidFill>
                  <a:schemeClr val="bg1"/>
                </a:solidFill>
              </a:rPr>
              <a:t> para esperar el arribo de la horquilla retrasada</a:t>
            </a: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/>
          <a:srcRect b="25125"/>
          <a:stretch>
            <a:fillRect/>
          </a:stretch>
        </p:blipFill>
        <p:spPr bwMode="auto">
          <a:xfrm>
            <a:off x="338138" y="260350"/>
            <a:ext cx="37592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4427538" y="1341438"/>
            <a:ext cx="4356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/>
              <a:t>Los últimos cientos de bases de ADN entre estos complejos son replicados completando 2 cromosomas topológicamente unidos</a:t>
            </a:r>
            <a:endParaRPr lang="es-ES"/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2"/>
          <a:srcRect t="74350"/>
          <a:stretch>
            <a:fillRect/>
          </a:stretch>
        </p:blipFill>
        <p:spPr bwMode="auto">
          <a:xfrm>
            <a:off x="354013" y="5113338"/>
            <a:ext cx="37592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4211638" y="5516563"/>
            <a:ext cx="45370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La separación de los círculos (catenanos) se realiza por acción de la Topoisomerasa IV</a:t>
            </a:r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628775"/>
            <a:ext cx="3152775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700213"/>
            <a:ext cx="32575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042988" y="476250"/>
            <a:ext cx="7653337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>
                <a:solidFill>
                  <a:schemeClr val="bg1"/>
                </a:solidFill>
              </a:rPr>
              <a:t>La segregación cromosomal puede requerir recombinación sitio específica</a:t>
            </a:r>
            <a:endParaRPr lang="es-E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051050" y="4652963"/>
            <a:ext cx="6553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>
                <a:solidFill>
                  <a:schemeClr val="folHlink"/>
                </a:solidFill>
              </a:rPr>
              <a:t>Segregación</a:t>
            </a:r>
            <a:r>
              <a:rPr lang="es-ES_tradnl" sz="2800"/>
              <a:t>. Reparto de los  genomas  recién sintetizados</a:t>
            </a:r>
            <a:endParaRPr lang="es-ES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 t="36800"/>
          <a:stretch>
            <a:fillRect/>
          </a:stretch>
        </p:blipFill>
        <p:spPr bwMode="auto">
          <a:xfrm>
            <a:off x="101600" y="2579688"/>
            <a:ext cx="55800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9925" y="908050"/>
            <a:ext cx="328612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827088" y="1125538"/>
            <a:ext cx="4616450" cy="3667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El septum divide la bacteria en su progenie </a:t>
            </a: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/>
          <a:srcRect t="49046"/>
          <a:stretch>
            <a:fillRect/>
          </a:stretch>
        </p:blipFill>
        <p:spPr bwMode="auto">
          <a:xfrm>
            <a:off x="827088" y="836613"/>
            <a:ext cx="7489825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708275"/>
            <a:ext cx="31718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708275"/>
            <a:ext cx="360045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341438"/>
            <a:ext cx="37480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250825" y="2276475"/>
            <a:ext cx="5153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/>
              <a:t>La estructura de FtsZ es semejante a la tubulina</a:t>
            </a:r>
            <a:endParaRPr lang="es-ES"/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250825" y="3141663"/>
            <a:ext cx="3209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/>
              <a:t>FtsZ tiene actividad GTPasa </a:t>
            </a:r>
            <a:endParaRPr lang="es-ES"/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971550" y="549275"/>
            <a:ext cx="6799263" cy="5191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>
                <a:solidFill>
                  <a:schemeClr val="bg1"/>
                </a:solidFill>
              </a:rPr>
              <a:t>La formación del septum requiere de FtsZ</a:t>
            </a:r>
            <a:endParaRPr lang="es-E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as de cristal">
  <a:themeElements>
    <a:clrScheme name="Capas de cristal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Capas de crist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as de cristal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de cristal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444</TotalTime>
  <Words>304</Words>
  <Application>Microsoft Macintosh PowerPoint</Application>
  <PresentationFormat>Presentación en pantalla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Capas de cristal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replisomas de ambas horquillas se encuentran ligados entre sí y asociados a la membrana en un punto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</dc:creator>
  <cp:lastModifiedBy>Daniel Grasso</cp:lastModifiedBy>
  <cp:revision>22</cp:revision>
  <dcterms:created xsi:type="dcterms:W3CDTF">2006-09-03T15:12:59Z</dcterms:created>
  <dcterms:modified xsi:type="dcterms:W3CDTF">2013-03-25T01:25:36Z</dcterms:modified>
</cp:coreProperties>
</file>