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unknown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1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51" r:id="rId2"/>
  </p:sldMasterIdLst>
  <p:notesMasterIdLst>
    <p:notesMasterId r:id="rId66"/>
  </p:notesMasterIdLst>
  <p:sldIdLst>
    <p:sldId id="345" r:id="rId3"/>
    <p:sldId id="344" r:id="rId4"/>
    <p:sldId id="259" r:id="rId5"/>
    <p:sldId id="354" r:id="rId6"/>
    <p:sldId id="303" r:id="rId7"/>
    <p:sldId id="304" r:id="rId8"/>
    <p:sldId id="305" r:id="rId9"/>
    <p:sldId id="346" r:id="rId10"/>
    <p:sldId id="258" r:id="rId11"/>
    <p:sldId id="320" r:id="rId12"/>
    <p:sldId id="260" r:id="rId13"/>
    <p:sldId id="268" r:id="rId14"/>
    <p:sldId id="311" r:id="rId15"/>
    <p:sldId id="321" r:id="rId16"/>
    <p:sldId id="262" r:id="rId17"/>
    <p:sldId id="312" r:id="rId18"/>
    <p:sldId id="269" r:id="rId19"/>
    <p:sldId id="306" r:id="rId20"/>
    <p:sldId id="355" r:id="rId21"/>
    <p:sldId id="356" r:id="rId22"/>
    <p:sldId id="357" r:id="rId23"/>
    <p:sldId id="270" r:id="rId24"/>
    <p:sldId id="314" r:id="rId25"/>
    <p:sldId id="315" r:id="rId26"/>
    <p:sldId id="316" r:id="rId27"/>
    <p:sldId id="271" r:id="rId28"/>
    <p:sldId id="273" r:id="rId29"/>
    <p:sldId id="317" r:id="rId30"/>
    <p:sldId id="318" r:id="rId31"/>
    <p:sldId id="274" r:id="rId32"/>
    <p:sldId id="319" r:id="rId33"/>
    <p:sldId id="347" r:id="rId34"/>
    <p:sldId id="313" r:id="rId35"/>
    <p:sldId id="322" r:id="rId36"/>
    <p:sldId id="323" r:id="rId37"/>
    <p:sldId id="324" r:id="rId38"/>
    <p:sldId id="325" r:id="rId39"/>
    <p:sldId id="326" r:id="rId40"/>
    <p:sldId id="327" r:id="rId41"/>
    <p:sldId id="328" r:id="rId42"/>
    <p:sldId id="329" r:id="rId43"/>
    <p:sldId id="330" r:id="rId44"/>
    <p:sldId id="331" r:id="rId45"/>
    <p:sldId id="332" r:id="rId46"/>
    <p:sldId id="333" r:id="rId47"/>
    <p:sldId id="334" r:id="rId48"/>
    <p:sldId id="335" r:id="rId49"/>
    <p:sldId id="336" r:id="rId50"/>
    <p:sldId id="337" r:id="rId51"/>
    <p:sldId id="338" r:id="rId52"/>
    <p:sldId id="339" r:id="rId53"/>
    <p:sldId id="348" r:id="rId54"/>
    <p:sldId id="349" r:id="rId55"/>
    <p:sldId id="350" r:id="rId56"/>
    <p:sldId id="351" r:id="rId57"/>
    <p:sldId id="352" r:id="rId58"/>
    <p:sldId id="353" r:id="rId59"/>
    <p:sldId id="340" r:id="rId60"/>
    <p:sldId id="341" r:id="rId61"/>
    <p:sldId id="342" r:id="rId62"/>
    <p:sldId id="343" r:id="rId63"/>
    <p:sldId id="275" r:id="rId64"/>
    <p:sldId id="302" r:id="rId6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napToGrid="0">
      <p:cViewPr>
        <p:scale>
          <a:sx n="94" d="100"/>
          <a:sy n="94" d="100"/>
        </p:scale>
        <p:origin x="-840" y="-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notesMaster" Target="notesMasters/notes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FBC810B-6C66-4617-BCEE-D8500D214B3F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2321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C6EB4C-E3E2-4441-A1A6-EB92810910AE}" type="slidenum">
              <a:rPr lang="en-US"/>
              <a:pPr/>
              <a:t>3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622C38-A422-493C-B0EB-F9FF43A83673}" type="slidenum">
              <a:rPr lang="en-US"/>
              <a:pPr/>
              <a:t>30</a:t>
            </a:fld>
            <a:endParaRPr 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A28727-99E3-4F8E-800C-9D7976189398}" type="slidenum">
              <a:rPr lang="en-US"/>
              <a:pPr/>
              <a:t>59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0F421C-14B3-4421-82EE-4CC33AC76D35}" type="slidenum">
              <a:rPr lang="en-US"/>
              <a:pPr/>
              <a:t>62</a:t>
            </a:fld>
            <a:endParaRPr lang="en-US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3F2110-089B-4712-86D9-88A1F1C0C599}" type="slidenum">
              <a:rPr lang="en-US"/>
              <a:pPr/>
              <a:t>63</a:t>
            </a:fld>
            <a:endParaRPr lang="en-US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6858EF-4F7B-4AAC-91BC-5DB1E7D123F9}" type="slidenum">
              <a:rPr lang="en-US"/>
              <a:pPr/>
              <a:t>9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9C22A1-8018-4E24-B16A-9FA591681B38}" type="slidenum">
              <a:rPr lang="en-US"/>
              <a:pPr/>
              <a:t>11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80AC49-2CFE-423C-80FE-A6E7E968ADAF}" type="slidenum">
              <a:rPr lang="en-US"/>
              <a:pPr/>
              <a:t>12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4417F2-80EA-47A7-BE84-9F152AB6AAF4}" type="slidenum">
              <a:rPr lang="en-US"/>
              <a:pPr/>
              <a:t>14</a:t>
            </a:fld>
            <a:endParaRPr lang="en-US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E2F195-0B72-4287-A5A4-670AA9F7686C}" type="slidenum">
              <a:rPr lang="en-US"/>
              <a:pPr/>
              <a:t>17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3B93B1-3ABC-4E92-BFA4-AEDC0C794DF7}" type="slidenum">
              <a:rPr lang="en-US"/>
              <a:pPr/>
              <a:t>22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B21E2C-C36A-4BC1-8E01-043050949843}" type="slidenum">
              <a:rPr lang="en-US"/>
              <a:pPr/>
              <a:t>26</a:t>
            </a:fld>
            <a:endParaRPr 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E8D7F8-6954-4F48-870D-D18190BFA5F9}" type="slidenum">
              <a:rPr lang="en-US"/>
              <a:pPr/>
              <a:t>27</a:t>
            </a:fld>
            <a:endParaRPr 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  <a:latin typeface="Arial" charset="0"/>
              </a:defRPr>
            </a:lvl1pPr>
          </a:lstStyle>
          <a:p>
            <a:r>
              <a:rPr lang="en-US"/>
              <a:t>Copyright (c) by W. H. Freeman and Company</a:t>
            </a:r>
            <a:endParaRPr lang="en-US" sz="140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fld id="{93794E87-9FCE-465F-AFFD-C74F800934CB}" type="slidenum">
              <a:rPr lang="en-US"/>
              <a:pPr/>
              <a:t>‹Nr.›</a:t>
            </a:fld>
            <a:endParaRPr lang="en-US"/>
          </a:p>
        </p:txBody>
      </p:sp>
      <p:pic>
        <p:nvPicPr>
          <p:cNvPr id="3079" name="Picture 7" descr="pain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0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0A1C9-A26C-4FA2-AFBE-6427DA80F0F9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06400" y="228600"/>
            <a:ext cx="6019800" cy="58293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AA355-550C-4BEC-847C-9901AB60776A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538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193539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93540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93541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193542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193543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193544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193545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193546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93547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193548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Copyright (c) by W. H. Freeman and Company</a:t>
            </a:r>
          </a:p>
        </p:txBody>
      </p:sp>
      <p:sp>
        <p:nvSpPr>
          <p:cNvPr id="193549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38B737E-8F71-4CE0-A990-891CA07D3FC2}" type="slidenum">
              <a:rPr lang="es-ES"/>
              <a:pPr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Copyright (c) by W. H. Freeman and Company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B03B6C-52F9-4341-AE16-00139A844A0C}" type="slidenum">
              <a:rPr lang="es-ES"/>
              <a:pPr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Copyright (c) by W. H. Freeman and Company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77BED8-3D11-499A-B08D-74CC56C95FB9}" type="slidenum">
              <a:rPr lang="es-ES"/>
              <a:pPr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Copyright (c) by W. H. Freeman and Company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592370-995C-44D7-9A0A-92CCF298E594}" type="slidenum">
              <a:rPr lang="es-ES"/>
              <a:pPr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Copyright (c) by W. H. Freeman and Company</a:t>
            </a: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15C125-E30B-4E8F-983C-C45B79F99B00}" type="slidenum">
              <a:rPr lang="es-ES"/>
              <a:pPr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Copyright (c) by W. H. Freeman and Company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021869-AA17-41B6-A216-DDE27C0F7CB1}" type="slidenum">
              <a:rPr lang="es-ES"/>
              <a:pPr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Copyright (c) by W. H. Freeman and Company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FFFE94-BBD3-4969-91AA-D8F08F84F972}" type="slidenum">
              <a:rPr lang="es-ES"/>
              <a:pPr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Copyright (c) by W. H. Freeman and Company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632446-1B5C-49A5-B009-4560CC586537}" type="slidenum">
              <a:rPr lang="es-ES"/>
              <a:pPr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4A2F0-293D-44E2-8A34-768FFB051BC5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Copyright (c) by W. H. Freeman and Company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718CBB-1801-4227-AF70-3F8DE9E7ED9E}" type="slidenum">
              <a:rPr lang="es-ES"/>
              <a:pPr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Copyright (c) by W. H. Freeman and Company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A2F7BC-41FC-4E1B-B0E9-AAB9331AF7DB}" type="slidenum">
              <a:rPr lang="es-ES"/>
              <a:pPr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Copyright (c) by W. H. Freeman and Company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342096-300E-4154-B6CE-C865411EDCC5}" type="slidenum">
              <a:rPr lang="es-ES"/>
              <a:pPr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161AB5-2C1C-42B4-B16C-EB28A6D7EBC5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885950"/>
            <a:ext cx="4013200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22800" y="1885950"/>
            <a:ext cx="4013200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E6384-3899-416B-8F65-7434C23874A4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3AD34B-E2A2-4DC7-BF4A-772D10CF005C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4DED7E-4287-4892-9D41-3E7A2B2475ED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A7CE01-293C-4730-BD93-EB991AAD68D6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FFCB3A-9F1F-4CC7-8F8B-CE830FF09610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81261-A8F3-49F1-9C34-82915956FBFC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900">
                <a:solidFill>
                  <a:schemeClr val="bg2"/>
                </a:solidFill>
                <a:latin typeface="Helvetica" pitchFamily="34" charset="0"/>
              </a:defRPr>
            </a:lvl1pPr>
          </a:lstStyle>
          <a:p>
            <a:r>
              <a:rPr lang="en-US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fld id="{9D50D18C-EB80-4713-A1F8-36CE9AE7A9E9}" type="slidenum">
              <a:rPr lang="en-US"/>
              <a:pPr/>
              <a:t>‹Nr.›</a:t>
            </a:fld>
            <a:endParaRPr lang="en-US"/>
          </a:p>
        </p:txBody>
      </p:sp>
      <p:pic>
        <p:nvPicPr>
          <p:cNvPr id="2055" name="Picture 7" descr="paint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50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514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92515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92516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92517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92518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192519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192520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192521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192522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19252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19252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r>
              <a:rPr lang="es-ES"/>
              <a:t>Copyright (c) by W. H. Freeman and Company</a:t>
            </a:r>
          </a:p>
        </p:txBody>
      </p:sp>
      <p:sp>
        <p:nvSpPr>
          <p:cNvPr id="19252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BD3A7E0D-3ECB-4E06-BDA2-315589EC8577}" type="slidenum">
              <a:rPr lang="es-ES"/>
              <a:pPr/>
              <a:t>‹Nr.›</a:t>
            </a:fld>
            <a:endParaRPr lang="es-ES"/>
          </a:p>
        </p:txBody>
      </p:sp>
      <p:sp>
        <p:nvSpPr>
          <p:cNvPr id="192526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92527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3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5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6.png"/><Relationship Id="rId3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La replicación del ADN…</a:t>
            </a: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14700" y="2933700"/>
            <a:ext cx="2578100" cy="110490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s-ES"/>
              <a:t>Qué es???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6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1654175"/>
            <a:ext cx="2009775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06650" y="2338388"/>
            <a:ext cx="645795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326" name="Rectangle 6"/>
          <p:cNvSpPr>
            <a:spLocks noChangeArrowheads="1"/>
          </p:cNvSpPr>
          <p:nvPr/>
        </p:nvSpPr>
        <p:spPr bwMode="auto">
          <a:xfrm>
            <a:off x="3111500" y="6273800"/>
            <a:ext cx="2832100" cy="4191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>
                <a:latin typeface="Helvetica" pitchFamily="34" charset="0"/>
              </a:rPr>
              <a:t>La proteína DnaA inicia la replicación en </a:t>
            </a:r>
            <a:r>
              <a:rPr lang="en-US" sz="3200" i="1">
                <a:latin typeface="Helvetica" pitchFamily="34" charset="0"/>
              </a:rPr>
              <a:t>E. coli</a:t>
            </a:r>
            <a:endParaRPr lang="en-US" sz="3200">
              <a:latin typeface="Helvetica" pitchFamily="34" charset="0"/>
            </a:endParaRPr>
          </a:p>
        </p:txBody>
      </p:sp>
      <p:pic>
        <p:nvPicPr>
          <p:cNvPr id="33797" name="Picture 5" descr="F12-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676400"/>
            <a:ext cx="8672513" cy="4445000"/>
          </a:xfrm>
          <a:prstGeom prst="rect">
            <a:avLst/>
          </a:prstGeom>
          <a:noFill/>
        </p:spPr>
      </p:pic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3340100" y="6362700"/>
            <a:ext cx="2679700" cy="317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435100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3200">
                <a:latin typeface="Helvetica" pitchFamily="34" charset="0"/>
              </a:rPr>
              <a:t>La proteína DnaB de </a:t>
            </a:r>
            <a:r>
              <a:rPr lang="en-US" sz="3200" i="1">
                <a:latin typeface="Helvetica" pitchFamily="34" charset="0"/>
              </a:rPr>
              <a:t>E. coli</a:t>
            </a:r>
            <a:r>
              <a:rPr lang="en-US" sz="3200">
                <a:latin typeface="Helvetica" pitchFamily="34" charset="0"/>
              </a:rPr>
              <a:t> es una helicasa que desnaturaliza la doble hebra de ADN</a:t>
            </a:r>
          </a:p>
        </p:txBody>
      </p:sp>
      <p:pic>
        <p:nvPicPr>
          <p:cNvPr id="46084" name="Picture 4" descr="F12-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24100" y="1728788"/>
            <a:ext cx="4657725" cy="4570412"/>
          </a:xfrm>
          <a:prstGeom prst="rect">
            <a:avLst/>
          </a:prstGeom>
          <a:noFill/>
        </p:spPr>
      </p:pic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3327400" y="6464300"/>
            <a:ext cx="2476500" cy="241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pic>
        <p:nvPicPr>
          <p:cNvPr id="17510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463" y="330200"/>
            <a:ext cx="40767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5109" name="Rectangle 5"/>
          <p:cNvSpPr>
            <a:spLocks noChangeArrowheads="1"/>
          </p:cNvSpPr>
          <p:nvPr/>
        </p:nvSpPr>
        <p:spPr bwMode="auto">
          <a:xfrm>
            <a:off x="152400" y="4064000"/>
            <a:ext cx="30734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175111" name="Text Box 7"/>
          <p:cNvSpPr txBox="1">
            <a:spLocks noChangeArrowheads="1"/>
          </p:cNvSpPr>
          <p:nvPr/>
        </p:nvSpPr>
        <p:spPr bwMode="auto">
          <a:xfrm>
            <a:off x="4848225" y="420688"/>
            <a:ext cx="25590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/>
              <a:t>Reacción catalizada</a:t>
            </a:r>
          </a:p>
          <a:p>
            <a:r>
              <a:rPr lang="es-ES_tradnl"/>
              <a:t>por la DNA polimerasa</a:t>
            </a:r>
            <a:endParaRPr lang="es-ES"/>
          </a:p>
        </p:txBody>
      </p:sp>
      <p:pic>
        <p:nvPicPr>
          <p:cNvPr id="17511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7250" y="2376488"/>
            <a:ext cx="4273550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Helvetica" pitchFamily="34" charset="0"/>
              </a:rPr>
              <a:t>DNA polimerasas de </a:t>
            </a:r>
            <a:r>
              <a:rPr lang="en-US" sz="3200" i="1">
                <a:latin typeface="Helvetica" pitchFamily="34" charset="0"/>
              </a:rPr>
              <a:t>E. coli</a:t>
            </a:r>
            <a:r>
              <a:rPr lang="en-US" sz="3200">
                <a:latin typeface="Helvetica" pitchFamily="34" charset="0"/>
              </a:rPr>
              <a:t> </a:t>
            </a:r>
          </a:p>
        </p:txBody>
      </p:sp>
      <p:pic>
        <p:nvPicPr>
          <p:cNvPr id="185347" name="Picture 3" descr="T12-01"/>
          <p:cNvPicPr>
            <a:picLocks noChangeAspect="1" noChangeArrowheads="1"/>
          </p:cNvPicPr>
          <p:nvPr/>
        </p:nvPicPr>
        <p:blipFill>
          <a:blip r:embed="rId3"/>
          <a:srcRect b="53799"/>
          <a:stretch>
            <a:fillRect/>
          </a:stretch>
        </p:blipFill>
        <p:spPr bwMode="auto">
          <a:xfrm>
            <a:off x="711200" y="2033588"/>
            <a:ext cx="8242300" cy="2844800"/>
          </a:xfrm>
          <a:prstGeom prst="rect">
            <a:avLst/>
          </a:prstGeom>
          <a:noFill/>
        </p:spPr>
      </p:pic>
      <p:sp>
        <p:nvSpPr>
          <p:cNvPr id="185348" name="Rectangle 4"/>
          <p:cNvSpPr>
            <a:spLocks noChangeArrowheads="1"/>
          </p:cNvSpPr>
          <p:nvPr/>
        </p:nvSpPr>
        <p:spPr bwMode="auto">
          <a:xfrm>
            <a:off x="3340100" y="6375400"/>
            <a:ext cx="2540000" cy="330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6213" y="228600"/>
            <a:ext cx="8764587" cy="1143000"/>
          </a:xfrm>
        </p:spPr>
        <p:txBody>
          <a:bodyPr/>
          <a:lstStyle/>
          <a:p>
            <a:pPr algn="ctr"/>
            <a:r>
              <a:rPr lang="en-US" sz="3200">
                <a:latin typeface="Helvetica" pitchFamily="34" charset="0"/>
              </a:rPr>
              <a:t>Para copiar el ADN la DNA polimerasa debe superar varios “problemas”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839200" cy="4514850"/>
          </a:xfrm>
        </p:spPr>
        <p:txBody>
          <a:bodyPr/>
          <a:lstStyle/>
          <a:p>
            <a:pPr>
              <a:spcBef>
                <a:spcPct val="10000"/>
              </a:spcBef>
            </a:pPr>
            <a:r>
              <a:rPr lang="en-US" sz="2400">
                <a:latin typeface="Helvetica" pitchFamily="34" charset="0"/>
              </a:rPr>
              <a:t>Las DNA polimerasas son incapaces de separar las cadenas de la doble hebra de ADN para exponer las cadenas a ser copiadas</a:t>
            </a:r>
          </a:p>
          <a:p>
            <a:pPr>
              <a:spcBef>
                <a:spcPct val="10000"/>
              </a:spcBef>
            </a:pPr>
            <a:endParaRPr lang="en-US" sz="2400">
              <a:latin typeface="Helvetica" pitchFamily="34" charset="0"/>
            </a:endParaRPr>
          </a:p>
          <a:p>
            <a:pPr>
              <a:spcBef>
                <a:spcPct val="10000"/>
              </a:spcBef>
            </a:pPr>
            <a:r>
              <a:rPr lang="en-US" sz="2400">
                <a:latin typeface="Helvetica" pitchFamily="34" charset="0"/>
              </a:rPr>
              <a:t>Todas las DNA polimerasas conocidas </a:t>
            </a:r>
            <a:r>
              <a:rPr lang="en-US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sólo pueden elongar</a:t>
            </a:r>
            <a:r>
              <a:rPr lang="en-US" sz="2400" b="1">
                <a:latin typeface="Helvetica" pitchFamily="34" charset="0"/>
              </a:rPr>
              <a:t> </a:t>
            </a:r>
            <a:r>
              <a:rPr lang="en-US" sz="2400">
                <a:latin typeface="Helvetica" pitchFamily="34" charset="0"/>
              </a:rPr>
              <a:t>una cadena preexistente de ADN o ARN, </a:t>
            </a:r>
            <a:r>
              <a:rPr lang="en-US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son incapaces de iniciar</a:t>
            </a:r>
            <a:r>
              <a:rPr lang="en-US" sz="2400">
                <a:latin typeface="Helvetica" pitchFamily="34" charset="0"/>
              </a:rPr>
              <a:t> cadenas</a:t>
            </a:r>
          </a:p>
          <a:p>
            <a:pPr>
              <a:spcBef>
                <a:spcPct val="10000"/>
              </a:spcBef>
              <a:buFont typeface="Monotype Sorts" pitchFamily="2" charset="2"/>
              <a:buNone/>
            </a:pPr>
            <a:endParaRPr lang="en-US" sz="2400">
              <a:latin typeface="Helvetica" pitchFamily="34" charset="0"/>
            </a:endParaRPr>
          </a:p>
          <a:p>
            <a:pPr>
              <a:spcBef>
                <a:spcPct val="10000"/>
              </a:spcBef>
            </a:pPr>
            <a:r>
              <a:rPr lang="en-US" sz="2400">
                <a:latin typeface="Helvetica" pitchFamily="34" charset="0"/>
              </a:rPr>
              <a:t>Las dos cadenas son antiparalelas, pero todas las DNA polimerasas catalizan la incorporación de nucleótidos al extremo 3</a:t>
            </a:r>
            <a:r>
              <a:rPr lang="en-US" sz="2400">
                <a:latin typeface="Helvetica" pitchFamily="34" charset="0"/>
                <a:sym typeface="Symbol" pitchFamily="18" charset="2"/>
              </a:rPr>
              <a:t></a:t>
            </a:r>
            <a:r>
              <a:rPr lang="en-US" sz="2400">
                <a:latin typeface="Helvetica" pitchFamily="34" charset="0"/>
              </a:rPr>
              <a:t>-hydroxilo de la cadena en crecimiento, por lo tanto sólo pueden crecer en la dirección 5</a:t>
            </a:r>
            <a:r>
              <a:rPr lang="en-US" sz="2400">
                <a:latin typeface="Helvetica" pitchFamily="34" charset="0"/>
                <a:sym typeface="Symbol" pitchFamily="18" charset="2"/>
              </a:rPr>
              <a:t>----&gt;</a:t>
            </a:r>
            <a:r>
              <a:rPr lang="en-US" sz="2400">
                <a:latin typeface="Helvetica" pitchFamily="34" charset="0"/>
              </a:rPr>
              <a:t>3</a:t>
            </a:r>
            <a:r>
              <a:rPr lang="en-US" sz="2400">
                <a:latin typeface="Helvetica" pitchFamily="34" charset="0"/>
                <a:sym typeface="Symbol" pitchFamily="18" charset="2"/>
              </a:rPr>
              <a:t></a:t>
            </a:r>
            <a:endParaRPr lang="en-US" sz="2400">
              <a:latin typeface="Helvetica" pitchFamily="34" charset="0"/>
            </a:endParaRPr>
          </a:p>
        </p:txBody>
      </p:sp>
      <p:sp>
        <p:nvSpPr>
          <p:cNvPr id="37893" name="Line 5"/>
          <p:cNvSpPr>
            <a:spLocks noChangeShapeType="1"/>
          </p:cNvSpPr>
          <p:nvPr/>
        </p:nvSpPr>
        <p:spPr bwMode="auto">
          <a:xfrm>
            <a:off x="6299200" y="5245100"/>
            <a:ext cx="27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3302000" y="6464300"/>
            <a:ext cx="2628900" cy="241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sz="2400"/>
              <a:t>Dos horquillas de replicación moviéndose en dirección opuesta</a:t>
            </a:r>
            <a:endParaRPr lang="es-ES" sz="2400"/>
          </a:p>
        </p:txBody>
      </p:sp>
      <p:pic>
        <p:nvPicPr>
          <p:cNvPr id="17613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6475" y="2208213"/>
            <a:ext cx="4438650" cy="404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6134" name="Picture 6" descr="F12-09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1200" y="2146300"/>
            <a:ext cx="2628900" cy="1397000"/>
          </a:xfrm>
          <a:prstGeom prst="rect">
            <a:avLst/>
          </a:prstGeom>
          <a:noFill/>
        </p:spPr>
      </p:pic>
      <p:sp>
        <p:nvSpPr>
          <p:cNvPr id="176135" name="Oval 7"/>
          <p:cNvSpPr>
            <a:spLocks noChangeArrowheads="1"/>
          </p:cNvSpPr>
          <p:nvPr/>
        </p:nvSpPr>
        <p:spPr bwMode="auto">
          <a:xfrm>
            <a:off x="622300" y="1765300"/>
            <a:ext cx="2781300" cy="2108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176136" name="Oval 8"/>
          <p:cNvSpPr>
            <a:spLocks noChangeArrowheads="1"/>
          </p:cNvSpPr>
          <p:nvPr/>
        </p:nvSpPr>
        <p:spPr bwMode="auto">
          <a:xfrm>
            <a:off x="3860800" y="2819400"/>
            <a:ext cx="800100" cy="6223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176137" name="Line 9"/>
          <p:cNvSpPr>
            <a:spLocks noChangeShapeType="1"/>
          </p:cNvSpPr>
          <p:nvPr/>
        </p:nvSpPr>
        <p:spPr bwMode="auto">
          <a:xfrm flipH="1" flipV="1">
            <a:off x="3441700" y="2997200"/>
            <a:ext cx="381000" cy="88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65100"/>
            <a:ext cx="8991600" cy="1333500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3200">
                <a:latin typeface="Helvetica" pitchFamily="34" charset="0"/>
              </a:rPr>
              <a:t>En la horquilla, una cadena es sintetizada en forma discontínua a partir de múltiples cebadores</a:t>
            </a:r>
          </a:p>
        </p:txBody>
      </p:sp>
      <p:pic>
        <p:nvPicPr>
          <p:cNvPr id="48133" name="Picture 5" descr="F12-09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325" y="1689100"/>
            <a:ext cx="8385175" cy="4457700"/>
          </a:xfrm>
          <a:prstGeom prst="rect">
            <a:avLst/>
          </a:prstGeom>
          <a:noFill/>
        </p:spPr>
      </p:pic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3302000" y="6451600"/>
            <a:ext cx="25781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700213"/>
            <a:ext cx="7096125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r="45633"/>
          <a:stretch/>
        </p:blipFill>
        <p:spPr>
          <a:xfrm>
            <a:off x="2626606" y="761190"/>
            <a:ext cx="4142724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08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grpSp>
        <p:nvGrpSpPr>
          <p:cNvPr id="215049" name="Group 9"/>
          <p:cNvGrpSpPr>
            <a:grpSpLocks/>
          </p:cNvGrpSpPr>
          <p:nvPr/>
        </p:nvGrpSpPr>
        <p:grpSpPr bwMode="auto">
          <a:xfrm>
            <a:off x="2513013" y="1079500"/>
            <a:ext cx="5894387" cy="5505450"/>
            <a:chOff x="1583" y="680"/>
            <a:chExt cx="3713" cy="3468"/>
          </a:xfrm>
        </p:grpSpPr>
        <p:pic>
          <p:nvPicPr>
            <p:cNvPr id="215044" name="Picture 4" descr="Mafalda%20pensando"/>
            <p:cNvPicPr>
              <a:picLocks noChangeAspect="1" noChangeArrowheads="1"/>
            </p:cNvPicPr>
            <p:nvPr/>
          </p:nvPicPr>
          <p:blipFill>
            <a:blip r:embed="rId2"/>
            <a:srcRect l="3059" t="4013" r="4886"/>
            <a:stretch>
              <a:fillRect/>
            </a:stretch>
          </p:blipFill>
          <p:spPr bwMode="auto">
            <a:xfrm>
              <a:off x="1583" y="1477"/>
              <a:ext cx="2028" cy="2671"/>
            </a:xfrm>
            <a:prstGeom prst="rect">
              <a:avLst/>
            </a:prstGeom>
            <a:noFill/>
          </p:spPr>
        </p:pic>
        <p:grpSp>
          <p:nvGrpSpPr>
            <p:cNvPr id="215045" name="Group 5"/>
            <p:cNvGrpSpPr>
              <a:grpSpLocks/>
            </p:cNvGrpSpPr>
            <p:nvPr/>
          </p:nvGrpSpPr>
          <p:grpSpPr bwMode="auto">
            <a:xfrm>
              <a:off x="3120" y="680"/>
              <a:ext cx="2176" cy="1102"/>
              <a:chOff x="3288" y="1752"/>
              <a:chExt cx="1679" cy="862"/>
            </a:xfrm>
          </p:grpSpPr>
          <p:sp>
            <p:nvSpPr>
              <p:cNvPr id="215046" name="AutoShape 6"/>
              <p:cNvSpPr>
                <a:spLocks noChangeArrowheads="1"/>
              </p:cNvSpPr>
              <p:nvPr/>
            </p:nvSpPr>
            <p:spPr bwMode="auto">
              <a:xfrm>
                <a:off x="3334" y="1752"/>
                <a:ext cx="1633" cy="862"/>
              </a:xfrm>
              <a:prstGeom prst="cloudCallout">
                <a:avLst>
                  <a:gd name="adj1" fmla="val -43750"/>
                  <a:gd name="adj2" fmla="val 7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/>
                <a:endParaRPr lang="es-ES" sz="2400"/>
              </a:p>
            </p:txBody>
          </p:sp>
          <p:sp>
            <p:nvSpPr>
              <p:cNvPr id="215047" name="Text Box 7"/>
              <p:cNvSpPr txBox="1">
                <a:spLocks noChangeArrowheads="1"/>
              </p:cNvSpPr>
              <p:nvPr/>
            </p:nvSpPr>
            <p:spPr bwMode="auto">
              <a:xfrm>
                <a:off x="3288" y="1979"/>
                <a:ext cx="1512" cy="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s-ES_tradnl" sz="2400"/>
                  <a:t>¿Cómo lo demostraron?</a:t>
                </a:r>
                <a:endParaRPr lang="es-ES" sz="2400"/>
              </a:p>
            </p:txBody>
          </p:sp>
        </p:grpSp>
      </p:grpSp>
      <p:sp>
        <p:nvSpPr>
          <p:cNvPr id="215048" name="Rectangle 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ctr"/>
            <a:r>
              <a:rPr lang="en-US" sz="2400"/>
              <a:t>La replicación del ADN es bidireccional y semi-conservativa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679899"/>
            <a:ext cx="83312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23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60" y="1328609"/>
            <a:ext cx="7620000" cy="5308600"/>
          </a:xfrm>
          <a:prstGeom prst="rect">
            <a:avLst/>
          </a:prstGeom>
        </p:spPr>
      </p:pic>
      <p:sp>
        <p:nvSpPr>
          <p:cNvPr id="4" name="Flecha abajo 3"/>
          <p:cNvSpPr/>
          <p:nvPr/>
        </p:nvSpPr>
        <p:spPr bwMode="auto">
          <a:xfrm>
            <a:off x="6418027" y="526889"/>
            <a:ext cx="324280" cy="594439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675026" y="472849"/>
            <a:ext cx="1595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MUTANTE ?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68007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>
                <a:latin typeface="Helvetica" pitchFamily="34" charset="0"/>
              </a:rPr>
              <a:t>Sintesis de la cadena retrasada </a:t>
            </a:r>
            <a:br>
              <a:rPr lang="en-US" sz="3200">
                <a:latin typeface="Helvetica" pitchFamily="34" charset="0"/>
              </a:rPr>
            </a:br>
            <a:r>
              <a:rPr lang="en-US" sz="3200">
                <a:latin typeface="Helvetica" pitchFamily="34" charset="0"/>
              </a:rPr>
              <a:t>(“lagging strand”)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7696200" y="6019800"/>
            <a:ext cx="13922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latin typeface="Helvetica" pitchFamily="34" charset="0"/>
              </a:rPr>
              <a:t>Figure 12-9b</a:t>
            </a:r>
          </a:p>
        </p:txBody>
      </p:sp>
      <p:pic>
        <p:nvPicPr>
          <p:cNvPr id="50181" name="Picture 5" descr="F12-09B"/>
          <p:cNvPicPr>
            <a:picLocks noChangeAspect="1" noChangeArrowheads="1"/>
          </p:cNvPicPr>
          <p:nvPr/>
        </p:nvPicPr>
        <p:blipFill>
          <a:blip r:embed="rId3"/>
          <a:srcRect t="5287"/>
          <a:stretch>
            <a:fillRect/>
          </a:stretch>
        </p:blipFill>
        <p:spPr bwMode="auto">
          <a:xfrm>
            <a:off x="2324100" y="1633538"/>
            <a:ext cx="4557713" cy="48688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sz="3600"/>
              <a:t>La primasa es una RNA polimerasa</a:t>
            </a:r>
            <a:endParaRPr lang="es-ES" sz="3600"/>
          </a:p>
        </p:txBody>
      </p:sp>
      <p:pic>
        <p:nvPicPr>
          <p:cNvPr id="17818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4425" y="1719263"/>
            <a:ext cx="2203450" cy="448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/>
              <a:t>La helicasa</a:t>
            </a:r>
            <a:endParaRPr lang="es-ES"/>
          </a:p>
        </p:txBody>
      </p:sp>
      <p:pic>
        <p:nvPicPr>
          <p:cNvPr id="17920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9763" y="1912938"/>
            <a:ext cx="4675187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920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1663" y="1852613"/>
            <a:ext cx="3178175" cy="422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9206" name="Rectangle 6"/>
          <p:cNvSpPr>
            <a:spLocks noChangeArrowheads="1"/>
          </p:cNvSpPr>
          <p:nvPr/>
        </p:nvSpPr>
        <p:spPr bwMode="auto">
          <a:xfrm>
            <a:off x="3187700" y="6438900"/>
            <a:ext cx="2857500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/>
              <a:t>SSB proteins</a:t>
            </a:r>
            <a:endParaRPr lang="es-ES"/>
          </a:p>
        </p:txBody>
      </p:sp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2800" y="2276475"/>
            <a:ext cx="520065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0229" name="Rectangle 5"/>
          <p:cNvSpPr>
            <a:spLocks noChangeArrowheads="1"/>
          </p:cNvSpPr>
          <p:nvPr/>
        </p:nvSpPr>
        <p:spPr bwMode="auto">
          <a:xfrm>
            <a:off x="3225800" y="6362700"/>
            <a:ext cx="2717800" cy="33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pic>
        <p:nvPicPr>
          <p:cNvPr id="1802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30925" y="2120900"/>
            <a:ext cx="26479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9400" y="203200"/>
            <a:ext cx="8559800" cy="952500"/>
          </a:xfrm>
        </p:spPr>
        <p:txBody>
          <a:bodyPr/>
          <a:lstStyle/>
          <a:p>
            <a:pPr algn="ctr"/>
            <a:r>
              <a:rPr lang="en-US" sz="2800">
                <a:latin typeface="Helvetica" pitchFamily="34" charset="0"/>
              </a:rPr>
              <a:t>Los fragmentos de la cadena retrasada deben ser ligados para crear una cadena continua de  DNA</a:t>
            </a:r>
            <a:endParaRPr lang="en-US" sz="3200">
              <a:latin typeface="Helvetica" pitchFamily="34" charset="0"/>
            </a:endParaRPr>
          </a:p>
        </p:txBody>
      </p:sp>
      <p:pic>
        <p:nvPicPr>
          <p:cNvPr id="52229" name="Picture 5" descr="F12-09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613" y="1638300"/>
            <a:ext cx="5106987" cy="4876800"/>
          </a:xfrm>
          <a:prstGeom prst="rect">
            <a:avLst/>
          </a:prstGeom>
          <a:noFill/>
        </p:spPr>
      </p:pic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3263900" y="6464300"/>
            <a:ext cx="28067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190500"/>
            <a:ext cx="7886700" cy="1181100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2800">
                <a:latin typeface="Helvetica" pitchFamily="34" charset="0"/>
              </a:rPr>
              <a:t>La procesividad de la DNA polimerasa es incrementada por un “clamp” del dímero de la subunidad </a:t>
            </a:r>
            <a:r>
              <a:rPr lang="en-US" sz="2800">
                <a:latin typeface="Helvetica" pitchFamily="34" charset="0"/>
                <a:sym typeface="Symbol" pitchFamily="18" charset="2"/>
              </a:rPr>
              <a:t></a:t>
            </a:r>
            <a:endParaRPr lang="en-US" sz="3200">
              <a:latin typeface="Helvetica" pitchFamily="34" charset="0"/>
            </a:endParaRPr>
          </a:p>
        </p:txBody>
      </p:sp>
      <p:pic>
        <p:nvPicPr>
          <p:cNvPr id="56324" name="Picture 4" descr="F12-10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100" y="2222500"/>
            <a:ext cx="4038600" cy="3290888"/>
          </a:xfrm>
          <a:prstGeom prst="rect">
            <a:avLst/>
          </a:prstGeom>
          <a:noFill/>
        </p:spPr>
      </p:pic>
      <p:pic>
        <p:nvPicPr>
          <p:cNvPr id="56325" name="Picture 5" descr="F12-10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54500" y="2063750"/>
            <a:ext cx="4727575" cy="4078288"/>
          </a:xfrm>
          <a:prstGeom prst="rect">
            <a:avLst/>
          </a:prstGeom>
          <a:noFill/>
        </p:spPr>
      </p:pic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3314700" y="6413500"/>
            <a:ext cx="2832100" cy="25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algn="ctr"/>
            <a:r>
              <a:rPr lang="es-ES_tradnl" sz="3600"/>
              <a:t>Se requiere de una proteína para “cargar” el clamp </a:t>
            </a:r>
            <a:endParaRPr lang="es-ES" sz="3600"/>
          </a:p>
        </p:txBody>
      </p:sp>
      <p:pic>
        <p:nvPicPr>
          <p:cNvPr id="1812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1575" y="1684338"/>
            <a:ext cx="405765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pic>
        <p:nvPicPr>
          <p:cNvPr id="1822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8213" y="2041525"/>
            <a:ext cx="7534275" cy="372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2277" name="Rectangle 5"/>
          <p:cNvSpPr>
            <a:spLocks noChangeArrowheads="1"/>
          </p:cNvSpPr>
          <p:nvPr/>
        </p:nvSpPr>
        <p:spPr bwMode="auto">
          <a:xfrm>
            <a:off x="3203575" y="6308725"/>
            <a:ext cx="2743200" cy="50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787400" y="279400"/>
            <a:ext cx="7772400" cy="1028700"/>
          </a:xfrm>
        </p:spPr>
        <p:txBody>
          <a:bodyPr/>
          <a:lstStyle/>
          <a:p>
            <a:pPr algn="ctr"/>
            <a:r>
              <a:rPr lang="en-US" sz="3200">
                <a:latin typeface="Helvetica" pitchFamily="34" charset="0"/>
              </a:rPr>
              <a:t>La replicación del ADN es bidireccional y semi-conservativa</a:t>
            </a:r>
          </a:p>
        </p:txBody>
      </p:sp>
      <p:grpSp>
        <p:nvGrpSpPr>
          <p:cNvPr id="31750" name="Group 6"/>
          <p:cNvGrpSpPr>
            <a:grpSpLocks/>
          </p:cNvGrpSpPr>
          <p:nvPr/>
        </p:nvGrpSpPr>
        <p:grpSpPr bwMode="auto">
          <a:xfrm>
            <a:off x="2486313" y="1823196"/>
            <a:ext cx="4721225" cy="4549775"/>
            <a:chOff x="832" y="1086"/>
            <a:chExt cx="3006" cy="2850"/>
          </a:xfrm>
        </p:grpSpPr>
        <p:pic>
          <p:nvPicPr>
            <p:cNvPr id="31748" name="Picture 4" descr="F12-03A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32" y="1086"/>
              <a:ext cx="2880" cy="1823"/>
            </a:xfrm>
            <a:prstGeom prst="rect">
              <a:avLst/>
            </a:prstGeom>
            <a:noFill/>
          </p:spPr>
        </p:pic>
        <p:pic>
          <p:nvPicPr>
            <p:cNvPr id="31749" name="Picture 5" descr="F12-03B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32" y="2960"/>
              <a:ext cx="3006" cy="976"/>
            </a:xfrm>
            <a:prstGeom prst="rect">
              <a:avLst/>
            </a:prstGeom>
            <a:noFill/>
          </p:spPr>
        </p:pic>
      </p:grp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3352800" y="6489700"/>
            <a:ext cx="2616200" cy="190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>
                <a:latin typeface="Helvetica" pitchFamily="34" charset="0"/>
              </a:rPr>
              <a:t>Ambas cadenas son sintetizadas en forma concurrente</a:t>
            </a:r>
          </a:p>
        </p:txBody>
      </p:sp>
      <p:pic>
        <p:nvPicPr>
          <p:cNvPr id="58374" name="Picture 6" descr="F12-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000" y="1751013"/>
            <a:ext cx="5253038" cy="3921125"/>
          </a:xfrm>
          <a:prstGeom prst="rect">
            <a:avLst/>
          </a:prstGeom>
          <a:noFill/>
        </p:spPr>
      </p:pic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3327400" y="6388100"/>
            <a:ext cx="2641600" cy="292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pic>
        <p:nvPicPr>
          <p:cNvPr id="5837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1789113"/>
            <a:ext cx="2638425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pic>
        <p:nvPicPr>
          <p:cNvPr id="1833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8" y="1817688"/>
            <a:ext cx="7535862" cy="384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3301" name="Rectangle 5"/>
          <p:cNvSpPr>
            <a:spLocks noChangeArrowheads="1"/>
          </p:cNvSpPr>
          <p:nvPr/>
        </p:nvSpPr>
        <p:spPr bwMode="auto">
          <a:xfrm>
            <a:off x="3162300" y="6299200"/>
            <a:ext cx="2705100" cy="3683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pic>
        <p:nvPicPr>
          <p:cNvPr id="5" name="replicación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412750"/>
            <a:ext cx="7594600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84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60400" y="457200"/>
            <a:ext cx="7658100" cy="711200"/>
          </a:xfrm>
        </p:spPr>
        <p:txBody>
          <a:bodyPr/>
          <a:lstStyle/>
          <a:p>
            <a:pPr algn="ctr"/>
            <a:r>
              <a:rPr lang="es-ES_tradnl"/>
              <a:t>Corrección de errores </a:t>
            </a:r>
            <a:endParaRPr lang="es-ES"/>
          </a:p>
        </p:txBody>
      </p:sp>
      <p:pic>
        <p:nvPicPr>
          <p:cNvPr id="17715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2625" y="2052638"/>
            <a:ext cx="5086350" cy="417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Copyright (c) by W. H. Freeman and Company</a:t>
            </a:r>
          </a:p>
        </p:txBody>
      </p:sp>
      <p:sp>
        <p:nvSpPr>
          <p:cNvPr id="187394" name="Text Box 2"/>
          <p:cNvSpPr txBox="1">
            <a:spLocks noChangeArrowheads="1"/>
          </p:cNvSpPr>
          <p:nvPr/>
        </p:nvSpPr>
        <p:spPr bwMode="auto">
          <a:xfrm>
            <a:off x="395288" y="1412875"/>
            <a:ext cx="85693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s-ES_tradnl" sz="2400">
                <a:latin typeface="Arial" charset="0"/>
              </a:rPr>
              <a:t>El cromosoma bacteriano es replicado </a:t>
            </a:r>
            <a:r>
              <a:rPr lang="es-ES_tradnl" sz="2400" b="1">
                <a:latin typeface="Arial" charset="0"/>
              </a:rPr>
              <a:t>bidireccionalmente </a:t>
            </a:r>
            <a:r>
              <a:rPr lang="es-ES_tradnl" sz="2400">
                <a:latin typeface="Arial" charset="0"/>
              </a:rPr>
              <a:t>como una unidad a partir del </a:t>
            </a:r>
            <a:r>
              <a:rPr lang="es-ES_tradnl" sz="2400" i="1">
                <a:latin typeface="Arial" charset="0"/>
              </a:rPr>
              <a:t>ori</a:t>
            </a:r>
            <a:r>
              <a:rPr lang="es-ES_tradnl" sz="2400">
                <a:latin typeface="Arial" charset="0"/>
              </a:rPr>
              <a:t>C</a:t>
            </a:r>
            <a:endParaRPr lang="es-ES" sz="2400">
              <a:latin typeface="Arial" charset="0"/>
            </a:endParaRPr>
          </a:p>
        </p:txBody>
      </p:sp>
      <p:sp>
        <p:nvSpPr>
          <p:cNvPr id="187395" name="Text Box 3"/>
          <p:cNvSpPr txBox="1">
            <a:spLocks noChangeArrowheads="1"/>
          </p:cNvSpPr>
          <p:nvPr/>
        </p:nvSpPr>
        <p:spPr bwMode="auto">
          <a:xfrm>
            <a:off x="395288" y="3933825"/>
            <a:ext cx="83534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s-ES_tradnl" sz="2400">
                <a:latin typeface="Arial" charset="0"/>
              </a:rPr>
              <a:t>Las dos horquillas de replicación se mueven a lo largo del genoma (a aprox. la misma velocidad) hasta un punto de encuentro</a:t>
            </a:r>
            <a:endParaRPr lang="es-ES" sz="24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Copyright (c) by W. H. Freeman and Company</a:t>
            </a:r>
          </a:p>
        </p:txBody>
      </p:sp>
      <p:sp>
        <p:nvSpPr>
          <p:cNvPr id="188418" name="Text Box 2"/>
          <p:cNvSpPr txBox="1">
            <a:spLocks noChangeArrowheads="1"/>
          </p:cNvSpPr>
          <p:nvPr/>
        </p:nvSpPr>
        <p:spPr bwMode="auto">
          <a:xfrm>
            <a:off x="323850" y="1484313"/>
            <a:ext cx="84280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s-ES_tradnl">
                <a:latin typeface="Arial" charset="0"/>
              </a:rPr>
              <a:t> Las secuencias involucradas en la terminación se denominas “sitios </a:t>
            </a:r>
            <a:r>
              <a:rPr lang="es-ES_tradnl" i="1">
                <a:latin typeface="Arial" charset="0"/>
              </a:rPr>
              <a:t>ter</a:t>
            </a:r>
            <a:r>
              <a:rPr lang="es-ES_tradnl">
                <a:latin typeface="Arial" charset="0"/>
              </a:rPr>
              <a:t>”</a:t>
            </a:r>
            <a:endParaRPr lang="es-ES">
              <a:latin typeface="Arial" charset="0"/>
            </a:endParaRPr>
          </a:p>
        </p:txBody>
      </p:sp>
      <p:sp>
        <p:nvSpPr>
          <p:cNvPr id="188419" name="Text Box 3"/>
          <p:cNvSpPr txBox="1">
            <a:spLocks noChangeArrowheads="1"/>
          </p:cNvSpPr>
          <p:nvPr/>
        </p:nvSpPr>
        <p:spPr bwMode="auto">
          <a:xfrm>
            <a:off x="239713" y="2565400"/>
            <a:ext cx="3840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s-ES_tradnl">
                <a:latin typeface="Arial" charset="0"/>
              </a:rPr>
              <a:t> Son secuencias cortas ( 23 bp)</a:t>
            </a:r>
            <a:endParaRPr lang="es-ES">
              <a:latin typeface="Arial" charset="0"/>
            </a:endParaRPr>
          </a:p>
        </p:txBody>
      </p:sp>
      <p:sp>
        <p:nvSpPr>
          <p:cNvPr id="188420" name="Text Box 4"/>
          <p:cNvSpPr txBox="1">
            <a:spLocks noChangeArrowheads="1"/>
          </p:cNvSpPr>
          <p:nvPr/>
        </p:nvSpPr>
        <p:spPr bwMode="auto">
          <a:xfrm>
            <a:off x="239713" y="3573463"/>
            <a:ext cx="43672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s-ES_tradnl">
                <a:latin typeface="Arial" charset="0"/>
              </a:rPr>
              <a:t> Funcionan en una única orientación</a:t>
            </a:r>
            <a:endParaRPr lang="es-ES">
              <a:latin typeface="Arial" charset="0"/>
            </a:endParaRPr>
          </a:p>
        </p:txBody>
      </p:sp>
      <p:sp>
        <p:nvSpPr>
          <p:cNvPr id="188421" name="Text Box 5"/>
          <p:cNvSpPr txBox="1">
            <a:spLocks noChangeArrowheads="1"/>
          </p:cNvSpPr>
          <p:nvPr/>
        </p:nvSpPr>
        <p:spPr bwMode="auto">
          <a:xfrm>
            <a:off x="239713" y="4508500"/>
            <a:ext cx="8904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s-ES_tradnl">
                <a:latin typeface="Arial" charset="0"/>
              </a:rPr>
              <a:t> El sitio </a:t>
            </a:r>
            <a:r>
              <a:rPr lang="es-ES_tradnl" i="1">
                <a:latin typeface="Arial" charset="0"/>
              </a:rPr>
              <a:t>ter</a:t>
            </a:r>
            <a:r>
              <a:rPr lang="es-ES_tradnl">
                <a:latin typeface="Arial" charset="0"/>
              </a:rPr>
              <a:t> es reconocido por la proteína Tus (en E.coli) o RTF (en B.subtilis)</a:t>
            </a:r>
            <a:endParaRPr lang="es-ES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Copyright (c) by W. H. Freeman and Company</a:t>
            </a:r>
          </a:p>
        </p:txBody>
      </p:sp>
      <p:grpSp>
        <p:nvGrpSpPr>
          <p:cNvPr id="189442" name="Group 2"/>
          <p:cNvGrpSpPr>
            <a:grpSpLocks/>
          </p:cNvGrpSpPr>
          <p:nvPr/>
        </p:nvGrpSpPr>
        <p:grpSpPr bwMode="auto">
          <a:xfrm>
            <a:off x="3563938" y="1052513"/>
            <a:ext cx="4608512" cy="4940300"/>
            <a:chOff x="1655" y="663"/>
            <a:chExt cx="2903" cy="3112"/>
          </a:xfrm>
        </p:grpSpPr>
        <p:sp>
          <p:nvSpPr>
            <p:cNvPr id="189443" name="Oval 3"/>
            <p:cNvSpPr>
              <a:spLocks noChangeArrowheads="1"/>
            </p:cNvSpPr>
            <p:nvPr/>
          </p:nvSpPr>
          <p:spPr bwMode="auto">
            <a:xfrm>
              <a:off x="2161" y="1523"/>
              <a:ext cx="2023" cy="1844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189444" name="Oval 4"/>
            <p:cNvSpPr>
              <a:spLocks noChangeArrowheads="1"/>
            </p:cNvSpPr>
            <p:nvPr/>
          </p:nvSpPr>
          <p:spPr bwMode="auto">
            <a:xfrm>
              <a:off x="3004" y="3259"/>
              <a:ext cx="39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189445" name="Freeform 5"/>
            <p:cNvSpPr>
              <a:spLocks/>
            </p:cNvSpPr>
            <p:nvPr/>
          </p:nvSpPr>
          <p:spPr bwMode="auto">
            <a:xfrm>
              <a:off x="2218" y="3041"/>
              <a:ext cx="786" cy="489"/>
            </a:xfrm>
            <a:custGeom>
              <a:avLst/>
              <a:gdLst/>
              <a:ahLst/>
              <a:cxnLst>
                <a:cxn ang="0">
                  <a:pos x="453" y="363"/>
                </a:cxn>
                <a:cxn ang="0">
                  <a:pos x="272" y="272"/>
                </a:cxn>
                <a:cxn ang="0">
                  <a:pos x="136" y="182"/>
                </a:cxn>
                <a:cxn ang="0">
                  <a:pos x="0" y="0"/>
                </a:cxn>
              </a:cxnLst>
              <a:rect l="0" t="0" r="r" b="b"/>
              <a:pathLst>
                <a:path w="453" h="363">
                  <a:moveTo>
                    <a:pt x="453" y="363"/>
                  </a:moveTo>
                  <a:cubicBezTo>
                    <a:pt x="389" y="332"/>
                    <a:pt x="325" y="302"/>
                    <a:pt x="272" y="272"/>
                  </a:cubicBezTo>
                  <a:cubicBezTo>
                    <a:pt x="219" y="242"/>
                    <a:pt x="181" y="227"/>
                    <a:pt x="136" y="182"/>
                  </a:cubicBezTo>
                  <a:cubicBezTo>
                    <a:pt x="91" y="137"/>
                    <a:pt x="23" y="3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189446" name="Freeform 6"/>
            <p:cNvSpPr>
              <a:spLocks/>
            </p:cNvSpPr>
            <p:nvPr/>
          </p:nvSpPr>
          <p:spPr bwMode="auto">
            <a:xfrm>
              <a:off x="3454" y="3041"/>
              <a:ext cx="674" cy="489"/>
            </a:xfrm>
            <a:custGeom>
              <a:avLst/>
              <a:gdLst/>
              <a:ahLst/>
              <a:cxnLst>
                <a:cxn ang="0">
                  <a:pos x="0" y="409"/>
                </a:cxn>
                <a:cxn ang="0">
                  <a:pos x="181" y="363"/>
                </a:cxn>
                <a:cxn ang="0">
                  <a:pos x="363" y="227"/>
                </a:cxn>
                <a:cxn ang="0">
                  <a:pos x="499" y="91"/>
                </a:cxn>
                <a:cxn ang="0">
                  <a:pos x="544" y="0"/>
                </a:cxn>
              </a:cxnLst>
              <a:rect l="0" t="0" r="r" b="b"/>
              <a:pathLst>
                <a:path w="544" h="409">
                  <a:moveTo>
                    <a:pt x="0" y="409"/>
                  </a:moveTo>
                  <a:cubicBezTo>
                    <a:pt x="60" y="401"/>
                    <a:pt x="121" y="393"/>
                    <a:pt x="181" y="363"/>
                  </a:cubicBezTo>
                  <a:cubicBezTo>
                    <a:pt x="241" y="333"/>
                    <a:pt x="310" y="272"/>
                    <a:pt x="363" y="227"/>
                  </a:cubicBezTo>
                  <a:cubicBezTo>
                    <a:pt x="416" y="182"/>
                    <a:pt x="469" y="129"/>
                    <a:pt x="499" y="91"/>
                  </a:cubicBezTo>
                  <a:cubicBezTo>
                    <a:pt x="529" y="53"/>
                    <a:pt x="536" y="26"/>
                    <a:pt x="544" y="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s-AR"/>
            </a:p>
          </p:txBody>
        </p:sp>
        <p:sp>
          <p:nvSpPr>
            <p:cNvPr id="189447" name="Text Box 7"/>
            <p:cNvSpPr txBox="1">
              <a:spLocks noChangeArrowheads="1"/>
            </p:cNvSpPr>
            <p:nvPr/>
          </p:nvSpPr>
          <p:spPr bwMode="auto">
            <a:xfrm>
              <a:off x="2033" y="3544"/>
              <a:ext cx="8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s-ES_tradnl" sz="1800">
                  <a:latin typeface="Arial" charset="0"/>
                </a:rPr>
                <a:t>Horquilla 2</a:t>
              </a:r>
              <a:endParaRPr lang="es-ES" sz="1800">
                <a:latin typeface="Arial" charset="0"/>
              </a:endParaRPr>
            </a:p>
          </p:txBody>
        </p:sp>
        <p:sp>
          <p:nvSpPr>
            <p:cNvPr id="189448" name="Text Box 8"/>
            <p:cNvSpPr txBox="1">
              <a:spLocks noChangeArrowheads="1"/>
            </p:cNvSpPr>
            <p:nvPr/>
          </p:nvSpPr>
          <p:spPr bwMode="auto">
            <a:xfrm>
              <a:off x="3510" y="3530"/>
              <a:ext cx="8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s-ES_tradnl" sz="1800">
                  <a:latin typeface="Arial" charset="0"/>
                </a:rPr>
                <a:t>Horquilla 1</a:t>
              </a:r>
              <a:endParaRPr lang="es-ES" sz="1800">
                <a:latin typeface="Arial" charset="0"/>
              </a:endParaRPr>
            </a:p>
          </p:txBody>
        </p:sp>
        <p:sp>
          <p:nvSpPr>
            <p:cNvPr id="189449" name="AutoShape 9"/>
            <p:cNvSpPr>
              <a:spLocks noChangeArrowheads="1"/>
            </p:cNvSpPr>
            <p:nvPr/>
          </p:nvSpPr>
          <p:spPr bwMode="auto">
            <a:xfrm rot="-6844488">
              <a:off x="2779" y="1523"/>
              <a:ext cx="112" cy="111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189450" name="AutoShape 10"/>
            <p:cNvSpPr>
              <a:spLocks noChangeArrowheads="1"/>
            </p:cNvSpPr>
            <p:nvPr/>
          </p:nvSpPr>
          <p:spPr bwMode="auto">
            <a:xfrm rot="-7448362">
              <a:off x="2665" y="1566"/>
              <a:ext cx="112" cy="111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189451" name="AutoShape 11"/>
            <p:cNvSpPr>
              <a:spLocks noChangeArrowheads="1"/>
            </p:cNvSpPr>
            <p:nvPr/>
          </p:nvSpPr>
          <p:spPr bwMode="auto">
            <a:xfrm rot="-7257572">
              <a:off x="2555" y="1632"/>
              <a:ext cx="112" cy="111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189452" name="AutoShape 12"/>
            <p:cNvSpPr>
              <a:spLocks noChangeArrowheads="1"/>
            </p:cNvSpPr>
            <p:nvPr/>
          </p:nvSpPr>
          <p:spPr bwMode="auto">
            <a:xfrm rot="-14807922">
              <a:off x="3304" y="1489"/>
              <a:ext cx="113" cy="11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189453" name="AutoShape 13"/>
            <p:cNvSpPr>
              <a:spLocks noChangeArrowheads="1"/>
            </p:cNvSpPr>
            <p:nvPr/>
          </p:nvSpPr>
          <p:spPr bwMode="auto">
            <a:xfrm rot="-14807922">
              <a:off x="3454" y="1523"/>
              <a:ext cx="112" cy="11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189454" name="AutoShape 14"/>
            <p:cNvSpPr>
              <a:spLocks noChangeArrowheads="1"/>
            </p:cNvSpPr>
            <p:nvPr/>
          </p:nvSpPr>
          <p:spPr bwMode="auto">
            <a:xfrm>
              <a:off x="3276" y="1646"/>
              <a:ext cx="197" cy="177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189455" name="Text Box 15"/>
            <p:cNvSpPr txBox="1">
              <a:spLocks noChangeArrowheads="1"/>
            </p:cNvSpPr>
            <p:nvPr/>
          </p:nvSpPr>
          <p:spPr bwMode="auto">
            <a:xfrm>
              <a:off x="3328" y="1827"/>
              <a:ext cx="1230" cy="29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s-ES_tradnl" sz="1200" i="1">
                  <a:latin typeface="Arial" charset="0"/>
                </a:rPr>
                <a:t>ter</a:t>
              </a:r>
              <a:r>
                <a:rPr lang="es-ES_tradnl" sz="1200">
                  <a:latin typeface="Arial" charset="0"/>
                </a:rPr>
                <a:t>C,B</a:t>
              </a:r>
            </a:p>
            <a:p>
              <a:pPr eaLnBrk="1" hangingPunct="1"/>
              <a:r>
                <a:rPr lang="es-ES_tradnl" sz="1200">
                  <a:latin typeface="Arial" charset="0"/>
                </a:rPr>
                <a:t>Terminan horquilla 2</a:t>
              </a:r>
              <a:endParaRPr lang="es-ES" sz="1200">
                <a:latin typeface="Arial" charset="0"/>
              </a:endParaRPr>
            </a:p>
          </p:txBody>
        </p:sp>
        <p:sp>
          <p:nvSpPr>
            <p:cNvPr id="189456" name="AutoShape 16"/>
            <p:cNvSpPr>
              <a:spLocks noChangeArrowheads="1"/>
            </p:cNvSpPr>
            <p:nvPr/>
          </p:nvSpPr>
          <p:spPr bwMode="auto">
            <a:xfrm flipH="1">
              <a:off x="2727" y="1668"/>
              <a:ext cx="197" cy="177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189457" name="Text Box 17"/>
            <p:cNvSpPr txBox="1">
              <a:spLocks noChangeArrowheads="1"/>
            </p:cNvSpPr>
            <p:nvPr/>
          </p:nvSpPr>
          <p:spPr bwMode="auto">
            <a:xfrm>
              <a:off x="1655" y="1848"/>
              <a:ext cx="1230" cy="29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s-ES_tradnl" sz="1200" i="1">
                  <a:latin typeface="Arial" charset="0"/>
                </a:rPr>
                <a:t>terE</a:t>
              </a:r>
              <a:r>
                <a:rPr lang="es-ES_tradnl" sz="1200">
                  <a:latin typeface="Arial" charset="0"/>
                </a:rPr>
                <a:t>,D,A</a:t>
              </a:r>
            </a:p>
            <a:p>
              <a:pPr eaLnBrk="1" hangingPunct="1"/>
              <a:r>
                <a:rPr lang="es-ES_tradnl" sz="1200">
                  <a:latin typeface="Arial" charset="0"/>
                </a:rPr>
                <a:t>Terminan horquilla 1</a:t>
              </a:r>
              <a:endParaRPr lang="es-ES" sz="1200">
                <a:latin typeface="Arial" charset="0"/>
              </a:endParaRPr>
            </a:p>
          </p:txBody>
        </p:sp>
        <p:sp>
          <p:nvSpPr>
            <p:cNvPr id="189458" name="AutoShape 18"/>
            <p:cNvSpPr>
              <a:spLocks noChangeArrowheads="1"/>
            </p:cNvSpPr>
            <p:nvPr/>
          </p:nvSpPr>
          <p:spPr bwMode="auto">
            <a:xfrm>
              <a:off x="3004" y="1035"/>
              <a:ext cx="226" cy="433"/>
            </a:xfrm>
            <a:prstGeom prst="downArrow">
              <a:avLst>
                <a:gd name="adj1" fmla="val 50000"/>
                <a:gd name="adj2" fmla="val 4789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189459" name="Text Box 19"/>
            <p:cNvSpPr txBox="1">
              <a:spLocks noChangeArrowheads="1"/>
            </p:cNvSpPr>
            <p:nvPr/>
          </p:nvSpPr>
          <p:spPr bwMode="auto">
            <a:xfrm>
              <a:off x="1925" y="663"/>
              <a:ext cx="24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s-ES_tradnl" sz="1800">
                  <a:latin typeface="Arial" charset="0"/>
                </a:rPr>
                <a:t>Punto de encuentro de las horquillas</a:t>
              </a:r>
              <a:endParaRPr lang="es-ES" sz="1800">
                <a:latin typeface="Arial" charset="0"/>
              </a:endParaRPr>
            </a:p>
          </p:txBody>
        </p:sp>
      </p:grpSp>
      <p:grpSp>
        <p:nvGrpSpPr>
          <p:cNvPr id="189460" name="Group 20"/>
          <p:cNvGrpSpPr>
            <a:grpSpLocks/>
          </p:cNvGrpSpPr>
          <p:nvPr/>
        </p:nvGrpSpPr>
        <p:grpSpPr bwMode="auto">
          <a:xfrm>
            <a:off x="2122488" y="1989138"/>
            <a:ext cx="4465637" cy="1008062"/>
            <a:chOff x="703" y="1253"/>
            <a:chExt cx="2813" cy="635"/>
          </a:xfrm>
        </p:grpSpPr>
        <p:sp>
          <p:nvSpPr>
            <p:cNvPr id="189461" name="Oval 21"/>
            <p:cNvSpPr>
              <a:spLocks noChangeArrowheads="1"/>
            </p:cNvSpPr>
            <p:nvPr/>
          </p:nvSpPr>
          <p:spPr bwMode="auto">
            <a:xfrm>
              <a:off x="2699" y="1253"/>
              <a:ext cx="817" cy="635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189462" name="Text Box 22"/>
            <p:cNvSpPr txBox="1">
              <a:spLocks noChangeArrowheads="1"/>
            </p:cNvSpPr>
            <p:nvPr/>
          </p:nvSpPr>
          <p:spPr bwMode="auto">
            <a:xfrm>
              <a:off x="703" y="1253"/>
              <a:ext cx="167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s-ES_tradnl" sz="1800">
                  <a:latin typeface="Arial" charset="0"/>
                </a:rPr>
                <a:t>TRAMPA de Horquilla de replicación</a:t>
              </a:r>
              <a:endParaRPr lang="es-ES" sz="1800">
                <a:latin typeface="Arial" charset="0"/>
              </a:endParaRPr>
            </a:p>
          </p:txBody>
        </p:sp>
      </p:grpSp>
      <p:sp>
        <p:nvSpPr>
          <p:cNvPr id="189463" name="Text Box 23"/>
          <p:cNvSpPr txBox="1">
            <a:spLocks noChangeArrowheads="1"/>
          </p:cNvSpPr>
          <p:nvPr/>
        </p:nvSpPr>
        <p:spPr bwMode="auto">
          <a:xfrm>
            <a:off x="395288" y="2781300"/>
            <a:ext cx="2973387" cy="14652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s-ES_tradnl" sz="1800">
                <a:solidFill>
                  <a:schemeClr val="bg1"/>
                </a:solidFill>
                <a:latin typeface="Arial" charset="0"/>
              </a:rPr>
              <a:t>Si una horquilla se retrasa, la más rápida es “atrapada” en la región </a:t>
            </a:r>
            <a:r>
              <a:rPr lang="es-ES_tradnl" sz="1800" i="1">
                <a:solidFill>
                  <a:schemeClr val="bg1"/>
                </a:solidFill>
                <a:latin typeface="Arial" charset="0"/>
              </a:rPr>
              <a:t>ter</a:t>
            </a:r>
            <a:r>
              <a:rPr lang="es-ES_tradnl" sz="1800">
                <a:solidFill>
                  <a:schemeClr val="bg1"/>
                </a:solidFill>
                <a:latin typeface="Arial" charset="0"/>
              </a:rPr>
              <a:t> para esperar el arribo de la horquilla retrasada</a:t>
            </a:r>
            <a:endParaRPr lang="es-ES" sz="18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9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8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8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894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8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894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894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8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8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6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Copyright (c) by W. H. Freeman and Company</a:t>
            </a:r>
          </a:p>
        </p:txBody>
      </p:sp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/>
          <a:srcRect b="25125"/>
          <a:stretch>
            <a:fillRect/>
          </a:stretch>
        </p:blipFill>
        <p:spPr bwMode="auto">
          <a:xfrm>
            <a:off x="338138" y="260350"/>
            <a:ext cx="3759200" cy="4754563"/>
          </a:xfrm>
          <a:prstGeom prst="rect">
            <a:avLst/>
          </a:prstGeom>
          <a:noFill/>
        </p:spPr>
      </p:pic>
      <p:sp>
        <p:nvSpPr>
          <p:cNvPr id="190467" name="Text Box 3"/>
          <p:cNvSpPr txBox="1">
            <a:spLocks noChangeArrowheads="1"/>
          </p:cNvSpPr>
          <p:nvPr/>
        </p:nvSpPr>
        <p:spPr bwMode="auto">
          <a:xfrm>
            <a:off x="4427538" y="1341438"/>
            <a:ext cx="43561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/>
            <a:r>
              <a:rPr lang="es-ES_tradnl" sz="1800">
                <a:latin typeface="Arial" charset="0"/>
              </a:rPr>
              <a:t>Los últimos cientos de bases de ADN entre estos complejos son replicados completando 2 cromosomas topológicamente unidos</a:t>
            </a:r>
            <a:endParaRPr lang="es-ES" sz="1800">
              <a:latin typeface="Arial" charset="0"/>
            </a:endParaRPr>
          </a:p>
        </p:txBody>
      </p:sp>
      <p:pic>
        <p:nvPicPr>
          <p:cNvPr id="190468" name="Picture 4"/>
          <p:cNvPicPr>
            <a:picLocks noChangeAspect="1" noChangeArrowheads="1"/>
          </p:cNvPicPr>
          <p:nvPr/>
        </p:nvPicPr>
        <p:blipFill>
          <a:blip r:embed="rId2"/>
          <a:srcRect t="74350"/>
          <a:stretch>
            <a:fillRect/>
          </a:stretch>
        </p:blipFill>
        <p:spPr bwMode="auto">
          <a:xfrm>
            <a:off x="354013" y="5113338"/>
            <a:ext cx="3759200" cy="1628775"/>
          </a:xfrm>
          <a:prstGeom prst="rect">
            <a:avLst/>
          </a:prstGeom>
          <a:noFill/>
        </p:spPr>
      </p:pic>
      <p:sp>
        <p:nvSpPr>
          <p:cNvPr id="190469" name="Text Box 5"/>
          <p:cNvSpPr txBox="1">
            <a:spLocks noChangeArrowheads="1"/>
          </p:cNvSpPr>
          <p:nvPr/>
        </p:nvSpPr>
        <p:spPr bwMode="auto">
          <a:xfrm>
            <a:off x="4211638" y="5516563"/>
            <a:ext cx="453707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s-ES_tradnl" sz="1800">
                <a:latin typeface="Arial" charset="0"/>
              </a:rPr>
              <a:t>La separación de los círculos (catenanos) se realiza por acción de la Topoisomerasa IV</a:t>
            </a:r>
            <a:endParaRPr lang="es-ES" sz="1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Copyright (c) by W. H. Freeman and Company</a:t>
            </a:r>
          </a:p>
        </p:txBody>
      </p:sp>
      <p:sp>
        <p:nvSpPr>
          <p:cNvPr id="1955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850" y="404813"/>
            <a:ext cx="8532813" cy="1873250"/>
          </a:xfrm>
        </p:spPr>
        <p:txBody>
          <a:bodyPr/>
          <a:lstStyle/>
          <a:p>
            <a:pPr algn="just"/>
            <a:r>
              <a:rPr lang="es-ES_tradnl" sz="2800"/>
              <a:t>Los replisomas de ambas horquillas se encuentran ligados entre sí y asociados a la membrana en un punto</a:t>
            </a:r>
            <a:endParaRPr lang="es-ES" sz="2800"/>
          </a:p>
        </p:txBody>
      </p:sp>
      <p:pic>
        <p:nvPicPr>
          <p:cNvPr id="195587" name="Picture 3"/>
          <p:cNvPicPr>
            <a:picLocks noChangeAspect="1" noChangeArrowheads="1"/>
          </p:cNvPicPr>
          <p:nvPr/>
        </p:nvPicPr>
        <p:blipFill>
          <a:blip r:embed="rId2"/>
          <a:srcRect t="1970" r="40929" b="59572"/>
          <a:stretch>
            <a:fillRect/>
          </a:stretch>
        </p:blipFill>
        <p:spPr bwMode="auto">
          <a:xfrm>
            <a:off x="2051050" y="2781300"/>
            <a:ext cx="5761038" cy="312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Copyright (c) by W. H. Freeman and Company</a:t>
            </a:r>
          </a:p>
        </p:txBody>
      </p:sp>
      <p:grpSp>
        <p:nvGrpSpPr>
          <p:cNvPr id="196610" name="Group 2"/>
          <p:cNvGrpSpPr>
            <a:grpSpLocks/>
          </p:cNvGrpSpPr>
          <p:nvPr/>
        </p:nvGrpSpPr>
        <p:grpSpPr bwMode="auto">
          <a:xfrm>
            <a:off x="323850" y="925513"/>
            <a:ext cx="5688013" cy="5024437"/>
            <a:chOff x="1837" y="764"/>
            <a:chExt cx="3583" cy="3165"/>
          </a:xfrm>
        </p:grpSpPr>
        <p:pic>
          <p:nvPicPr>
            <p:cNvPr id="196611" name="Picture 3"/>
            <p:cNvPicPr>
              <a:picLocks noChangeAspect="1" noChangeArrowheads="1"/>
            </p:cNvPicPr>
            <p:nvPr/>
          </p:nvPicPr>
          <p:blipFill>
            <a:blip r:embed="rId2"/>
            <a:srcRect l="35684" t="29021" b="279"/>
            <a:stretch>
              <a:fillRect/>
            </a:stretch>
          </p:blipFill>
          <p:spPr bwMode="auto">
            <a:xfrm>
              <a:off x="1837" y="764"/>
              <a:ext cx="3583" cy="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6612" name="Rectangle 4"/>
            <p:cNvSpPr>
              <a:spLocks noChangeArrowheads="1"/>
            </p:cNvSpPr>
            <p:nvPr/>
          </p:nvSpPr>
          <p:spPr bwMode="auto">
            <a:xfrm>
              <a:off x="1853" y="770"/>
              <a:ext cx="1109" cy="48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</p:grpSp>
      <p:sp>
        <p:nvSpPr>
          <p:cNvPr id="196613" name="Text Box 5"/>
          <p:cNvSpPr txBox="1">
            <a:spLocks noChangeArrowheads="1"/>
          </p:cNvSpPr>
          <p:nvPr/>
        </p:nvSpPr>
        <p:spPr bwMode="auto">
          <a:xfrm>
            <a:off x="6199188" y="1803400"/>
            <a:ext cx="284321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s-ES_tradnl" sz="1800">
                <a:latin typeface="Arial" charset="0"/>
              </a:rPr>
              <a:t>Después de la iniciación, cada uno de los orígenes replicados es particionado a una mitad de la célula</a:t>
            </a:r>
            <a:endParaRPr lang="es-ES" sz="1800">
              <a:latin typeface="Arial" charset="0"/>
            </a:endParaRPr>
          </a:p>
        </p:txBody>
      </p:sp>
      <p:sp>
        <p:nvSpPr>
          <p:cNvPr id="196614" name="Text Box 6"/>
          <p:cNvSpPr txBox="1">
            <a:spLocks noChangeArrowheads="1"/>
          </p:cNvSpPr>
          <p:nvPr/>
        </p:nvSpPr>
        <p:spPr bwMode="auto">
          <a:xfrm>
            <a:off x="6156325" y="3357563"/>
            <a:ext cx="2808288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/>
            <a:r>
              <a:rPr lang="es-ES_tradnl" sz="1800">
                <a:latin typeface="Arial" charset="0"/>
              </a:rPr>
              <a:t>El proceso de replicación es la fuerza motriz que empuja los cromosomas replicados a los polos opuestos celulares</a:t>
            </a:r>
            <a:endParaRPr lang="es-ES" sz="1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Semiconservativa</a:t>
            </a:r>
            <a:r>
              <a:rPr lang="es-ES" dirty="0" smtClean="0"/>
              <a:t>???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05" y="1689068"/>
            <a:ext cx="9144000" cy="473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003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Copyright (c) by W. H. Freeman and Company</a:t>
            </a:r>
          </a:p>
        </p:txBody>
      </p:sp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2"/>
          <a:srcRect b="58330"/>
          <a:stretch>
            <a:fillRect/>
          </a:stretch>
        </p:blipFill>
        <p:spPr bwMode="auto">
          <a:xfrm>
            <a:off x="611188" y="1700213"/>
            <a:ext cx="4032250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7635" name="Picture 3"/>
          <p:cNvPicPr>
            <a:picLocks noChangeAspect="1" noChangeArrowheads="1"/>
          </p:cNvPicPr>
          <p:nvPr/>
        </p:nvPicPr>
        <p:blipFill>
          <a:blip r:embed="rId3"/>
          <a:srcRect l="10933" r="6432" b="-2542"/>
          <a:stretch>
            <a:fillRect/>
          </a:stretch>
        </p:blipFill>
        <p:spPr bwMode="auto">
          <a:xfrm>
            <a:off x="2195513" y="404813"/>
            <a:ext cx="489585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7636" name="Picture 4"/>
          <p:cNvPicPr>
            <a:picLocks noChangeAspect="1" noChangeArrowheads="1"/>
          </p:cNvPicPr>
          <p:nvPr/>
        </p:nvPicPr>
        <p:blipFill>
          <a:blip r:embed="rId2"/>
          <a:srcRect t="41043" b="12762"/>
          <a:stretch>
            <a:fillRect/>
          </a:stretch>
        </p:blipFill>
        <p:spPr bwMode="auto">
          <a:xfrm>
            <a:off x="5076825" y="1628775"/>
            <a:ext cx="3703638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Copyright (c) by W. H. Freeman and Company</a:t>
            </a:r>
          </a:p>
        </p:txBody>
      </p:sp>
      <p:sp>
        <p:nvSpPr>
          <p:cNvPr id="198660" name="Text Box 4"/>
          <p:cNvSpPr txBox="1">
            <a:spLocks noChangeArrowheads="1"/>
          </p:cNvSpPr>
          <p:nvPr/>
        </p:nvSpPr>
        <p:spPr bwMode="auto">
          <a:xfrm>
            <a:off x="192316" y="184505"/>
            <a:ext cx="5132387" cy="118745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s-ES_tradnl" sz="2400" dirty="0">
                <a:solidFill>
                  <a:schemeClr val="bg1"/>
                </a:solidFill>
                <a:latin typeface="Arial" charset="0"/>
              </a:rPr>
              <a:t>El mecanismo de </a:t>
            </a:r>
            <a:r>
              <a:rPr lang="es-ES_tradnl" sz="2400" dirty="0" err="1">
                <a:solidFill>
                  <a:schemeClr val="bg1"/>
                </a:solidFill>
                <a:latin typeface="Arial" charset="0"/>
              </a:rPr>
              <a:t>Rolling</a:t>
            </a:r>
            <a:r>
              <a:rPr lang="es-ES_tradnl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latin typeface="Arial" charset="0"/>
              </a:rPr>
              <a:t>circle</a:t>
            </a:r>
            <a:r>
              <a:rPr lang="es-ES_tradnl" sz="2400" dirty="0">
                <a:solidFill>
                  <a:schemeClr val="bg1"/>
                </a:solidFill>
                <a:latin typeface="Arial" charset="0"/>
              </a:rPr>
              <a:t> puede generar </a:t>
            </a:r>
            <a:r>
              <a:rPr lang="es-ES_tradnl" sz="2400" dirty="0" err="1">
                <a:solidFill>
                  <a:schemeClr val="bg1"/>
                </a:solidFill>
                <a:latin typeface="Arial" charset="0"/>
              </a:rPr>
              <a:t>multímeros</a:t>
            </a:r>
            <a:r>
              <a:rPr lang="es-ES_tradnl" sz="2400" dirty="0">
                <a:solidFill>
                  <a:schemeClr val="bg1"/>
                </a:solidFill>
                <a:latin typeface="Arial" charset="0"/>
              </a:rPr>
              <a:t> de un replicón</a:t>
            </a:r>
            <a:endParaRPr lang="es-ES" sz="24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392" y="1997109"/>
            <a:ext cx="5588000" cy="42291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Copyright (c) by W. H. Freeman and Company</a:t>
            </a:r>
          </a:p>
        </p:txBody>
      </p:sp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2565400"/>
            <a:ext cx="6481763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9683" name="Text Box 3"/>
          <p:cNvSpPr txBox="1">
            <a:spLocks noChangeArrowheads="1"/>
          </p:cNvSpPr>
          <p:nvPr/>
        </p:nvSpPr>
        <p:spPr bwMode="auto">
          <a:xfrm>
            <a:off x="900113" y="765175"/>
            <a:ext cx="7077075" cy="82232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 eaLnBrk="1" hangingPunct="1"/>
            <a:r>
              <a:rPr lang="es-ES_tradnl" sz="2400">
                <a:solidFill>
                  <a:schemeClr val="bg1"/>
                </a:solidFill>
                <a:latin typeface="Arial" charset="0"/>
              </a:rPr>
              <a:t>Los extremos de un ADN lineal son un problema para la replicación</a:t>
            </a:r>
            <a:endParaRPr lang="es-ES" sz="24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Copyright (c) by W. H. Freeman and Company</a:t>
            </a:r>
          </a:p>
        </p:txBody>
      </p:sp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5600" y="1916113"/>
            <a:ext cx="3246438" cy="465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07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2275" y="1844675"/>
            <a:ext cx="2428875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0708" name="Text Box 4"/>
          <p:cNvSpPr txBox="1">
            <a:spLocks noChangeArrowheads="1"/>
          </p:cNvSpPr>
          <p:nvPr/>
        </p:nvSpPr>
        <p:spPr bwMode="auto">
          <a:xfrm>
            <a:off x="179388" y="549275"/>
            <a:ext cx="8964612" cy="82232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s-ES_tradnl" sz="2400" b="1">
                <a:solidFill>
                  <a:schemeClr val="bg1"/>
                </a:solidFill>
                <a:latin typeface="Arial" charset="0"/>
              </a:rPr>
              <a:t>Ciertos genomas virales linales utilizan proteínas terminales para la iniciación </a:t>
            </a:r>
            <a:endParaRPr lang="es-ES" sz="2400" b="1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Copyright (c) by W. H. Freeman and Company</a:t>
            </a:r>
          </a:p>
        </p:txBody>
      </p:sp>
      <p:sp>
        <p:nvSpPr>
          <p:cNvPr id="201730" name="Text Box 2"/>
          <p:cNvSpPr txBox="1">
            <a:spLocks noChangeArrowheads="1"/>
          </p:cNvSpPr>
          <p:nvPr/>
        </p:nvSpPr>
        <p:spPr bwMode="auto">
          <a:xfrm>
            <a:off x="2771775" y="4365625"/>
            <a:ext cx="57610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_tradnl" sz="3600">
                <a:latin typeface="Arial" charset="0"/>
              </a:rPr>
              <a:t>Replicación en eucariotas</a:t>
            </a:r>
            <a:endParaRPr lang="es-ES" sz="3600">
              <a:latin typeface="Arial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Copyright (c) by W. H. Freeman and Company</a:t>
            </a:r>
          </a:p>
        </p:txBody>
      </p:sp>
      <p:graphicFrame>
        <p:nvGraphicFramePr>
          <p:cNvPr id="202754" name="Object 2"/>
          <p:cNvGraphicFramePr>
            <a:graphicFrameLocks noChangeAspect="1"/>
          </p:cNvGraphicFramePr>
          <p:nvPr/>
        </p:nvGraphicFramePr>
        <p:xfrm>
          <a:off x="1897063" y="1622425"/>
          <a:ext cx="5613400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65" name="CorelPhotoPaint.Image.11" r:id="rId3" imgW="6007111" imgH="847059" progId="CorelPhotoPaint.Image.11">
                  <p:embed/>
                </p:oleObj>
              </mc:Choice>
              <mc:Fallback>
                <p:oleObj name="CorelPhotoPaint.Image.11" r:id="rId3" imgW="6007111" imgH="847059" progId="CorelPhotoPaint.Image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7063" y="1622425"/>
                        <a:ext cx="5613400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2755" name="Text Box 3"/>
          <p:cNvSpPr txBox="1">
            <a:spLocks noChangeArrowheads="1"/>
          </p:cNvSpPr>
          <p:nvPr/>
        </p:nvSpPr>
        <p:spPr bwMode="auto">
          <a:xfrm>
            <a:off x="250825" y="1052513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s-ES_tradnl" sz="2400" b="1">
                <a:latin typeface="Arial" charset="0"/>
              </a:rPr>
              <a:t>ARS</a:t>
            </a:r>
            <a:endParaRPr lang="es-ES" sz="2400" b="1">
              <a:latin typeface="Arial" charset="0"/>
            </a:endParaRPr>
          </a:p>
        </p:txBody>
      </p:sp>
      <p:sp>
        <p:nvSpPr>
          <p:cNvPr id="202756" name="Text Box 4"/>
          <p:cNvSpPr txBox="1">
            <a:spLocks noChangeArrowheads="1"/>
          </p:cNvSpPr>
          <p:nvPr/>
        </p:nvSpPr>
        <p:spPr bwMode="auto">
          <a:xfrm>
            <a:off x="5297488" y="1130300"/>
            <a:ext cx="350361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s-ES_tradnl" sz="1400">
                <a:latin typeface="Arial" charset="0"/>
              </a:rPr>
              <a:t>B3 (sitio de unión para Transc factor Abf1 </a:t>
            </a:r>
          </a:p>
          <a:p>
            <a:pPr algn="ctr" eaLnBrk="1" hangingPunct="1"/>
            <a:r>
              <a:rPr lang="es-ES_tradnl" sz="1400">
                <a:latin typeface="Arial" charset="0"/>
              </a:rPr>
              <a:t>Estimula la iniciación)</a:t>
            </a:r>
            <a:endParaRPr lang="es-ES" sz="1400">
              <a:latin typeface="Arial" charset="0"/>
            </a:endParaRPr>
          </a:p>
        </p:txBody>
      </p:sp>
      <p:sp>
        <p:nvSpPr>
          <p:cNvPr id="202757" name="Rectangle 5"/>
          <p:cNvSpPr>
            <a:spLocks noChangeArrowheads="1"/>
          </p:cNvSpPr>
          <p:nvPr/>
        </p:nvSpPr>
        <p:spPr bwMode="auto">
          <a:xfrm>
            <a:off x="2397125" y="1739900"/>
            <a:ext cx="8255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202758" name="Rectangle 6"/>
          <p:cNvSpPr>
            <a:spLocks noChangeArrowheads="1"/>
          </p:cNvSpPr>
          <p:nvPr/>
        </p:nvSpPr>
        <p:spPr bwMode="auto">
          <a:xfrm>
            <a:off x="2562225" y="1739900"/>
            <a:ext cx="8255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202759" name="Rectangle 7"/>
          <p:cNvSpPr>
            <a:spLocks noChangeArrowheads="1"/>
          </p:cNvSpPr>
          <p:nvPr/>
        </p:nvSpPr>
        <p:spPr bwMode="auto">
          <a:xfrm>
            <a:off x="2727325" y="1739900"/>
            <a:ext cx="8255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202760" name="Rectangle 8"/>
          <p:cNvSpPr>
            <a:spLocks noChangeArrowheads="1"/>
          </p:cNvSpPr>
          <p:nvPr/>
        </p:nvSpPr>
        <p:spPr bwMode="auto">
          <a:xfrm>
            <a:off x="2892425" y="1739900"/>
            <a:ext cx="8255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202761" name="Rectangle 9"/>
          <p:cNvSpPr>
            <a:spLocks noChangeArrowheads="1"/>
          </p:cNvSpPr>
          <p:nvPr/>
        </p:nvSpPr>
        <p:spPr bwMode="auto">
          <a:xfrm>
            <a:off x="3057525" y="1739900"/>
            <a:ext cx="8255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202762" name="Rectangle 10"/>
          <p:cNvSpPr>
            <a:spLocks noChangeArrowheads="1"/>
          </p:cNvSpPr>
          <p:nvPr/>
        </p:nvSpPr>
        <p:spPr bwMode="auto">
          <a:xfrm>
            <a:off x="3222625" y="1739900"/>
            <a:ext cx="8255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202763" name="Line 11"/>
          <p:cNvSpPr>
            <a:spLocks noChangeShapeType="1"/>
          </p:cNvSpPr>
          <p:nvPr/>
        </p:nvSpPr>
        <p:spPr bwMode="auto">
          <a:xfrm>
            <a:off x="2400300" y="2243138"/>
            <a:ext cx="165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202764" name="Text Box 12"/>
          <p:cNvSpPr txBox="1">
            <a:spLocks noChangeArrowheads="1"/>
          </p:cNvSpPr>
          <p:nvPr/>
        </p:nvSpPr>
        <p:spPr bwMode="auto">
          <a:xfrm>
            <a:off x="2892425" y="2120900"/>
            <a:ext cx="1079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s-ES_tradnl" sz="1400">
                <a:latin typeface="Arial" charset="0"/>
              </a:rPr>
              <a:t>100-200 bp</a:t>
            </a:r>
            <a:endParaRPr lang="es-ES" sz="1400">
              <a:latin typeface="Arial" charset="0"/>
            </a:endParaRPr>
          </a:p>
        </p:txBody>
      </p:sp>
      <p:sp>
        <p:nvSpPr>
          <p:cNvPr id="202765" name="Line 13"/>
          <p:cNvSpPr>
            <a:spLocks noChangeShapeType="1"/>
          </p:cNvSpPr>
          <p:nvPr/>
        </p:nvSpPr>
        <p:spPr bwMode="auto">
          <a:xfrm>
            <a:off x="4189413" y="2254250"/>
            <a:ext cx="165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3387725" y="1739900"/>
            <a:ext cx="8255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202767" name="Rectangle 15"/>
          <p:cNvSpPr>
            <a:spLocks noChangeArrowheads="1"/>
          </p:cNvSpPr>
          <p:nvPr/>
        </p:nvSpPr>
        <p:spPr bwMode="auto">
          <a:xfrm>
            <a:off x="3552825" y="1739900"/>
            <a:ext cx="8255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202768" name="Rectangle 16"/>
          <p:cNvSpPr>
            <a:spLocks noChangeArrowheads="1"/>
          </p:cNvSpPr>
          <p:nvPr/>
        </p:nvSpPr>
        <p:spPr bwMode="auto">
          <a:xfrm>
            <a:off x="3717925" y="1739900"/>
            <a:ext cx="8255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202769" name="Rectangle 17"/>
          <p:cNvSpPr>
            <a:spLocks noChangeArrowheads="1"/>
          </p:cNvSpPr>
          <p:nvPr/>
        </p:nvSpPr>
        <p:spPr bwMode="auto">
          <a:xfrm>
            <a:off x="3883025" y="1739900"/>
            <a:ext cx="8255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202770" name="Rectangle 18"/>
          <p:cNvSpPr>
            <a:spLocks noChangeArrowheads="1"/>
          </p:cNvSpPr>
          <p:nvPr/>
        </p:nvSpPr>
        <p:spPr bwMode="auto">
          <a:xfrm>
            <a:off x="4048125" y="1739900"/>
            <a:ext cx="8255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202771" name="Rectangle 19"/>
          <p:cNvSpPr>
            <a:spLocks noChangeArrowheads="1"/>
          </p:cNvSpPr>
          <p:nvPr/>
        </p:nvSpPr>
        <p:spPr bwMode="auto">
          <a:xfrm>
            <a:off x="4213225" y="1739900"/>
            <a:ext cx="8255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202772" name="Line 20"/>
          <p:cNvSpPr>
            <a:spLocks noChangeShapeType="1"/>
          </p:cNvSpPr>
          <p:nvPr/>
        </p:nvSpPr>
        <p:spPr bwMode="auto">
          <a:xfrm>
            <a:off x="2232025" y="1511300"/>
            <a:ext cx="1651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202773" name="Text Box 21"/>
          <p:cNvSpPr txBox="1">
            <a:spLocks noChangeArrowheads="1"/>
          </p:cNvSpPr>
          <p:nvPr/>
        </p:nvSpPr>
        <p:spPr bwMode="auto">
          <a:xfrm>
            <a:off x="1323975" y="1130300"/>
            <a:ext cx="165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s-ES_tradnl" sz="1200">
                <a:latin typeface="Arial" charset="0"/>
              </a:rPr>
              <a:t>A element </a:t>
            </a:r>
          </a:p>
          <a:p>
            <a:pPr algn="ctr" eaLnBrk="1" hangingPunct="1"/>
            <a:r>
              <a:rPr lang="es-ES_tradnl" sz="1200">
                <a:latin typeface="Arial" charset="0"/>
              </a:rPr>
              <a:t>(11  bp; AT  rich) </a:t>
            </a:r>
            <a:endParaRPr lang="es-ES" sz="1200">
              <a:latin typeface="Arial" charset="0"/>
            </a:endParaRPr>
          </a:p>
        </p:txBody>
      </p:sp>
      <p:sp>
        <p:nvSpPr>
          <p:cNvPr id="202774" name="Rectangle 22"/>
          <p:cNvSpPr>
            <a:spLocks noChangeArrowheads="1"/>
          </p:cNvSpPr>
          <p:nvPr/>
        </p:nvSpPr>
        <p:spPr bwMode="auto">
          <a:xfrm>
            <a:off x="4460875" y="1739900"/>
            <a:ext cx="1651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202775" name="Text Box 23"/>
          <p:cNvSpPr txBox="1">
            <a:spLocks noChangeArrowheads="1"/>
          </p:cNvSpPr>
          <p:nvPr/>
        </p:nvSpPr>
        <p:spPr bwMode="auto">
          <a:xfrm>
            <a:off x="4378325" y="1130300"/>
            <a:ext cx="401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s-ES_tradnl" sz="1400">
                <a:latin typeface="Arial" charset="0"/>
              </a:rPr>
              <a:t>B1</a:t>
            </a:r>
            <a:endParaRPr lang="es-ES" sz="1400">
              <a:latin typeface="Arial" charset="0"/>
            </a:endParaRPr>
          </a:p>
        </p:txBody>
      </p:sp>
      <p:sp>
        <p:nvSpPr>
          <p:cNvPr id="202776" name="Rectangle 24"/>
          <p:cNvSpPr>
            <a:spLocks noChangeArrowheads="1"/>
          </p:cNvSpPr>
          <p:nvPr/>
        </p:nvSpPr>
        <p:spPr bwMode="auto">
          <a:xfrm>
            <a:off x="4873625" y="1739900"/>
            <a:ext cx="165100" cy="2286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202777" name="Text Box 25"/>
          <p:cNvSpPr txBox="1">
            <a:spLocks noChangeArrowheads="1"/>
          </p:cNvSpPr>
          <p:nvPr/>
        </p:nvSpPr>
        <p:spPr bwMode="auto">
          <a:xfrm>
            <a:off x="4237038" y="2349500"/>
            <a:ext cx="13763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s-ES_tradnl" sz="1400">
                <a:latin typeface="Arial" charset="0"/>
              </a:rPr>
              <a:t>B2</a:t>
            </a:r>
          </a:p>
          <a:p>
            <a:pPr algn="ctr" eaLnBrk="1" hangingPunct="1"/>
            <a:r>
              <a:rPr lang="es-ES_tradnl" sz="1400">
                <a:latin typeface="Arial" charset="0"/>
              </a:rPr>
              <a:t>Undwinding (?)</a:t>
            </a:r>
            <a:endParaRPr lang="es-ES" sz="1400">
              <a:latin typeface="Arial" charset="0"/>
            </a:endParaRPr>
          </a:p>
        </p:txBody>
      </p:sp>
      <p:sp>
        <p:nvSpPr>
          <p:cNvPr id="202778" name="Rectangle 26"/>
          <p:cNvSpPr>
            <a:spLocks noChangeArrowheads="1"/>
          </p:cNvSpPr>
          <p:nvPr/>
        </p:nvSpPr>
        <p:spPr bwMode="auto">
          <a:xfrm>
            <a:off x="5451475" y="1739900"/>
            <a:ext cx="165100" cy="228600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202779" name="Line 27"/>
          <p:cNvSpPr>
            <a:spLocks noChangeShapeType="1"/>
          </p:cNvSpPr>
          <p:nvPr/>
        </p:nvSpPr>
        <p:spPr bwMode="auto">
          <a:xfrm flipV="1">
            <a:off x="4956175" y="20447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202780" name="Line 28"/>
          <p:cNvSpPr>
            <a:spLocks noChangeShapeType="1"/>
          </p:cNvSpPr>
          <p:nvPr/>
        </p:nvSpPr>
        <p:spPr bwMode="auto">
          <a:xfrm>
            <a:off x="5534025" y="14351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202781" name="Line 29"/>
          <p:cNvSpPr>
            <a:spLocks noChangeShapeType="1"/>
          </p:cNvSpPr>
          <p:nvPr/>
        </p:nvSpPr>
        <p:spPr bwMode="auto">
          <a:xfrm>
            <a:off x="4543425" y="1452563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202782" name="Text Box 30"/>
          <p:cNvSpPr txBox="1">
            <a:spLocks noChangeArrowheads="1"/>
          </p:cNvSpPr>
          <p:nvPr/>
        </p:nvSpPr>
        <p:spPr bwMode="auto">
          <a:xfrm>
            <a:off x="3140075" y="3033713"/>
            <a:ext cx="37131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s-ES_tradnl" sz="1400">
                <a:latin typeface="Arial" charset="0"/>
              </a:rPr>
              <a:t>Realzan la eficiencia de utilización del origen</a:t>
            </a:r>
            <a:endParaRPr lang="es-ES" sz="1400">
              <a:latin typeface="Arial" charset="0"/>
            </a:endParaRPr>
          </a:p>
        </p:txBody>
      </p:sp>
      <p:sp>
        <p:nvSpPr>
          <p:cNvPr id="202783" name="AutoShape 31"/>
          <p:cNvSpPr>
            <a:spLocks/>
          </p:cNvSpPr>
          <p:nvPr/>
        </p:nvSpPr>
        <p:spPr bwMode="auto">
          <a:xfrm rot="-5388310">
            <a:off x="5041900" y="2217738"/>
            <a:ext cx="76200" cy="1403350"/>
          </a:xfrm>
          <a:prstGeom prst="leftBracket">
            <a:avLst>
              <a:gd name="adj" fmla="val 153472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202784" name="Line 32"/>
          <p:cNvSpPr>
            <a:spLocks noChangeShapeType="1"/>
          </p:cNvSpPr>
          <p:nvPr/>
        </p:nvSpPr>
        <p:spPr bwMode="auto">
          <a:xfrm>
            <a:off x="2395538" y="210185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202785" name="Line 33"/>
          <p:cNvSpPr>
            <a:spLocks noChangeShapeType="1"/>
          </p:cNvSpPr>
          <p:nvPr/>
        </p:nvSpPr>
        <p:spPr bwMode="auto">
          <a:xfrm>
            <a:off x="4378325" y="21034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202786" name="Text Box 34"/>
          <p:cNvSpPr txBox="1">
            <a:spLocks noChangeArrowheads="1"/>
          </p:cNvSpPr>
          <p:nvPr/>
        </p:nvSpPr>
        <p:spPr bwMode="auto">
          <a:xfrm>
            <a:off x="209550" y="3933825"/>
            <a:ext cx="86836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s-ES_tradnl" sz="1800">
                <a:latin typeface="Arial" charset="0"/>
              </a:rPr>
              <a:t>Los orígenes de replicación denominados “</a:t>
            </a:r>
            <a:r>
              <a:rPr lang="es-ES_tradnl" sz="1800" b="1">
                <a:latin typeface="Arial" charset="0"/>
              </a:rPr>
              <a:t>autonomously replicating sequences</a:t>
            </a:r>
            <a:r>
              <a:rPr lang="es-ES_tradnl" sz="1800">
                <a:latin typeface="Arial" charset="0"/>
              </a:rPr>
              <a:t> (ARS) han sido identificados en levaduras.</a:t>
            </a:r>
            <a:endParaRPr lang="es-ES" sz="1800">
              <a:latin typeface="Arial" charset="0"/>
            </a:endParaRPr>
          </a:p>
        </p:txBody>
      </p:sp>
      <p:sp>
        <p:nvSpPr>
          <p:cNvPr id="202787" name="Text Box 35"/>
          <p:cNvSpPr txBox="1">
            <a:spLocks noChangeArrowheads="1"/>
          </p:cNvSpPr>
          <p:nvPr/>
        </p:nvSpPr>
        <p:spPr bwMode="auto">
          <a:xfrm>
            <a:off x="361950" y="5013325"/>
            <a:ext cx="8782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s-ES_tradnl" sz="1800">
                <a:latin typeface="Arial" charset="0"/>
              </a:rPr>
              <a:t>El genoma de levadura tiene unos 400 replicones distribuidos en los 16 cromosomas</a:t>
            </a:r>
            <a:endParaRPr lang="es-ES" sz="1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Copyright (c) by W. H. Freeman and Company</a:t>
            </a:r>
          </a:p>
        </p:txBody>
      </p:sp>
      <p:sp>
        <p:nvSpPr>
          <p:cNvPr id="203778" name="Text Box 2"/>
          <p:cNvSpPr txBox="1">
            <a:spLocks noChangeArrowheads="1"/>
          </p:cNvSpPr>
          <p:nvPr/>
        </p:nvSpPr>
        <p:spPr bwMode="auto">
          <a:xfrm>
            <a:off x="179388" y="333375"/>
            <a:ext cx="8496300" cy="8223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s-ES_tradnl" sz="2400">
                <a:solidFill>
                  <a:schemeClr val="bg1"/>
                </a:solidFill>
                <a:latin typeface="Arial" charset="0"/>
              </a:rPr>
              <a:t>La iniciación de la replicación en eucariotas requiere de una proteína de múltiples subunidades</a:t>
            </a:r>
            <a:endParaRPr lang="es-E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03779" name="Text Box 3"/>
          <p:cNvSpPr txBox="1">
            <a:spLocks noChangeArrowheads="1"/>
          </p:cNvSpPr>
          <p:nvPr/>
        </p:nvSpPr>
        <p:spPr bwMode="auto">
          <a:xfrm>
            <a:off x="488950" y="1939925"/>
            <a:ext cx="87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_tradnl" sz="2400" b="1">
                <a:latin typeface="Arial" charset="0"/>
              </a:rPr>
              <a:t>ORC </a:t>
            </a:r>
            <a:endParaRPr lang="es-ES" sz="2400" b="1">
              <a:latin typeface="Arial" charset="0"/>
            </a:endParaRPr>
          </a:p>
        </p:txBody>
      </p:sp>
      <p:sp>
        <p:nvSpPr>
          <p:cNvPr id="203780" name="Oval 4"/>
          <p:cNvSpPr>
            <a:spLocks noChangeArrowheads="1"/>
          </p:cNvSpPr>
          <p:nvPr/>
        </p:nvSpPr>
        <p:spPr bwMode="auto">
          <a:xfrm>
            <a:off x="488950" y="2397125"/>
            <a:ext cx="873125" cy="6096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006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sp>
        <p:nvSpPr>
          <p:cNvPr id="203781" name="Text Box 5"/>
          <p:cNvSpPr txBox="1">
            <a:spLocks noChangeArrowheads="1"/>
          </p:cNvSpPr>
          <p:nvPr/>
        </p:nvSpPr>
        <p:spPr bwMode="auto">
          <a:xfrm>
            <a:off x="2057400" y="1939925"/>
            <a:ext cx="6618288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s-ES_tradnl" sz="1600" b="1">
                <a:latin typeface="Arial" charset="0"/>
              </a:rPr>
              <a:t> 6 proteínas con MW entre 104 a 50 kDa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s-ES_tradnl" sz="1600" b="1">
                <a:latin typeface="Arial" charset="0"/>
              </a:rPr>
              <a:t> se une en ARS a A y B1, la formación del  complejo requiere </a:t>
            </a:r>
            <a:r>
              <a:rPr lang="es-ES_tradnl" sz="1600" b="1">
                <a:solidFill>
                  <a:srgbClr val="FF3300"/>
                </a:solidFill>
                <a:latin typeface="Arial" charset="0"/>
              </a:rPr>
              <a:t>ATP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s-ES_tradnl" sz="1600" b="1">
                <a:latin typeface="Arial" charset="0"/>
              </a:rPr>
              <a:t>Es necesario para incorporar a Cdc6 al origen de replicación</a:t>
            </a:r>
            <a:endParaRPr lang="es-ES" sz="1600" b="1">
              <a:latin typeface="Arial" charset="0"/>
            </a:endParaRPr>
          </a:p>
        </p:txBody>
      </p:sp>
      <p:sp>
        <p:nvSpPr>
          <p:cNvPr id="203782" name="Text Box 6"/>
          <p:cNvSpPr txBox="1">
            <a:spLocks noChangeArrowheads="1"/>
          </p:cNvSpPr>
          <p:nvPr/>
        </p:nvSpPr>
        <p:spPr bwMode="auto">
          <a:xfrm>
            <a:off x="2057400" y="2930525"/>
            <a:ext cx="47275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s-ES_tradnl" sz="1600" b="1">
                <a:latin typeface="Arial" charset="0"/>
              </a:rPr>
              <a:t>  Dos tipos de complejos:</a:t>
            </a:r>
          </a:p>
          <a:p>
            <a:pPr eaLnBrk="1" hangingPunct="1">
              <a:buFontTx/>
              <a:buChar char="•"/>
            </a:pPr>
            <a:r>
              <a:rPr lang="es-ES_tradnl" sz="1600" b="1">
                <a:latin typeface="Arial" charset="0"/>
              </a:rPr>
              <a:t> prereplicativo presente en G1 </a:t>
            </a:r>
          </a:p>
          <a:p>
            <a:pPr eaLnBrk="1" hangingPunct="1">
              <a:buFontTx/>
              <a:buChar char="•"/>
            </a:pPr>
            <a:r>
              <a:rPr lang="es-ES_tradnl" sz="1600" b="1">
                <a:latin typeface="Arial" charset="0"/>
              </a:rPr>
              <a:t> postreplicativo presente en S, G2 y M</a:t>
            </a:r>
            <a:endParaRPr lang="es-ES" sz="1600" b="1">
              <a:latin typeface="Arial" charset="0"/>
            </a:endParaRPr>
          </a:p>
        </p:txBody>
      </p:sp>
      <p:pic>
        <p:nvPicPr>
          <p:cNvPr id="203783" name="Picture 7"/>
          <p:cNvPicPr>
            <a:picLocks noChangeAspect="1" noChangeArrowheads="1"/>
          </p:cNvPicPr>
          <p:nvPr/>
        </p:nvPicPr>
        <p:blipFill>
          <a:blip r:embed="rId2"/>
          <a:srcRect r="60533" b="74298"/>
          <a:stretch>
            <a:fillRect/>
          </a:stretch>
        </p:blipFill>
        <p:spPr bwMode="auto">
          <a:xfrm>
            <a:off x="2339975" y="4149725"/>
            <a:ext cx="3671888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Copyright (c) by W. H. Freeman and Company</a:t>
            </a:r>
          </a:p>
        </p:txBody>
      </p:sp>
      <p:sp>
        <p:nvSpPr>
          <p:cNvPr id="204802" name="Text Box 2"/>
          <p:cNvSpPr txBox="1">
            <a:spLocks noChangeArrowheads="1"/>
          </p:cNvSpPr>
          <p:nvPr/>
        </p:nvSpPr>
        <p:spPr bwMode="auto">
          <a:xfrm>
            <a:off x="1258888" y="692150"/>
            <a:ext cx="6480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s-ES_tradnl" sz="2400">
                <a:latin typeface="Arial" charset="0"/>
              </a:rPr>
              <a:t>Las proteínas CDC6 y CDT1 se unen a ORC</a:t>
            </a:r>
            <a:endParaRPr lang="es-ES" sz="2400">
              <a:latin typeface="Arial" charset="0"/>
            </a:endParaRPr>
          </a:p>
        </p:txBody>
      </p:sp>
      <p:sp>
        <p:nvSpPr>
          <p:cNvPr id="204803" name="Rectangle 3"/>
          <p:cNvSpPr>
            <a:spLocks noChangeArrowheads="1"/>
          </p:cNvSpPr>
          <p:nvPr/>
        </p:nvSpPr>
        <p:spPr bwMode="auto">
          <a:xfrm>
            <a:off x="250825" y="1628775"/>
            <a:ext cx="876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s-ES_tradnl" b="1">
                <a:latin typeface="Arial" charset="0"/>
              </a:rPr>
              <a:t>Cdc 6</a:t>
            </a:r>
            <a:endParaRPr lang="es-ES" b="1">
              <a:latin typeface="Arial" charset="0"/>
            </a:endParaRPr>
          </a:p>
        </p:txBody>
      </p:sp>
      <p:sp>
        <p:nvSpPr>
          <p:cNvPr id="204804" name="Rectangle 4"/>
          <p:cNvSpPr>
            <a:spLocks noChangeArrowheads="1"/>
          </p:cNvSpPr>
          <p:nvPr/>
        </p:nvSpPr>
        <p:spPr bwMode="auto">
          <a:xfrm>
            <a:off x="1323975" y="1628775"/>
            <a:ext cx="7264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_tradnl" sz="1400">
                <a:latin typeface="Arial" charset="0"/>
              </a:rPr>
              <a:t>es</a:t>
            </a:r>
            <a:r>
              <a:rPr lang="es-ES" sz="1400">
                <a:latin typeface="Arial" charset="0"/>
              </a:rPr>
              <a:t> </a:t>
            </a:r>
            <a:r>
              <a:rPr lang="es-ES_tradnl" sz="1400">
                <a:latin typeface="Arial" charset="0"/>
              </a:rPr>
              <a:t>una</a:t>
            </a:r>
            <a:r>
              <a:rPr lang="es-ES" sz="1400">
                <a:latin typeface="Arial" charset="0"/>
              </a:rPr>
              <a:t> </a:t>
            </a:r>
            <a:r>
              <a:rPr lang="es-ES" sz="1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ATP-binding protein</a:t>
            </a:r>
            <a:r>
              <a:rPr lang="es-ES" sz="1400">
                <a:latin typeface="Arial" charset="0"/>
              </a:rPr>
              <a:t> </a:t>
            </a:r>
            <a:r>
              <a:rPr lang="es-ES_tradnl" sz="1400">
                <a:latin typeface="Arial" charset="0"/>
              </a:rPr>
              <a:t>que participa en el </a:t>
            </a:r>
            <a:r>
              <a:rPr lang="es-ES" sz="1400">
                <a:latin typeface="Arial" charset="0"/>
              </a:rPr>
              <a:t>pre-RC. Cdc6p requi</a:t>
            </a:r>
            <a:r>
              <a:rPr lang="es-ES_tradnl" sz="1400">
                <a:latin typeface="Arial" charset="0"/>
              </a:rPr>
              <a:t>e</a:t>
            </a:r>
            <a:r>
              <a:rPr lang="es-ES" sz="1400">
                <a:latin typeface="Arial" charset="0"/>
              </a:rPr>
              <a:t>re</a:t>
            </a:r>
            <a:r>
              <a:rPr lang="es-ES_tradnl" sz="1400">
                <a:latin typeface="Arial" charset="0"/>
              </a:rPr>
              <a:t> de </a:t>
            </a:r>
            <a:r>
              <a:rPr lang="es-ES" sz="1400">
                <a:latin typeface="Arial" charset="0"/>
              </a:rPr>
              <a:t>ORC </a:t>
            </a:r>
            <a:r>
              <a:rPr lang="es-ES_tradnl" sz="1400">
                <a:latin typeface="Arial" charset="0"/>
              </a:rPr>
              <a:t>para</a:t>
            </a:r>
            <a:r>
              <a:rPr lang="es-ES" sz="1400">
                <a:latin typeface="Arial" charset="0"/>
              </a:rPr>
              <a:t> asocia</a:t>
            </a:r>
            <a:r>
              <a:rPr lang="es-ES_tradnl" sz="1400">
                <a:latin typeface="Arial" charset="0"/>
              </a:rPr>
              <a:t>rse con la </a:t>
            </a:r>
            <a:r>
              <a:rPr lang="es-ES" sz="1400">
                <a:latin typeface="Arial" charset="0"/>
              </a:rPr>
              <a:t>cromatin</a:t>
            </a:r>
            <a:r>
              <a:rPr lang="es-ES_tradnl" sz="1400">
                <a:latin typeface="Arial" charset="0"/>
              </a:rPr>
              <a:t>a</a:t>
            </a:r>
            <a:r>
              <a:rPr lang="es-ES" sz="1400">
                <a:latin typeface="Arial" charset="0"/>
              </a:rPr>
              <a:t> </a:t>
            </a:r>
            <a:r>
              <a:rPr lang="es-ES_tradnl" sz="1400">
                <a:latin typeface="Arial" charset="0"/>
              </a:rPr>
              <a:t>y es requerida para la asociación de </a:t>
            </a:r>
            <a:r>
              <a:rPr lang="es-ES" sz="1400">
                <a:latin typeface="Arial" charset="0"/>
              </a:rPr>
              <a:t>Mcm2–7p </a:t>
            </a:r>
            <a:r>
              <a:rPr lang="es-ES_tradnl" sz="1400">
                <a:latin typeface="Arial" charset="0"/>
              </a:rPr>
              <a:t>a la cromatina</a:t>
            </a:r>
            <a:endParaRPr lang="es-ES" sz="1400">
              <a:latin typeface="Arial" charset="0"/>
            </a:endParaRPr>
          </a:p>
        </p:txBody>
      </p:sp>
      <p:sp>
        <p:nvSpPr>
          <p:cNvPr id="204805" name="Oval 5"/>
          <p:cNvSpPr>
            <a:spLocks noChangeArrowheads="1"/>
          </p:cNvSpPr>
          <p:nvPr/>
        </p:nvSpPr>
        <p:spPr bwMode="auto">
          <a:xfrm>
            <a:off x="536575" y="2085975"/>
            <a:ext cx="304800" cy="22860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FCE404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grpSp>
        <p:nvGrpSpPr>
          <p:cNvPr id="204806" name="Group 6"/>
          <p:cNvGrpSpPr>
            <a:grpSpLocks/>
          </p:cNvGrpSpPr>
          <p:nvPr/>
        </p:nvGrpSpPr>
        <p:grpSpPr bwMode="auto">
          <a:xfrm>
            <a:off x="1763713" y="2565400"/>
            <a:ext cx="5472112" cy="2447925"/>
            <a:chOff x="1111" y="1888"/>
            <a:chExt cx="3447" cy="1542"/>
          </a:xfrm>
        </p:grpSpPr>
        <p:pic>
          <p:nvPicPr>
            <p:cNvPr id="204807" name="Picture 7"/>
            <p:cNvPicPr>
              <a:picLocks noChangeAspect="1" noChangeArrowheads="1"/>
            </p:cNvPicPr>
            <p:nvPr/>
          </p:nvPicPr>
          <p:blipFill>
            <a:blip r:embed="rId2"/>
            <a:srcRect r="93" b="44405"/>
            <a:stretch>
              <a:fillRect/>
            </a:stretch>
          </p:blipFill>
          <p:spPr bwMode="auto">
            <a:xfrm>
              <a:off x="1338" y="1888"/>
              <a:ext cx="3220" cy="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4808" name="Rectangle 8"/>
            <p:cNvSpPr>
              <a:spLocks noChangeArrowheads="1"/>
            </p:cNvSpPr>
            <p:nvPr/>
          </p:nvSpPr>
          <p:spPr bwMode="auto">
            <a:xfrm>
              <a:off x="1111" y="2659"/>
              <a:ext cx="1950" cy="7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04809" name="Rectangle 9"/>
            <p:cNvSpPr>
              <a:spLocks noChangeArrowheads="1"/>
            </p:cNvSpPr>
            <p:nvPr/>
          </p:nvSpPr>
          <p:spPr bwMode="auto">
            <a:xfrm>
              <a:off x="2835" y="3067"/>
              <a:ext cx="725" cy="36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</p:grpSp>
      <p:sp>
        <p:nvSpPr>
          <p:cNvPr id="204810" name="Rectangle 10"/>
          <p:cNvSpPr>
            <a:spLocks noChangeArrowheads="1"/>
          </p:cNvSpPr>
          <p:nvPr/>
        </p:nvSpPr>
        <p:spPr bwMode="auto">
          <a:xfrm>
            <a:off x="1908175" y="5084763"/>
            <a:ext cx="5441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es-ES" sz="1800" b="1">
                <a:latin typeface="Arial" charset="0"/>
              </a:rPr>
              <a:t>Cdc6 y Cdt1 son únicamente sintetizadas en G1.</a:t>
            </a:r>
          </a:p>
          <a:p>
            <a:pPr algn="ctr" eaLnBrk="1" hangingPunct="1"/>
            <a:r>
              <a:rPr lang="es-ES" sz="1800" b="1">
                <a:latin typeface="Arial" charset="0"/>
              </a:rPr>
              <a:t>Poseen un rol similar al de DNA C </a:t>
            </a:r>
          </a:p>
        </p:txBody>
      </p:sp>
      <p:sp>
        <p:nvSpPr>
          <p:cNvPr id="204811" name="Rectangle 11"/>
          <p:cNvSpPr>
            <a:spLocks noChangeArrowheads="1"/>
          </p:cNvSpPr>
          <p:nvPr/>
        </p:nvSpPr>
        <p:spPr bwMode="auto">
          <a:xfrm>
            <a:off x="4932363" y="3789363"/>
            <a:ext cx="2592387" cy="1295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Text Box 2"/>
          <p:cNvSpPr txBox="1">
            <a:spLocks noChangeArrowheads="1"/>
          </p:cNvSpPr>
          <p:nvPr/>
        </p:nvSpPr>
        <p:spPr bwMode="auto">
          <a:xfrm>
            <a:off x="250825" y="333375"/>
            <a:ext cx="5035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ES_tradnl" b="1">
                <a:latin typeface="Arial" charset="0"/>
              </a:rPr>
              <a:t>MCM</a:t>
            </a:r>
            <a:r>
              <a:rPr lang="es-ES_tradnl" sz="1600" b="1">
                <a:latin typeface="Arial" charset="0"/>
              </a:rPr>
              <a:t>  </a:t>
            </a:r>
            <a:r>
              <a:rPr lang="es-ES_tradnl" sz="1600">
                <a:latin typeface="Arial" charset="0"/>
              </a:rPr>
              <a:t>(minichromosome Maintenance Proteins)</a:t>
            </a:r>
            <a:endParaRPr lang="es-ES" sz="1600">
              <a:latin typeface="Arial" charset="0"/>
            </a:endParaRPr>
          </a:p>
        </p:txBody>
      </p:sp>
      <p:grpSp>
        <p:nvGrpSpPr>
          <p:cNvPr id="205827" name="Group 3"/>
          <p:cNvGrpSpPr>
            <a:grpSpLocks/>
          </p:cNvGrpSpPr>
          <p:nvPr/>
        </p:nvGrpSpPr>
        <p:grpSpPr bwMode="auto">
          <a:xfrm>
            <a:off x="323850" y="1379538"/>
            <a:ext cx="860425" cy="739775"/>
            <a:chOff x="582" y="1104"/>
            <a:chExt cx="500" cy="466"/>
          </a:xfrm>
        </p:grpSpPr>
        <p:sp>
          <p:nvSpPr>
            <p:cNvPr id="205828" name="Oval 4"/>
            <p:cNvSpPr>
              <a:spLocks noChangeArrowheads="1"/>
            </p:cNvSpPr>
            <p:nvPr/>
          </p:nvSpPr>
          <p:spPr bwMode="auto">
            <a:xfrm>
              <a:off x="582" y="1203"/>
              <a:ext cx="218" cy="22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05829" name="Oval 5"/>
            <p:cNvSpPr>
              <a:spLocks noChangeArrowheads="1"/>
            </p:cNvSpPr>
            <p:nvPr/>
          </p:nvSpPr>
          <p:spPr bwMode="auto">
            <a:xfrm>
              <a:off x="790" y="1104"/>
              <a:ext cx="218" cy="22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05830" name="Oval 6"/>
            <p:cNvSpPr>
              <a:spLocks noChangeArrowheads="1"/>
            </p:cNvSpPr>
            <p:nvPr/>
          </p:nvSpPr>
          <p:spPr bwMode="auto">
            <a:xfrm>
              <a:off x="646" y="1344"/>
              <a:ext cx="218" cy="22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05831" name="Oval 7"/>
            <p:cNvSpPr>
              <a:spLocks noChangeArrowheads="1"/>
            </p:cNvSpPr>
            <p:nvPr/>
          </p:nvSpPr>
          <p:spPr bwMode="auto">
            <a:xfrm>
              <a:off x="790" y="1344"/>
              <a:ext cx="218" cy="22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05832" name="Oval 8"/>
            <p:cNvSpPr>
              <a:spLocks noChangeArrowheads="1"/>
            </p:cNvSpPr>
            <p:nvPr/>
          </p:nvSpPr>
          <p:spPr bwMode="auto">
            <a:xfrm>
              <a:off x="864" y="1214"/>
              <a:ext cx="218" cy="22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05833" name="Oval 9"/>
            <p:cNvSpPr>
              <a:spLocks noChangeArrowheads="1"/>
            </p:cNvSpPr>
            <p:nvPr/>
          </p:nvSpPr>
          <p:spPr bwMode="auto">
            <a:xfrm>
              <a:off x="646" y="1104"/>
              <a:ext cx="218" cy="22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</p:grpSp>
      <p:sp>
        <p:nvSpPr>
          <p:cNvPr id="205834" name="Text Box 10"/>
          <p:cNvSpPr txBox="1">
            <a:spLocks noChangeArrowheads="1"/>
          </p:cNvSpPr>
          <p:nvPr/>
        </p:nvSpPr>
        <p:spPr bwMode="auto">
          <a:xfrm>
            <a:off x="1476375" y="1158875"/>
            <a:ext cx="35274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es-ES_tradnl" sz="1400" b="1" dirty="0">
                <a:latin typeface="Arial" charset="0"/>
              </a:rPr>
              <a:t> 6 proteínas (Mcm2 a Mcm7)</a:t>
            </a:r>
          </a:p>
          <a:p>
            <a:pPr eaLnBrk="1" hangingPunct="1">
              <a:buFontTx/>
              <a:buChar char="•"/>
            </a:pPr>
            <a:r>
              <a:rPr lang="es-ES_tradnl" sz="1400" b="1" dirty="0">
                <a:latin typeface="Arial" charset="0"/>
              </a:rPr>
              <a:t> Durante todo el ciclo celular se localizan en el núcleo. En </a:t>
            </a:r>
            <a:r>
              <a:rPr lang="es-ES_tradnl" sz="1400" b="1" dirty="0" err="1">
                <a:latin typeface="Arial" charset="0"/>
              </a:rPr>
              <a:t>S.cerevisiae</a:t>
            </a:r>
            <a:r>
              <a:rPr lang="es-ES_tradnl" sz="1400" b="1" dirty="0">
                <a:latin typeface="Arial" charset="0"/>
              </a:rPr>
              <a:t> son nucleares en G1 y citoplasmática en S.</a:t>
            </a:r>
          </a:p>
          <a:p>
            <a:pPr eaLnBrk="1" hangingPunct="1">
              <a:buFontTx/>
              <a:buChar char="•"/>
            </a:pPr>
            <a:endParaRPr lang="es-ES" sz="1400" b="1" dirty="0">
              <a:latin typeface="Arial" charset="0"/>
            </a:endParaRPr>
          </a:p>
        </p:txBody>
      </p:sp>
      <p:sp>
        <p:nvSpPr>
          <p:cNvPr id="205835" name="Rectangle 11"/>
          <p:cNvSpPr>
            <a:spLocks noChangeArrowheads="1"/>
          </p:cNvSpPr>
          <p:nvPr/>
        </p:nvSpPr>
        <p:spPr bwMode="auto">
          <a:xfrm>
            <a:off x="0" y="2827338"/>
            <a:ext cx="51308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s-ES_tradnl" sz="1400" b="1" dirty="0">
                <a:latin typeface="Arial" charset="0"/>
              </a:rPr>
              <a:t>Exhiben asociación periódica con el DNA cromosoma</a:t>
            </a:r>
          </a:p>
          <a:p>
            <a:pPr eaLnBrk="1" hangingPunct="1"/>
            <a:r>
              <a:rPr lang="es-ES_tradnl" sz="1400" b="1" dirty="0">
                <a:latin typeface="Arial" charset="0"/>
              </a:rPr>
              <a:t>En G1 se asocian con el origen formando parte del complejo de iniciación</a:t>
            </a:r>
          </a:p>
          <a:p>
            <a:pPr eaLnBrk="1" hangingPunct="1"/>
            <a:r>
              <a:rPr lang="es-ES_tradnl" sz="1400" b="1" dirty="0">
                <a:latin typeface="Arial" charset="0"/>
              </a:rPr>
              <a:t>Después de la iniciación se asocian con DNA que es progresivamente más distante del origen (similar al de la DNA </a:t>
            </a:r>
            <a:r>
              <a:rPr lang="es-ES_tradnl" sz="1400" b="1" dirty="0" err="1">
                <a:latin typeface="Arial" charset="0"/>
              </a:rPr>
              <a:t>pol</a:t>
            </a:r>
            <a:r>
              <a:rPr lang="es-ES_tradnl" sz="1400" b="1" dirty="0">
                <a:latin typeface="Arial" charset="0"/>
              </a:rPr>
              <a:t>)</a:t>
            </a:r>
          </a:p>
          <a:p>
            <a:pPr eaLnBrk="1" hangingPunct="1"/>
            <a:r>
              <a:rPr lang="es-ES_tradnl" sz="1800" b="1" dirty="0">
                <a:solidFill>
                  <a:srgbClr val="FFFF00"/>
                </a:solidFill>
                <a:latin typeface="Arial" charset="0"/>
              </a:rPr>
              <a:t>Actividad </a:t>
            </a:r>
            <a:r>
              <a:rPr lang="es-ES_tradnl" sz="1800" b="1" dirty="0" err="1">
                <a:solidFill>
                  <a:srgbClr val="FFFF00"/>
                </a:solidFill>
                <a:latin typeface="Arial" charset="0"/>
              </a:rPr>
              <a:t>helicasa</a:t>
            </a:r>
            <a:r>
              <a:rPr lang="es-ES_tradnl" sz="1800" b="1" dirty="0">
                <a:solidFill>
                  <a:srgbClr val="FFFF00"/>
                </a:solidFill>
                <a:latin typeface="Arial" charset="0"/>
              </a:rPr>
              <a:t> (Mcm2 inhibe actividad </a:t>
            </a:r>
            <a:r>
              <a:rPr lang="es-ES_tradnl" sz="1800" b="1" dirty="0" err="1">
                <a:solidFill>
                  <a:srgbClr val="FFFF00"/>
                </a:solidFill>
                <a:latin typeface="Arial" charset="0"/>
              </a:rPr>
              <a:t>helicasa</a:t>
            </a:r>
            <a:r>
              <a:rPr lang="es-ES_tradnl" sz="1800" b="1" dirty="0">
                <a:solidFill>
                  <a:srgbClr val="FFFF00"/>
                </a:solidFill>
                <a:latin typeface="Arial" charset="0"/>
              </a:rPr>
              <a:t>, controla la iniciación ????)</a:t>
            </a:r>
          </a:p>
        </p:txBody>
      </p:sp>
      <p:pic>
        <p:nvPicPr>
          <p:cNvPr id="205837" name="Picture 13"/>
          <p:cNvPicPr>
            <a:picLocks noChangeAspect="1" noChangeArrowheads="1"/>
          </p:cNvPicPr>
          <p:nvPr/>
        </p:nvPicPr>
        <p:blipFill>
          <a:blip r:embed="rId2"/>
          <a:srcRect l="53491" r="12721" b="51563"/>
          <a:stretch>
            <a:fillRect/>
          </a:stretch>
        </p:blipFill>
        <p:spPr bwMode="auto">
          <a:xfrm>
            <a:off x="5407025" y="311150"/>
            <a:ext cx="2816225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838" name="Text Box 14"/>
          <p:cNvSpPr txBox="1">
            <a:spLocks noChangeArrowheads="1"/>
          </p:cNvSpPr>
          <p:nvPr/>
        </p:nvSpPr>
        <p:spPr bwMode="auto">
          <a:xfrm>
            <a:off x="7900988" y="1581150"/>
            <a:ext cx="10350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s-ES_tradnl" sz="1800" b="1" dirty="0">
                <a:latin typeface="Arial" charset="0"/>
              </a:rPr>
              <a:t>Mcm2-7</a:t>
            </a:r>
            <a:endParaRPr lang="es-ES" sz="1800" b="1" dirty="0">
              <a:latin typeface="Arial" charset="0"/>
            </a:endParaRPr>
          </a:p>
        </p:txBody>
      </p:sp>
      <p:grpSp>
        <p:nvGrpSpPr>
          <p:cNvPr id="6" name="Agrupar 5"/>
          <p:cNvGrpSpPr/>
          <p:nvPr/>
        </p:nvGrpSpPr>
        <p:grpSpPr>
          <a:xfrm>
            <a:off x="5588000" y="4115819"/>
            <a:ext cx="2677341" cy="2411981"/>
            <a:chOff x="5588000" y="4115819"/>
            <a:chExt cx="2677341" cy="2411981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88000" y="4256278"/>
              <a:ext cx="2514600" cy="2271522"/>
            </a:xfrm>
            <a:prstGeom prst="rect">
              <a:avLst/>
            </a:prstGeom>
          </p:spPr>
        </p:pic>
        <p:cxnSp>
          <p:nvCxnSpPr>
            <p:cNvPr id="4" name="Conector recto de flecha 3"/>
            <p:cNvCxnSpPr/>
            <p:nvPr/>
          </p:nvCxnSpPr>
          <p:spPr bwMode="auto">
            <a:xfrm flipH="1">
              <a:off x="7470728" y="4115819"/>
              <a:ext cx="794613" cy="801431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/>
          <p:cNvGrpSpPr/>
          <p:nvPr/>
        </p:nvGrpSpPr>
        <p:grpSpPr>
          <a:xfrm>
            <a:off x="395288" y="4572000"/>
            <a:ext cx="8748712" cy="1609725"/>
            <a:chOff x="395288" y="4572000"/>
            <a:chExt cx="8748712" cy="1609725"/>
          </a:xfrm>
        </p:grpSpPr>
        <p:sp>
          <p:nvSpPr>
            <p:cNvPr id="206853" name="Text Box 5"/>
            <p:cNvSpPr txBox="1">
              <a:spLocks noChangeArrowheads="1"/>
            </p:cNvSpPr>
            <p:nvPr/>
          </p:nvSpPr>
          <p:spPr bwMode="auto">
            <a:xfrm>
              <a:off x="395288" y="4572000"/>
              <a:ext cx="1017587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s-ES_tradnl" b="1">
                  <a:latin typeface="Arial" charset="0"/>
                </a:rPr>
                <a:t>Cdc45 </a:t>
              </a:r>
              <a:endParaRPr lang="es-ES" b="1">
                <a:latin typeface="Arial" charset="0"/>
              </a:endParaRPr>
            </a:p>
          </p:txBody>
        </p:sp>
        <p:sp>
          <p:nvSpPr>
            <p:cNvPr id="206854" name="Text Box 6"/>
            <p:cNvSpPr txBox="1">
              <a:spLocks noChangeArrowheads="1"/>
            </p:cNvSpPr>
            <p:nvPr/>
          </p:nvSpPr>
          <p:spPr bwMode="auto">
            <a:xfrm>
              <a:off x="1385888" y="4724400"/>
              <a:ext cx="7758112" cy="1457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lnSpc>
                  <a:spcPct val="140000"/>
                </a:lnSpc>
              </a:pPr>
              <a:r>
                <a:rPr lang="es-ES_tradnl" sz="1400" dirty="0">
                  <a:latin typeface="Arial" charset="0"/>
                </a:rPr>
                <a:t>Forma parte del complejo que incluye a MCM</a:t>
              </a:r>
            </a:p>
            <a:p>
              <a:pPr eaLnBrk="1" hangingPunct="1">
                <a:lnSpc>
                  <a:spcPct val="140000"/>
                </a:lnSpc>
              </a:pPr>
              <a:r>
                <a:rPr lang="es-ES_tradnl" sz="1400" dirty="0">
                  <a:latin typeface="Arial" charset="0"/>
                </a:rPr>
                <a:t>Se asocia en G1 tardío, es dependiente de Cdc6 y Mcm2</a:t>
              </a:r>
            </a:p>
            <a:p>
              <a:pPr eaLnBrk="1" hangingPunct="1">
                <a:lnSpc>
                  <a:spcPct val="140000"/>
                </a:lnSpc>
              </a:pPr>
              <a:r>
                <a:rPr lang="es-ES_tradnl" sz="1800" b="1" dirty="0">
                  <a:latin typeface="Arial" charset="0"/>
                </a:rPr>
                <a:t>Implicada en la incorporación de DNA </a:t>
              </a:r>
              <a:r>
                <a:rPr lang="es-ES_tradnl" sz="1800" b="1" dirty="0" err="1">
                  <a:latin typeface="Arial" charset="0"/>
                </a:rPr>
                <a:t>pol</a:t>
              </a:r>
              <a:r>
                <a:rPr lang="es-ES_tradnl" sz="1800" b="1" dirty="0">
                  <a:latin typeface="Arial" charset="0"/>
                </a:rPr>
                <a:t> </a:t>
              </a:r>
              <a:r>
                <a:rPr lang="es-ES_tradnl" sz="1800" b="1" dirty="0">
                  <a:latin typeface="Symbol" pitchFamily="18" charset="2"/>
                </a:rPr>
                <a:t>a/</a:t>
              </a:r>
              <a:r>
                <a:rPr lang="es-ES_tradnl" sz="1800" b="1" dirty="0" err="1">
                  <a:latin typeface="Arial" charset="0"/>
                </a:rPr>
                <a:t>primasa</a:t>
              </a:r>
              <a:r>
                <a:rPr lang="es-ES_tradnl" sz="1800" b="1" dirty="0">
                  <a:latin typeface="Arial" charset="0"/>
                </a:rPr>
                <a:t> al complejo de iniciación</a:t>
              </a:r>
              <a:r>
                <a:rPr lang="es-ES_tradnl" sz="1800" dirty="0">
                  <a:latin typeface="Arial" charset="0"/>
                </a:rPr>
                <a:t> </a:t>
              </a:r>
              <a:endParaRPr lang="es-ES" sz="1800" dirty="0">
                <a:latin typeface="Arial" charset="0"/>
              </a:endParaRPr>
            </a:p>
          </p:txBody>
        </p:sp>
        <p:sp>
          <p:nvSpPr>
            <p:cNvPr id="206855" name="AutoShape 7"/>
            <p:cNvSpPr>
              <a:spLocks noChangeArrowheads="1"/>
            </p:cNvSpPr>
            <p:nvPr/>
          </p:nvSpPr>
          <p:spPr bwMode="auto">
            <a:xfrm>
              <a:off x="528638" y="5181600"/>
              <a:ext cx="609600" cy="609600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CE404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</p:grpSp>
      <p:grpSp>
        <p:nvGrpSpPr>
          <p:cNvPr id="5" name="Agrupar 4"/>
          <p:cNvGrpSpPr/>
          <p:nvPr/>
        </p:nvGrpSpPr>
        <p:grpSpPr>
          <a:xfrm>
            <a:off x="684213" y="804407"/>
            <a:ext cx="8329612" cy="3090863"/>
            <a:chOff x="684213" y="1844675"/>
            <a:chExt cx="8329612" cy="3090863"/>
          </a:xfrm>
        </p:grpSpPr>
        <p:sp>
          <p:nvSpPr>
            <p:cNvPr id="206850" name="Rectangle 2"/>
            <p:cNvSpPr>
              <a:spLocks noChangeArrowheads="1"/>
            </p:cNvSpPr>
            <p:nvPr/>
          </p:nvSpPr>
          <p:spPr bwMode="auto">
            <a:xfrm>
              <a:off x="6011863" y="1916113"/>
              <a:ext cx="3001962" cy="30194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AR"/>
            </a:p>
          </p:txBody>
        </p:sp>
        <p:pic>
          <p:nvPicPr>
            <p:cNvPr id="206852" name="Picture 4"/>
            <p:cNvPicPr>
              <a:picLocks noChangeAspect="1" noChangeArrowheads="1"/>
            </p:cNvPicPr>
            <p:nvPr/>
          </p:nvPicPr>
          <p:blipFill>
            <a:blip r:embed="rId2"/>
            <a:srcRect l="3392" b="38084"/>
            <a:stretch>
              <a:fillRect/>
            </a:stretch>
          </p:blipFill>
          <p:spPr bwMode="auto">
            <a:xfrm>
              <a:off x="684213" y="1844675"/>
              <a:ext cx="5249862" cy="2517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6856" name="Rectangle 8"/>
            <p:cNvSpPr>
              <a:spLocks noChangeArrowheads="1"/>
            </p:cNvSpPr>
            <p:nvPr/>
          </p:nvSpPr>
          <p:spPr bwMode="auto">
            <a:xfrm>
              <a:off x="6084888" y="1989138"/>
              <a:ext cx="2771775" cy="1739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s-ES" sz="1800">
                  <a:solidFill>
                    <a:srgbClr val="000000"/>
                  </a:solidFill>
                  <a:latin typeface="Arial" charset="0"/>
                </a:rPr>
                <a:t>La proteolisis de los </a:t>
              </a:r>
              <a:r>
                <a:rPr lang="es-ES" sz="1800" i="1">
                  <a:solidFill>
                    <a:srgbClr val="000000"/>
                  </a:solidFill>
                  <a:latin typeface="Arial" charset="0"/>
                </a:rPr>
                <a:t>licensing factors</a:t>
              </a:r>
              <a:r>
                <a:rPr lang="es-ES" sz="1800">
                  <a:solidFill>
                    <a:srgbClr val="000000"/>
                  </a:solidFill>
                  <a:latin typeface="Arial" charset="0"/>
                </a:rPr>
                <a:t> y la expresión de un represor de estos factores (Geminina) regulan la iniciación</a:t>
              </a:r>
            </a:p>
          </p:txBody>
        </p:sp>
        <p:sp>
          <p:nvSpPr>
            <p:cNvPr id="206857" name="Text Box 9"/>
            <p:cNvSpPr txBox="1">
              <a:spLocks noChangeArrowheads="1"/>
            </p:cNvSpPr>
            <p:nvPr/>
          </p:nvSpPr>
          <p:spPr bwMode="auto">
            <a:xfrm>
              <a:off x="6156325" y="3860800"/>
              <a:ext cx="2755900" cy="915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s-ES_tradnl" sz="1800" dirty="0" err="1">
                  <a:solidFill>
                    <a:srgbClr val="000000"/>
                  </a:solidFill>
                  <a:latin typeface="Arial" charset="0"/>
                </a:rPr>
                <a:t>Geminina</a:t>
              </a:r>
              <a:r>
                <a:rPr lang="es-ES_tradnl" sz="1800" dirty="0">
                  <a:solidFill>
                    <a:srgbClr val="000000"/>
                  </a:solidFill>
                  <a:latin typeface="Arial" charset="0"/>
                </a:rPr>
                <a:t> bloquea la carga de MCM mediante Cdt1</a:t>
              </a:r>
              <a:endParaRPr lang="es-ES" sz="18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4" name="Agrupar 3"/>
          <p:cNvGrpSpPr/>
          <p:nvPr/>
        </p:nvGrpSpPr>
        <p:grpSpPr>
          <a:xfrm>
            <a:off x="0" y="229669"/>
            <a:ext cx="9386851" cy="4406053"/>
            <a:chOff x="179388" y="0"/>
            <a:chExt cx="9386851" cy="4406053"/>
          </a:xfrm>
        </p:grpSpPr>
        <p:sp>
          <p:nvSpPr>
            <p:cNvPr id="206851" name="Text Box 3"/>
            <p:cNvSpPr txBox="1">
              <a:spLocks noChangeArrowheads="1"/>
            </p:cNvSpPr>
            <p:nvPr/>
          </p:nvSpPr>
          <p:spPr bwMode="auto">
            <a:xfrm>
              <a:off x="179388" y="290513"/>
              <a:ext cx="4011612" cy="2409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20000"/>
                </a:lnSpc>
                <a:spcBef>
                  <a:spcPct val="50000"/>
                </a:spcBef>
              </a:pPr>
              <a:r>
                <a:rPr lang="es-ES_tradnl" sz="1800" dirty="0">
                  <a:latin typeface="Arial" charset="0"/>
                </a:rPr>
                <a:t>En la transición G1/S la acción de quinasas dependientes de </a:t>
              </a:r>
              <a:r>
                <a:rPr lang="es-ES_tradnl" sz="1800" dirty="0" err="1">
                  <a:latin typeface="Arial" charset="0"/>
                </a:rPr>
                <a:t>ciclinas</a:t>
              </a:r>
              <a:r>
                <a:rPr lang="es-ES_tradnl" sz="1800" dirty="0">
                  <a:latin typeface="Arial" charset="0"/>
                </a:rPr>
                <a:t> (CDK) y la quinasa Cdc7/ASK dispara un cambio conformacional en el complejo generando la incorporación de Cdc45, DNA </a:t>
              </a:r>
              <a:r>
                <a:rPr lang="es-ES_tradnl" sz="1800" dirty="0" err="1">
                  <a:latin typeface="Arial" charset="0"/>
                </a:rPr>
                <a:t>pol</a:t>
              </a:r>
              <a:r>
                <a:rPr lang="es-ES_tradnl" sz="1800" dirty="0">
                  <a:latin typeface="Arial" charset="0"/>
                </a:rPr>
                <a:t> </a:t>
              </a:r>
              <a:r>
                <a:rPr lang="es-ES_tradnl" sz="1800" b="1" dirty="0">
                  <a:latin typeface="Symbol" pitchFamily="18" charset="2"/>
                </a:rPr>
                <a:t>a , </a:t>
              </a:r>
              <a:r>
                <a:rPr lang="es-ES_tradnl" sz="1800" dirty="0">
                  <a:latin typeface="Arial" charset="0"/>
                </a:rPr>
                <a:t>RPA.</a:t>
              </a:r>
              <a:endParaRPr lang="es-ES" sz="1800" dirty="0">
                <a:latin typeface="Arial" charset="0"/>
              </a:endParaRPr>
            </a:p>
          </p:txBody>
        </p:sp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6450" y="0"/>
              <a:ext cx="4877550" cy="4406053"/>
            </a:xfrm>
            <a:prstGeom prst="rect">
              <a:avLst/>
            </a:prstGeom>
          </p:spPr>
        </p:pic>
        <p:cxnSp>
          <p:nvCxnSpPr>
            <p:cNvPr id="12" name="Conector recto de flecha 11"/>
            <p:cNvCxnSpPr/>
            <p:nvPr/>
          </p:nvCxnSpPr>
          <p:spPr bwMode="auto">
            <a:xfrm flipH="1">
              <a:off x="7916614" y="1891396"/>
              <a:ext cx="1649625" cy="161739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2276475"/>
            <a:ext cx="725805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ext Box 2"/>
          <p:cNvSpPr txBox="1">
            <a:spLocks noChangeArrowheads="1"/>
          </p:cNvSpPr>
          <p:nvPr/>
        </p:nvSpPr>
        <p:spPr bwMode="auto">
          <a:xfrm>
            <a:off x="755650" y="4437063"/>
            <a:ext cx="7712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es-ES_tradnl" sz="1800" b="1">
                <a:latin typeface="Arial" charset="0"/>
              </a:rPr>
              <a:t>Una vez iniciada la replicación ORC permanece unido al origen</a:t>
            </a:r>
            <a:endParaRPr lang="es-ES" sz="1800" b="1">
              <a:latin typeface="Arial" charset="0"/>
            </a:endParaRPr>
          </a:p>
        </p:txBody>
      </p:sp>
      <p:sp>
        <p:nvSpPr>
          <p:cNvPr id="207875" name="Text Box 3"/>
          <p:cNvSpPr txBox="1">
            <a:spLocks noChangeArrowheads="1"/>
          </p:cNvSpPr>
          <p:nvPr/>
        </p:nvSpPr>
        <p:spPr bwMode="auto">
          <a:xfrm>
            <a:off x="463550" y="4970463"/>
            <a:ext cx="8397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es-ES_tradnl" sz="1800" b="1" dirty="0" err="1">
                <a:latin typeface="Arial" charset="0"/>
              </a:rPr>
              <a:t>Cdc</a:t>
            </a:r>
            <a:r>
              <a:rPr lang="es-ES_tradnl" sz="1800" b="1" dirty="0">
                <a:latin typeface="Arial" charset="0"/>
              </a:rPr>
              <a:t> 6 es degradado rápidamente impidiendo una nueva carga de MCM y reiniciación</a:t>
            </a:r>
            <a:endParaRPr lang="es-ES" sz="1800" b="1" dirty="0">
              <a:latin typeface="Arial" charset="0"/>
            </a:endParaRPr>
          </a:p>
        </p:txBody>
      </p:sp>
      <p:pic>
        <p:nvPicPr>
          <p:cNvPr id="207876" name="Picture 4"/>
          <p:cNvPicPr>
            <a:picLocks noChangeAspect="1" noChangeArrowheads="1"/>
          </p:cNvPicPr>
          <p:nvPr/>
        </p:nvPicPr>
        <p:blipFill>
          <a:blip r:embed="rId2"/>
          <a:srcRect b="61674"/>
          <a:stretch>
            <a:fillRect/>
          </a:stretch>
        </p:blipFill>
        <p:spPr bwMode="auto">
          <a:xfrm>
            <a:off x="900113" y="1700213"/>
            <a:ext cx="7345362" cy="231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7877" name="Text Box 5"/>
          <p:cNvSpPr txBox="1">
            <a:spLocks noChangeArrowheads="1"/>
          </p:cNvSpPr>
          <p:nvPr/>
        </p:nvSpPr>
        <p:spPr bwMode="auto">
          <a:xfrm>
            <a:off x="684213" y="549275"/>
            <a:ext cx="78692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s-ES_tradnl" sz="1800">
                <a:latin typeface="Arial" charset="0"/>
              </a:rPr>
              <a:t>Durante este proceso la hélice es desenrollada por MCM y la replicación comienza por la DNA pol</a:t>
            </a:r>
            <a:r>
              <a:rPr lang="es-ES_tradnl" sz="1800">
                <a:latin typeface="Symbol" pitchFamily="18" charset="2"/>
              </a:rPr>
              <a:t>a</a:t>
            </a:r>
            <a:endParaRPr lang="es-ES" sz="1800">
              <a:latin typeface="Symbol" pitchFamily="18" charset="2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5636768"/>
            <a:ext cx="942622" cy="101803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669268" y="6048345"/>
            <a:ext cx="37866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err="1"/>
              <a:t>Proliferating</a:t>
            </a:r>
            <a:r>
              <a:rPr lang="es-ES" b="1" dirty="0"/>
              <a:t> </a:t>
            </a:r>
            <a:r>
              <a:rPr lang="es-ES" b="1" dirty="0" err="1"/>
              <a:t>cell</a:t>
            </a:r>
            <a:r>
              <a:rPr lang="es-ES" b="1" dirty="0"/>
              <a:t> nuclear </a:t>
            </a:r>
            <a:r>
              <a:rPr lang="es-ES" b="1" dirty="0" err="1"/>
              <a:t>antigen</a:t>
            </a:r>
            <a:endParaRPr lang="es-E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Copyright (c) by W. H. Freeman and Company</a:t>
            </a:r>
          </a:p>
        </p:txBody>
      </p:sp>
      <p:sp>
        <p:nvSpPr>
          <p:cNvPr id="208898" name="Text Box 2"/>
          <p:cNvSpPr txBox="1">
            <a:spLocks noChangeArrowheads="1"/>
          </p:cNvSpPr>
          <p:nvPr/>
        </p:nvSpPr>
        <p:spPr bwMode="auto">
          <a:xfrm>
            <a:off x="323850" y="620713"/>
            <a:ext cx="68405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s-ES_tradnl" sz="1800">
                <a:latin typeface="Arial" charset="0"/>
              </a:rPr>
              <a:t>DNA pol </a:t>
            </a:r>
            <a:r>
              <a:rPr lang="es-ES_tradnl" sz="1800">
                <a:latin typeface="Symbol" pitchFamily="18" charset="2"/>
              </a:rPr>
              <a:t>a </a:t>
            </a:r>
            <a:r>
              <a:rPr lang="es-ES_tradnl" sz="1800">
                <a:latin typeface="Arial" charset="0"/>
              </a:rPr>
              <a:t>contiene una subunidad con actividad primasa. </a:t>
            </a:r>
            <a:endParaRPr lang="es-ES" sz="1800">
              <a:latin typeface="Symbol" pitchFamily="18" charset="2"/>
            </a:endParaRPr>
          </a:p>
        </p:txBody>
      </p:sp>
      <p:sp>
        <p:nvSpPr>
          <p:cNvPr id="208899" name="Text Box 3"/>
          <p:cNvSpPr txBox="1">
            <a:spLocks noChangeArrowheads="1"/>
          </p:cNvSpPr>
          <p:nvPr/>
        </p:nvSpPr>
        <p:spPr bwMode="auto">
          <a:xfrm>
            <a:off x="323850" y="1412875"/>
            <a:ext cx="4479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s-ES_tradnl" sz="1800">
                <a:latin typeface="Arial" charset="0"/>
              </a:rPr>
              <a:t>Esta polimerasa no posee actividad 3´- 5´</a:t>
            </a:r>
            <a:endParaRPr lang="es-ES" sz="1800">
              <a:latin typeface="Arial" charset="0"/>
            </a:endParaRPr>
          </a:p>
        </p:txBody>
      </p:sp>
      <p:sp>
        <p:nvSpPr>
          <p:cNvPr id="208900" name="Text Box 4"/>
          <p:cNvSpPr txBox="1">
            <a:spLocks noChangeArrowheads="1"/>
          </p:cNvSpPr>
          <p:nvPr/>
        </p:nvSpPr>
        <p:spPr bwMode="auto">
          <a:xfrm>
            <a:off x="323850" y="2205038"/>
            <a:ext cx="84439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es-ES_tradnl" sz="1800">
                <a:latin typeface="Arial" charset="0"/>
              </a:rPr>
              <a:t>Se cree que es utilizada para la síntesis de cebadores pequeños para los fragmentos de Okazaki</a:t>
            </a:r>
            <a:endParaRPr lang="es-ES" sz="1800">
              <a:latin typeface="Arial" charset="0"/>
            </a:endParaRPr>
          </a:p>
        </p:txBody>
      </p:sp>
      <p:sp>
        <p:nvSpPr>
          <p:cNvPr id="208901" name="Text Box 5"/>
          <p:cNvSpPr txBox="1">
            <a:spLocks noChangeArrowheads="1"/>
          </p:cNvSpPr>
          <p:nvPr/>
        </p:nvSpPr>
        <p:spPr bwMode="auto">
          <a:xfrm>
            <a:off x="323850" y="3429000"/>
            <a:ext cx="215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endParaRPr lang="es-ES" sz="1800">
              <a:latin typeface="Arial" charset="0"/>
            </a:endParaRPr>
          </a:p>
        </p:txBody>
      </p:sp>
      <p:sp>
        <p:nvSpPr>
          <p:cNvPr id="208902" name="Text Box 6"/>
          <p:cNvSpPr txBox="1">
            <a:spLocks noChangeArrowheads="1"/>
          </p:cNvSpPr>
          <p:nvPr/>
        </p:nvSpPr>
        <p:spPr bwMode="auto">
          <a:xfrm>
            <a:off x="323850" y="3284538"/>
            <a:ext cx="84978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es-ES_tradnl" sz="1800">
                <a:latin typeface="Arial" charset="0"/>
              </a:rPr>
              <a:t>Los fragmentos son extendidos por la DNApol </a:t>
            </a:r>
            <a:r>
              <a:rPr lang="es-ES_tradnl" sz="1800" b="1">
                <a:latin typeface="Symbol" pitchFamily="18" charset="2"/>
              </a:rPr>
              <a:t>d </a:t>
            </a:r>
            <a:r>
              <a:rPr lang="es-ES_tradnl" sz="1800">
                <a:latin typeface="Arial" charset="0"/>
              </a:rPr>
              <a:t> asociada a PCNA (proliferating cell nuclear antigen)</a:t>
            </a:r>
            <a:endParaRPr lang="es-ES" sz="1800" b="1">
              <a:latin typeface="Symbol" pitchFamily="18" charset="2"/>
            </a:endParaRPr>
          </a:p>
        </p:txBody>
      </p:sp>
      <p:sp>
        <p:nvSpPr>
          <p:cNvPr id="208903" name="Rectangle 7"/>
          <p:cNvSpPr>
            <a:spLocks noChangeArrowheads="1"/>
          </p:cNvSpPr>
          <p:nvPr/>
        </p:nvSpPr>
        <p:spPr bwMode="auto">
          <a:xfrm>
            <a:off x="323850" y="4365625"/>
            <a:ext cx="8207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es-ES_tradnl" sz="1800">
                <a:latin typeface="Arial" charset="0"/>
              </a:rPr>
              <a:t>DNApol </a:t>
            </a:r>
            <a:r>
              <a:rPr lang="es-ES_tradnl" sz="1800" b="1">
                <a:latin typeface="Symbol" pitchFamily="18" charset="2"/>
              </a:rPr>
              <a:t>d</a:t>
            </a:r>
            <a:r>
              <a:rPr lang="es-ES_tradnl" sz="1800" b="1">
                <a:latin typeface="Arial" charset="0"/>
              </a:rPr>
              <a:t> </a:t>
            </a:r>
            <a:r>
              <a:rPr lang="es-ES_tradnl" sz="1800">
                <a:latin typeface="Arial" charset="0"/>
              </a:rPr>
              <a:t>posee actividad proofreading y lleva a cabo la síntesis de la cadena retrasada y adelantada</a:t>
            </a:r>
            <a:endParaRPr lang="es-ES" sz="1800">
              <a:latin typeface="Arial" charset="0"/>
            </a:endParaRPr>
          </a:p>
        </p:txBody>
      </p:sp>
      <p:sp>
        <p:nvSpPr>
          <p:cNvPr id="208904" name="Text Box 8"/>
          <p:cNvSpPr txBox="1">
            <a:spLocks noChangeArrowheads="1"/>
          </p:cNvSpPr>
          <p:nvPr/>
        </p:nvSpPr>
        <p:spPr bwMode="auto">
          <a:xfrm>
            <a:off x="323850" y="5389563"/>
            <a:ext cx="80978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s-ES_tradnl" sz="1800">
                <a:latin typeface="Arial" charset="0"/>
              </a:rPr>
              <a:t>DNA pol </a:t>
            </a:r>
            <a:r>
              <a:rPr lang="es-ES_tradnl" sz="1800">
                <a:latin typeface="Symbol" pitchFamily="18" charset="2"/>
              </a:rPr>
              <a:t>e</a:t>
            </a:r>
            <a:r>
              <a:rPr lang="es-ES_tradnl" sz="1800">
                <a:latin typeface="Arial" charset="0"/>
              </a:rPr>
              <a:t> es utilizada en la reparación y podría ser equivalente a la DNApol I</a:t>
            </a:r>
            <a:endParaRPr lang="es-ES" sz="1800"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0"/>
            <a:ext cx="7515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28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510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36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495300"/>
            <a:ext cx="7747000" cy="585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22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826" y="247433"/>
            <a:ext cx="4397251" cy="395891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287" y="4206350"/>
            <a:ext cx="4066934" cy="218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03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38100"/>
            <a:ext cx="77089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44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0"/>
            <a:ext cx="7123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58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Copyright (c) by W. H. Freeman and Company</a:t>
            </a:r>
          </a:p>
        </p:txBody>
      </p:sp>
      <p:sp>
        <p:nvSpPr>
          <p:cNvPr id="2099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457200"/>
            <a:ext cx="7772400" cy="1219200"/>
          </a:xfrm>
        </p:spPr>
        <p:txBody>
          <a:bodyPr tIns="0" bIns="0"/>
          <a:lstStyle/>
          <a:p>
            <a:pPr>
              <a:lnSpc>
                <a:spcPct val="70000"/>
              </a:lnSpc>
            </a:pPr>
            <a:r>
              <a:rPr lang="es-ES_tradnl">
                <a:latin typeface="Comic Sans MS" pitchFamily="66" charset="0"/>
              </a:rPr>
              <a:t>Telomerasa</a:t>
            </a:r>
            <a:br>
              <a:rPr lang="es-ES_tradnl">
                <a:latin typeface="Comic Sans MS" pitchFamily="66" charset="0"/>
              </a:rPr>
            </a:br>
            <a:r>
              <a:rPr lang="es-ES_tradnl">
                <a:latin typeface="Comic Sans MS" pitchFamily="66" charset="0"/>
              </a:rPr>
              <a:t> </a:t>
            </a:r>
            <a:r>
              <a:rPr lang="es-ES_tradnl" sz="2400">
                <a:latin typeface="Comic Sans MS" pitchFamily="66" charset="0"/>
              </a:rPr>
              <a:t>Es una DNA polimerasa RNA dependiente</a:t>
            </a:r>
            <a:endParaRPr lang="es-ES_tradnl" i="1"/>
          </a:p>
        </p:txBody>
      </p:sp>
      <p:sp>
        <p:nvSpPr>
          <p:cNvPr id="20992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762000" y="1828800"/>
            <a:ext cx="7772400" cy="3276600"/>
          </a:xfrm>
        </p:spPr>
        <p:txBody>
          <a:bodyPr lIns="0" tIns="0" rIns="0" bIns="0"/>
          <a:lstStyle/>
          <a:p>
            <a:pPr>
              <a:buFont typeface="Wingdings" pitchFamily="2" charset="2"/>
              <a:buNone/>
            </a:pPr>
            <a:r>
              <a:rPr lang="es-ES_tradnl"/>
              <a:t>Está formada por dos componentes :</a:t>
            </a:r>
          </a:p>
          <a:p>
            <a:r>
              <a:rPr lang="es-ES_tradnl"/>
              <a:t>La proteína catalítica </a:t>
            </a:r>
            <a:r>
              <a:rPr lang="es-ES_tradnl" b="1"/>
              <a:t>(hTERT),</a:t>
            </a:r>
            <a:r>
              <a:rPr lang="es-ES_tradnl"/>
              <a:t> con actividad de transcriptasa reversa</a:t>
            </a:r>
          </a:p>
          <a:p>
            <a:r>
              <a:rPr lang="es-ES_tradnl"/>
              <a:t>El componente funcional de RNA </a:t>
            </a:r>
            <a:r>
              <a:rPr lang="es-ES_tradnl" b="1"/>
              <a:t>(hTR o hTERC)</a:t>
            </a:r>
            <a:r>
              <a:rPr lang="es-ES_tradnl"/>
              <a:t> que es el molde para la síntesis del telómero.</a:t>
            </a: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838200" y="5410200"/>
            <a:ext cx="73072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1600" b="1">
                <a:latin typeface="Arial" charset="0"/>
              </a:rPr>
              <a:t>Ausente </a:t>
            </a:r>
            <a:r>
              <a:rPr lang="es-ES_tradnl" sz="1600">
                <a:latin typeface="Arial" charset="0"/>
              </a:rPr>
              <a:t>en la mayoría de las células somáticas humanas</a:t>
            </a:r>
            <a:br>
              <a:rPr lang="es-ES_tradnl" sz="1600">
                <a:latin typeface="Arial" charset="0"/>
              </a:rPr>
            </a:br>
            <a:r>
              <a:rPr lang="es-ES_tradnl" sz="1600" b="1">
                <a:latin typeface="Arial" charset="0"/>
              </a:rPr>
              <a:t>Presente</a:t>
            </a:r>
            <a:r>
              <a:rPr lang="es-ES_tradnl" sz="1600">
                <a:latin typeface="Arial" charset="0"/>
              </a:rPr>
              <a:t> en el 90% de las células cancerosas y células inmortalizadas </a:t>
            </a:r>
            <a:r>
              <a:rPr lang="es-ES_tradnl" sz="1600" i="1">
                <a:latin typeface="Arial" charset="0"/>
              </a:rPr>
              <a:t>in vitro.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Copyright (c) by W. H. Freeman and Company</a:t>
            </a:r>
          </a:p>
        </p:txBody>
      </p:sp>
      <p:sp>
        <p:nvSpPr>
          <p:cNvPr id="2109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06400" y="241300"/>
            <a:ext cx="8572500" cy="9271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sz="3200" b="0">
                <a:latin typeface="Helvetica" pitchFamily="34" charset="0"/>
              </a:rPr>
              <a:t>La Telomerasa evita el acortamiento de la cadena retrasada durante la replicación eucariota</a:t>
            </a:r>
            <a:endParaRPr lang="en-US" sz="3200">
              <a:latin typeface="Helvetica" pitchFamily="34" charset="0"/>
            </a:endParaRPr>
          </a:p>
        </p:txBody>
      </p:sp>
      <p:grpSp>
        <p:nvGrpSpPr>
          <p:cNvPr id="210947" name="Group 3"/>
          <p:cNvGrpSpPr>
            <a:grpSpLocks/>
          </p:cNvGrpSpPr>
          <p:nvPr/>
        </p:nvGrpSpPr>
        <p:grpSpPr bwMode="auto">
          <a:xfrm>
            <a:off x="196850" y="1657350"/>
            <a:ext cx="4000500" cy="4997450"/>
            <a:chOff x="524" y="1036"/>
            <a:chExt cx="1800" cy="2620"/>
          </a:xfrm>
        </p:grpSpPr>
        <p:pic>
          <p:nvPicPr>
            <p:cNvPr id="210948" name="Picture 4" descr="F12-13"/>
            <p:cNvPicPr>
              <a:picLocks noChangeAspect="1" noChangeArrowheads="1"/>
            </p:cNvPicPr>
            <p:nvPr/>
          </p:nvPicPr>
          <p:blipFill>
            <a:blip r:embed="rId3"/>
            <a:srcRect b="44067"/>
            <a:stretch>
              <a:fillRect/>
            </a:stretch>
          </p:blipFill>
          <p:spPr bwMode="auto">
            <a:xfrm>
              <a:off x="524" y="1036"/>
              <a:ext cx="1800" cy="2376"/>
            </a:xfrm>
            <a:prstGeom prst="rect">
              <a:avLst/>
            </a:prstGeom>
            <a:noFill/>
          </p:spPr>
        </p:pic>
        <p:pic>
          <p:nvPicPr>
            <p:cNvPr id="210949" name="Picture 5" descr="F12-13"/>
            <p:cNvPicPr>
              <a:picLocks noChangeAspect="1" noChangeArrowheads="1"/>
            </p:cNvPicPr>
            <p:nvPr/>
          </p:nvPicPr>
          <p:blipFill>
            <a:blip r:embed="rId3"/>
            <a:srcRect l="35556" t="55368" r="14223" b="37852"/>
            <a:stretch>
              <a:fillRect/>
            </a:stretch>
          </p:blipFill>
          <p:spPr bwMode="auto">
            <a:xfrm>
              <a:off x="1164" y="3368"/>
              <a:ext cx="904" cy="288"/>
            </a:xfrm>
            <a:prstGeom prst="rect">
              <a:avLst/>
            </a:prstGeom>
            <a:noFill/>
          </p:spPr>
        </p:pic>
      </p:grpSp>
      <p:grpSp>
        <p:nvGrpSpPr>
          <p:cNvPr id="210950" name="Group 6"/>
          <p:cNvGrpSpPr>
            <a:grpSpLocks/>
          </p:cNvGrpSpPr>
          <p:nvPr/>
        </p:nvGrpSpPr>
        <p:grpSpPr bwMode="auto">
          <a:xfrm>
            <a:off x="4298950" y="1797050"/>
            <a:ext cx="4241800" cy="4105275"/>
            <a:chOff x="3844" y="1242"/>
            <a:chExt cx="1800" cy="1910"/>
          </a:xfrm>
        </p:grpSpPr>
        <p:pic>
          <p:nvPicPr>
            <p:cNvPr id="210951" name="Picture 7" descr="F12-13"/>
            <p:cNvPicPr>
              <a:picLocks noChangeAspect="1" noChangeArrowheads="1"/>
            </p:cNvPicPr>
            <p:nvPr/>
          </p:nvPicPr>
          <p:blipFill>
            <a:blip r:embed="rId3"/>
            <a:srcRect t="60687"/>
            <a:stretch>
              <a:fillRect/>
            </a:stretch>
          </p:blipFill>
          <p:spPr bwMode="auto">
            <a:xfrm>
              <a:off x="3844" y="1482"/>
              <a:ext cx="1800" cy="1670"/>
            </a:xfrm>
            <a:prstGeom prst="rect">
              <a:avLst/>
            </a:prstGeom>
            <a:noFill/>
          </p:spPr>
        </p:pic>
        <p:pic>
          <p:nvPicPr>
            <p:cNvPr id="210952" name="Picture 8" descr="F12-13"/>
            <p:cNvPicPr>
              <a:picLocks noChangeAspect="1" noChangeArrowheads="1"/>
            </p:cNvPicPr>
            <p:nvPr/>
          </p:nvPicPr>
          <p:blipFill>
            <a:blip r:embed="rId3"/>
            <a:srcRect l="42278" t="55368" r="53944" b="37852"/>
            <a:stretch>
              <a:fillRect/>
            </a:stretch>
          </p:blipFill>
          <p:spPr bwMode="auto">
            <a:xfrm>
              <a:off x="4603" y="1242"/>
              <a:ext cx="68" cy="288"/>
            </a:xfrm>
            <a:prstGeom prst="rect">
              <a:avLst/>
            </a:prstGeom>
            <a:noFill/>
          </p:spPr>
        </p:pic>
      </p:grpSp>
      <p:sp>
        <p:nvSpPr>
          <p:cNvPr id="210953" name="Rectangle 9"/>
          <p:cNvSpPr>
            <a:spLocks noChangeArrowheads="1"/>
          </p:cNvSpPr>
          <p:nvPr/>
        </p:nvSpPr>
        <p:spPr bwMode="auto">
          <a:xfrm>
            <a:off x="3543300" y="6489700"/>
            <a:ext cx="2235200" cy="17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(c) by W. H. Freeman and Company</a:t>
            </a:r>
            <a:endParaRPr lang="en-US" sz="1400"/>
          </a:p>
        </p:txBody>
      </p:sp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333375"/>
            <a:ext cx="3071812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79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404813"/>
            <a:ext cx="4392613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Copyright (c) by W. H. Freeman and Company</a:t>
            </a:r>
          </a:p>
        </p:txBody>
      </p:sp>
      <p:sp>
        <p:nvSpPr>
          <p:cNvPr id="2129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r>
              <a:rPr lang="es-ES_tradnl">
                <a:latin typeface="Comic Sans MS" pitchFamily="66" charset="0"/>
              </a:rPr>
              <a:t>Telómeros</a:t>
            </a:r>
            <a:endParaRPr lang="es-ES_tradnl"/>
          </a:p>
        </p:txBody>
      </p:sp>
      <p:sp>
        <p:nvSpPr>
          <p:cNvPr id="21299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81000" y="1447800"/>
            <a:ext cx="8534400" cy="4953000"/>
          </a:xfrm>
        </p:spPr>
        <p:txBody>
          <a:bodyPr/>
          <a:lstStyle/>
          <a:p>
            <a:r>
              <a:rPr lang="es-ES_tradnl" sz="2400"/>
              <a:t>Son secuencias conservadas de ADN altamente repetidas asociadas a proteínas</a:t>
            </a:r>
          </a:p>
          <a:p>
            <a:r>
              <a:rPr lang="es-ES_tradnl" sz="2400"/>
              <a:t>Los extremos </a:t>
            </a:r>
            <a:r>
              <a:rPr lang="es-ES_tradnl" sz="2400" i="1"/>
              <a:t>naturales</a:t>
            </a:r>
            <a:r>
              <a:rPr lang="es-ES_tradnl" sz="2400"/>
              <a:t> de los cromosomas, poseen propiedades especiales</a:t>
            </a:r>
          </a:p>
          <a:p>
            <a:r>
              <a:rPr lang="es-ES_tradnl" sz="2400"/>
              <a:t>protegen a los cromosomas de recombinaciones</a:t>
            </a:r>
          </a:p>
          <a:p>
            <a:r>
              <a:rPr lang="es-ES_tradnl" sz="2400"/>
              <a:t>los protege de ser reconocido como ADN dañado</a:t>
            </a:r>
          </a:p>
          <a:p>
            <a:r>
              <a:rPr lang="es-ES_tradnl" sz="2400"/>
              <a:t>provee de un mecanismo de replicación completa del cromosoma.</a:t>
            </a:r>
          </a:p>
          <a:p>
            <a:r>
              <a:rPr lang="es-ES_tradnl" sz="2400"/>
              <a:t>Contribuye a la organización funcional del cromosoma en el núcleo. </a:t>
            </a:r>
          </a:p>
          <a:p>
            <a:r>
              <a:rPr lang="es-ES_tradnl" sz="2400"/>
              <a:t>Es un reloj molecular que controla la capacidad replicativa de las células humanas y su entrada en la senescencia.</a:t>
            </a:r>
            <a:endParaRPr lang="es-ES_tradnl"/>
          </a:p>
          <a:p>
            <a:endParaRPr lang="es-ES_tradnl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Copyright (c) by W. H. Freeman and Company</a:t>
            </a:r>
          </a:p>
        </p:txBody>
      </p:sp>
      <p:sp>
        <p:nvSpPr>
          <p:cNvPr id="2140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s-ES_tradnl"/>
              <a:t>Telómeros</a:t>
            </a:r>
          </a:p>
        </p:txBody>
      </p:sp>
      <p:sp>
        <p:nvSpPr>
          <p:cNvPr id="21401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r>
              <a:rPr lang="es-ES_tradnl"/>
              <a:t>En humanos consiste en repeticiones ricas en GT: (TTAGGG)</a:t>
            </a:r>
            <a:r>
              <a:rPr lang="es-ES_tradnl" baseline="-25000"/>
              <a:t>n </a:t>
            </a:r>
            <a:r>
              <a:rPr lang="es-ES_tradnl"/>
              <a:t>con un extremo 3´ de cadena simple.</a:t>
            </a:r>
          </a:p>
          <a:p>
            <a:r>
              <a:rPr lang="es-ES_tradnl"/>
              <a:t>El extremo de cadena simple 3´invade la repetición telomérica de doble hebra formando un bucle (D-loop).</a:t>
            </a:r>
          </a:p>
          <a:p>
            <a:r>
              <a:rPr lang="es-ES_tradnl"/>
              <a:t>Las proteínas de unión al telómero mantienen y regulan esta estructura.</a:t>
            </a:r>
            <a:endParaRPr lang="es-ES_tradnl" baseline="-2500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546100" y="177800"/>
            <a:ext cx="7772400" cy="1143000"/>
          </a:xfrm>
        </p:spPr>
        <p:txBody>
          <a:bodyPr/>
          <a:lstStyle/>
          <a:p>
            <a:r>
              <a:rPr lang="en-US" sz="3200">
                <a:latin typeface="Helvetica" pitchFamily="34" charset="0"/>
              </a:rPr>
              <a:t>La maquinaria de replicación eucariota es generalmente similar a la de </a:t>
            </a:r>
            <a:r>
              <a:rPr lang="en-US" sz="3200" i="1">
                <a:latin typeface="Helvetica" pitchFamily="34" charset="0"/>
              </a:rPr>
              <a:t>E. coli</a:t>
            </a:r>
            <a:endParaRPr lang="en-US" sz="3200">
              <a:latin typeface="Helvetica" pitchFamily="34" charset="0"/>
            </a:endParaRPr>
          </a:p>
        </p:txBody>
      </p:sp>
      <p:pic>
        <p:nvPicPr>
          <p:cNvPr id="60421" name="Picture 5" descr="F12-12"/>
          <p:cNvPicPr>
            <a:picLocks noChangeAspect="1" noChangeArrowheads="1"/>
          </p:cNvPicPr>
          <p:nvPr/>
        </p:nvPicPr>
        <p:blipFill>
          <a:blip r:embed="rId3"/>
          <a:srcRect b="55086"/>
          <a:stretch>
            <a:fillRect/>
          </a:stretch>
        </p:blipFill>
        <p:spPr bwMode="auto">
          <a:xfrm>
            <a:off x="215900" y="1655763"/>
            <a:ext cx="4110038" cy="4243387"/>
          </a:xfrm>
          <a:prstGeom prst="rect">
            <a:avLst/>
          </a:prstGeom>
          <a:noFill/>
        </p:spPr>
      </p:pic>
      <p:grpSp>
        <p:nvGrpSpPr>
          <p:cNvPr id="60424" name="Group 8"/>
          <p:cNvGrpSpPr>
            <a:grpSpLocks noChangeAspect="1"/>
          </p:cNvGrpSpPr>
          <p:nvPr/>
        </p:nvGrpSpPr>
        <p:grpSpPr bwMode="auto">
          <a:xfrm>
            <a:off x="4686300" y="1371600"/>
            <a:ext cx="3375025" cy="5011738"/>
            <a:chOff x="3696" y="1876"/>
            <a:chExt cx="1848" cy="2564"/>
          </a:xfrm>
        </p:grpSpPr>
        <p:pic>
          <p:nvPicPr>
            <p:cNvPr id="60422" name="Picture 6" descr="F12-12"/>
            <p:cNvPicPr>
              <a:picLocks noChangeAspect="1" noChangeArrowheads="1"/>
            </p:cNvPicPr>
            <p:nvPr/>
          </p:nvPicPr>
          <p:blipFill>
            <a:blip r:embed="rId3"/>
            <a:srcRect t="44821"/>
            <a:stretch>
              <a:fillRect/>
            </a:stretch>
          </p:blipFill>
          <p:spPr bwMode="auto">
            <a:xfrm>
              <a:off x="3696" y="2096"/>
              <a:ext cx="1848" cy="2344"/>
            </a:xfrm>
            <a:prstGeom prst="rect">
              <a:avLst/>
            </a:prstGeom>
            <a:noFill/>
          </p:spPr>
        </p:pic>
        <p:pic>
          <p:nvPicPr>
            <p:cNvPr id="60423" name="Picture 7" descr="F12-12"/>
            <p:cNvPicPr>
              <a:picLocks noChangeAspect="1" noChangeArrowheads="1"/>
            </p:cNvPicPr>
            <p:nvPr/>
          </p:nvPicPr>
          <p:blipFill>
            <a:blip r:embed="rId3"/>
            <a:srcRect l="44156" t="39548" r="53247" b="54520"/>
            <a:stretch>
              <a:fillRect/>
            </a:stretch>
          </p:blipFill>
          <p:spPr bwMode="auto">
            <a:xfrm>
              <a:off x="4504" y="1876"/>
              <a:ext cx="48" cy="252"/>
            </a:xfrm>
            <a:prstGeom prst="rect">
              <a:avLst/>
            </a:prstGeom>
            <a:noFill/>
          </p:spPr>
        </p:pic>
      </p:grpSp>
      <p:sp>
        <p:nvSpPr>
          <p:cNvPr id="60425" name="Rectangle 9"/>
          <p:cNvSpPr>
            <a:spLocks noChangeArrowheads="1"/>
          </p:cNvSpPr>
          <p:nvPr/>
        </p:nvSpPr>
        <p:spPr bwMode="auto">
          <a:xfrm>
            <a:off x="3263900" y="6464300"/>
            <a:ext cx="2540000" cy="241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sp>
        <p:nvSpPr>
          <p:cNvPr id="115714" name="Rectangle 2050"/>
          <p:cNvSpPr>
            <a:spLocks noGrp="1" noChangeArrowheads="1"/>
          </p:cNvSpPr>
          <p:nvPr>
            <p:ph type="title"/>
          </p:nvPr>
        </p:nvSpPr>
        <p:spPr>
          <a:xfrm>
            <a:off x="406400" y="430213"/>
            <a:ext cx="7772400" cy="595312"/>
          </a:xfrm>
        </p:spPr>
        <p:txBody>
          <a:bodyPr/>
          <a:lstStyle/>
          <a:p>
            <a:r>
              <a:rPr lang="en-US" sz="3200">
                <a:latin typeface="Helvetica" pitchFamily="34" charset="0"/>
              </a:rPr>
              <a:t>DNA polimerasas de Mamíferos</a:t>
            </a:r>
          </a:p>
        </p:txBody>
      </p:sp>
      <p:grpSp>
        <p:nvGrpSpPr>
          <p:cNvPr id="115717" name="Group 2053"/>
          <p:cNvGrpSpPr>
            <a:grpSpLocks/>
          </p:cNvGrpSpPr>
          <p:nvPr/>
        </p:nvGrpSpPr>
        <p:grpSpPr bwMode="auto">
          <a:xfrm>
            <a:off x="215900" y="1651000"/>
            <a:ext cx="6083300" cy="3887788"/>
            <a:chOff x="399" y="1807"/>
            <a:chExt cx="5057" cy="2241"/>
          </a:xfrm>
        </p:grpSpPr>
        <p:pic>
          <p:nvPicPr>
            <p:cNvPr id="115715" name="Picture 2051" descr="T12-01"/>
            <p:cNvPicPr>
              <a:picLocks noChangeAspect="1" noChangeArrowheads="1"/>
            </p:cNvPicPr>
            <p:nvPr/>
          </p:nvPicPr>
          <p:blipFill>
            <a:blip r:embed="rId3"/>
            <a:srcRect t="44930"/>
            <a:stretch>
              <a:fillRect/>
            </a:stretch>
          </p:blipFill>
          <p:spPr bwMode="auto">
            <a:xfrm>
              <a:off x="399" y="1968"/>
              <a:ext cx="5057" cy="2080"/>
            </a:xfrm>
            <a:prstGeom prst="rect">
              <a:avLst/>
            </a:prstGeom>
            <a:noFill/>
          </p:spPr>
        </p:pic>
        <p:pic>
          <p:nvPicPr>
            <p:cNvPr id="115716" name="Picture 2052" descr="T12-01"/>
            <p:cNvPicPr>
              <a:picLocks noChangeAspect="1" noChangeArrowheads="1"/>
            </p:cNvPicPr>
            <p:nvPr/>
          </p:nvPicPr>
          <p:blipFill>
            <a:blip r:embed="rId3"/>
            <a:srcRect b="94467"/>
            <a:stretch>
              <a:fillRect/>
            </a:stretch>
          </p:blipFill>
          <p:spPr bwMode="auto">
            <a:xfrm>
              <a:off x="399" y="1807"/>
              <a:ext cx="5057" cy="209"/>
            </a:xfrm>
            <a:prstGeom prst="rect">
              <a:avLst/>
            </a:prstGeom>
            <a:noFill/>
          </p:spPr>
        </p:pic>
      </p:grpSp>
      <p:sp>
        <p:nvSpPr>
          <p:cNvPr id="115718" name="Rectangle 2054"/>
          <p:cNvSpPr>
            <a:spLocks noChangeArrowheads="1"/>
          </p:cNvSpPr>
          <p:nvPr/>
        </p:nvSpPr>
        <p:spPr bwMode="auto">
          <a:xfrm>
            <a:off x="3116263" y="6291263"/>
            <a:ext cx="3055937" cy="414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pic>
        <p:nvPicPr>
          <p:cNvPr id="115719" name="Picture 205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2055813"/>
            <a:ext cx="2482850" cy="21415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60350"/>
            <a:ext cx="3695700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89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175" y="765175"/>
            <a:ext cx="4897438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896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0200" y="1628775"/>
            <a:ext cx="4570413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896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1638" y="2133600"/>
            <a:ext cx="4176712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896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19700" y="2636838"/>
            <a:ext cx="22383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8967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6463" y="3068638"/>
            <a:ext cx="3413125" cy="324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La replicación del ADN…</a:t>
            </a: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1866900"/>
            <a:ext cx="4889500" cy="110490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s-ES" dirty="0" smtClean="0"/>
              <a:t>Como toda polimerización</a:t>
            </a:r>
            <a:endParaRPr lang="es-E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384300" y="2552700"/>
            <a:ext cx="18669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z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y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x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Monotype Sorts" pitchFamily="2" charset="2"/>
              <a:buNone/>
            </a:pPr>
            <a:r>
              <a:rPr lang="es-ES" dirty="0" smtClean="0"/>
              <a:t>3 etapas</a:t>
            </a:r>
            <a:endParaRPr lang="es-E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917700" y="3289300"/>
            <a:ext cx="18669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z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y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x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Monotype Sorts" pitchFamily="2" charset="2"/>
              <a:buNone/>
            </a:pPr>
            <a:r>
              <a:rPr lang="es-ES" dirty="0" smtClean="0"/>
              <a:t>iniciación</a:t>
            </a:r>
            <a:endParaRPr lang="es-E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892300" y="3975100"/>
            <a:ext cx="2476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z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y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x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Monotype Sorts" pitchFamily="2" charset="2"/>
              <a:buNone/>
            </a:pPr>
            <a:r>
              <a:rPr lang="es-ES" dirty="0" smtClean="0"/>
              <a:t>elongación</a:t>
            </a:r>
            <a:endParaRPr lang="es-ES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866900" y="4864100"/>
            <a:ext cx="24257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z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y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pitchFamily="2" charset="2"/>
              <a:buChar char="x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Monotype Sorts" pitchFamily="2" charset="2"/>
              <a:buNone/>
            </a:pPr>
            <a:r>
              <a:rPr lang="es-ES" dirty="0" smtClean="0"/>
              <a:t>Terminación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93952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67" grpId="0" build="p"/>
      <p:bldP spid="6" grpId="0" build="p"/>
      <p:bldP spid="7" grpId="0" build="p"/>
      <p:bldP spid="8" grpId="0" build="p"/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(c) by W. H. Freeman and Company</a:t>
            </a:r>
            <a:endParaRPr lang="en-US" sz="1400">
              <a:latin typeface="Arial" charset="0"/>
            </a:endParaRP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8356600" cy="1155700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3200">
                <a:latin typeface="Helvetica" pitchFamily="34" charset="0"/>
              </a:rPr>
              <a:t>La replicación comienza en sitios específicos del cromosoma denominados</a:t>
            </a:r>
            <a:br>
              <a:rPr lang="en-US" sz="3200">
                <a:latin typeface="Helvetica" pitchFamily="34" charset="0"/>
              </a:rPr>
            </a:br>
            <a:r>
              <a:rPr lang="en-US" sz="3200" i="1">
                <a:latin typeface="Helvetica" pitchFamily="34" charset="0"/>
              </a:rPr>
              <a:t>Orígen de replicación</a:t>
            </a:r>
            <a:endParaRPr lang="en-US" sz="3200">
              <a:latin typeface="Helvetica" pitchFamily="34" charset="0"/>
            </a:endParaRPr>
          </a:p>
        </p:txBody>
      </p:sp>
      <p:pic>
        <p:nvPicPr>
          <p:cNvPr id="29700" name="Picture 4" descr="F12-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7413" y="2024063"/>
            <a:ext cx="4806950" cy="2160587"/>
          </a:xfrm>
          <a:prstGeom prst="rect">
            <a:avLst/>
          </a:prstGeom>
          <a:noFill/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958850" y="1668463"/>
            <a:ext cx="7283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latin typeface="Helvetica" pitchFamily="34" charset="0"/>
              </a:rPr>
              <a:t>Secuencia consenso mínima del orígen de replicación bacteriano</a:t>
            </a:r>
            <a:endParaRPr lang="en-US" sz="1600" b="1">
              <a:latin typeface="Helvetica" pitchFamily="34" charset="0"/>
            </a:endParaRP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76200" y="5562600"/>
            <a:ext cx="8915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en-US" sz="1800" b="1">
                <a:latin typeface="Helvetica" pitchFamily="34" charset="0"/>
              </a:rPr>
              <a:t>Los orígenes de replicación son: (1) segmentos únicos de ADN con múltiples repeticiones cortas, (2) reconocidas por proteínas de unión al origen multiméricas, y (3) usualmente contienen una secuencia  rica en A-T</a:t>
            </a:r>
            <a:endParaRPr lang="en-US" sz="1600" b="1">
              <a:latin typeface="Helvetica" pitchFamily="34" charset="0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3352800" y="6413500"/>
            <a:ext cx="2438400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AR"/>
          </a:p>
        </p:txBody>
      </p:sp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0613" y="4217988"/>
            <a:ext cx="3875087" cy="11509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apas de cristal">
  <a:themeElements>
    <a:clrScheme name="Capas de cristal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Capas de crist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apas de cristal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as de cristal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as de cristal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Designs\Contemporary Portrait.pot</Template>
  <TotalTime>942</TotalTime>
  <Words>2019</Words>
  <Application>Microsoft Macintosh PowerPoint</Application>
  <PresentationFormat>Presentación en pantalla (4:3)</PresentationFormat>
  <Paragraphs>199</Paragraphs>
  <Slides>63</Slides>
  <Notes>13</Notes>
  <HiddenSlides>0</HiddenSlides>
  <MMClips>1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63</vt:i4>
      </vt:variant>
    </vt:vector>
  </HeadingPairs>
  <TitlesOfParts>
    <vt:vector size="66" baseType="lpstr">
      <vt:lpstr>Contemporary Portrait</vt:lpstr>
      <vt:lpstr>Capas de cristal</vt:lpstr>
      <vt:lpstr>CorelPhotoPaint.Image.11</vt:lpstr>
      <vt:lpstr>La replicación del ADN…</vt:lpstr>
      <vt:lpstr>La replicación del ADN es bidireccional y semi-conservativa</vt:lpstr>
      <vt:lpstr>La replicación del ADN es bidireccional y semi-conservativa</vt:lpstr>
      <vt:lpstr>Semiconservativa???</vt:lpstr>
      <vt:lpstr>Presentación de PowerPoint</vt:lpstr>
      <vt:lpstr>Presentación de PowerPoint</vt:lpstr>
      <vt:lpstr>Presentación de PowerPoint</vt:lpstr>
      <vt:lpstr>La replicación del ADN…</vt:lpstr>
      <vt:lpstr>La replicación comienza en sitios específicos del cromosoma denominados Orígen de replicación</vt:lpstr>
      <vt:lpstr>Presentación de PowerPoint</vt:lpstr>
      <vt:lpstr>La proteína DnaA inicia la replicación en E. coli</vt:lpstr>
      <vt:lpstr>La proteína DnaB de E. coli es una helicasa que desnaturaliza la doble hebra de ADN</vt:lpstr>
      <vt:lpstr>Presentación de PowerPoint</vt:lpstr>
      <vt:lpstr>DNA polimerasas de E. coli </vt:lpstr>
      <vt:lpstr>Para copiar el ADN la DNA polimerasa debe superar varios “problemas”</vt:lpstr>
      <vt:lpstr>Dos horquillas de replicación moviéndose en dirección opuesta</vt:lpstr>
      <vt:lpstr>En la horquilla, una cadena es sintetizada en forma discontínua a partir de múltiples cebadores</vt:lpstr>
      <vt:lpstr>Presentación de PowerPoint</vt:lpstr>
      <vt:lpstr>Presentación de PowerPoint</vt:lpstr>
      <vt:lpstr>Presentación de PowerPoint</vt:lpstr>
      <vt:lpstr>Presentación de PowerPoint</vt:lpstr>
      <vt:lpstr>Sintesis de la cadena retrasada  (“lagging strand”)</vt:lpstr>
      <vt:lpstr>La primasa es una RNA polimerasa</vt:lpstr>
      <vt:lpstr>La helicasa</vt:lpstr>
      <vt:lpstr>SSB proteins</vt:lpstr>
      <vt:lpstr>Los fragmentos de la cadena retrasada deben ser ligados para crear una cadena continua de  DNA</vt:lpstr>
      <vt:lpstr>La procesividad de la DNA polimerasa es incrementada por un “clamp” del dímero de la subunidad </vt:lpstr>
      <vt:lpstr>Se requiere de una proteína para “cargar” el clamp </vt:lpstr>
      <vt:lpstr>Presentación de PowerPoint</vt:lpstr>
      <vt:lpstr>Ambas cadenas son sintetizadas en forma concurrente</vt:lpstr>
      <vt:lpstr>Presentación de PowerPoint</vt:lpstr>
      <vt:lpstr>Presentación de PowerPoint</vt:lpstr>
      <vt:lpstr>Corrección de errores </vt:lpstr>
      <vt:lpstr>Presentación de PowerPoint</vt:lpstr>
      <vt:lpstr>Presentación de PowerPoint</vt:lpstr>
      <vt:lpstr>Presentación de PowerPoint</vt:lpstr>
      <vt:lpstr>Presentación de PowerPoint</vt:lpstr>
      <vt:lpstr>Los replisomas de ambas horquillas se encuentran ligados entre sí y asociados a la membrana en un punto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Telomerasa  Es una DNA polimerasa RNA dependiente</vt:lpstr>
      <vt:lpstr>La Telomerasa evita el acortamiento de la cadena retrasada durante la replicación eucariota</vt:lpstr>
      <vt:lpstr>Telómeros</vt:lpstr>
      <vt:lpstr>Telómeros</vt:lpstr>
      <vt:lpstr>La maquinaria de replicación eucariota es generalmente similar a la de E. coli</vt:lpstr>
      <vt:lpstr>DNA polimerasas de Mamíferos</vt:lpstr>
    </vt:vector>
  </TitlesOfParts>
  <Company>Virginia 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4</dc:title>
  <dc:creator>Educational Technologies</dc:creator>
  <cp:lastModifiedBy>Daniel Grasso</cp:lastModifiedBy>
  <cp:revision>97</cp:revision>
  <dcterms:created xsi:type="dcterms:W3CDTF">2000-06-15T14:39:33Z</dcterms:created>
  <dcterms:modified xsi:type="dcterms:W3CDTF">2015-08-31T01:04:35Z</dcterms:modified>
</cp:coreProperties>
</file>