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  <p:sldMasterId id="2147483653" r:id="rId4"/>
    <p:sldMasterId id="2147483655" r:id="rId5"/>
  </p:sldMasterIdLst>
  <p:notesMasterIdLst>
    <p:notesMasterId r:id="rId39"/>
  </p:notesMasterIdLst>
  <p:handoutMasterIdLst>
    <p:handoutMasterId r:id="rId40"/>
  </p:handoutMasterIdLst>
  <p:sldIdLst>
    <p:sldId id="299" r:id="rId6"/>
    <p:sldId id="300" r:id="rId7"/>
    <p:sldId id="301" r:id="rId8"/>
    <p:sldId id="298" r:id="rId9"/>
    <p:sldId id="302" r:id="rId10"/>
    <p:sldId id="304" r:id="rId11"/>
    <p:sldId id="305" r:id="rId12"/>
    <p:sldId id="303" r:id="rId13"/>
    <p:sldId id="294" r:id="rId14"/>
    <p:sldId id="319" r:id="rId15"/>
    <p:sldId id="295" r:id="rId16"/>
    <p:sldId id="281" r:id="rId17"/>
    <p:sldId id="306" r:id="rId18"/>
    <p:sldId id="307" r:id="rId19"/>
    <p:sldId id="283" r:id="rId20"/>
    <p:sldId id="308" r:id="rId21"/>
    <p:sldId id="309" r:id="rId22"/>
    <p:sldId id="284" r:id="rId23"/>
    <p:sldId id="285" r:id="rId24"/>
    <p:sldId id="310" r:id="rId25"/>
    <p:sldId id="286" r:id="rId26"/>
    <p:sldId id="287" r:id="rId27"/>
    <p:sldId id="297" r:id="rId28"/>
    <p:sldId id="292" r:id="rId29"/>
    <p:sldId id="311" r:id="rId30"/>
    <p:sldId id="312" r:id="rId31"/>
    <p:sldId id="314" r:id="rId32"/>
    <p:sldId id="313" r:id="rId33"/>
    <p:sldId id="293" r:id="rId34"/>
    <p:sldId id="315" r:id="rId35"/>
    <p:sldId id="316" r:id="rId36"/>
    <p:sldId id="318" r:id="rId37"/>
    <p:sldId id="317" r:id="rId38"/>
  </p:sldIdLst>
  <p:sldSz cx="9144000" cy="6858000" type="screen4x3"/>
  <p:notesSz cx="6854825" cy="9748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CC33"/>
    <a:srgbClr val="FF0066"/>
    <a:srgbClr val="FF3300"/>
    <a:srgbClr val="FFFF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95" autoAdjust="0"/>
  </p:normalViewPr>
  <p:slideViewPr>
    <p:cSldViewPr>
      <p:cViewPr>
        <p:scale>
          <a:sx n="152" d="100"/>
          <a:sy n="152" d="100"/>
        </p:scale>
        <p:origin x="60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768" y="-112"/>
      </p:cViewPr>
      <p:guideLst>
        <p:guide orient="horz" pos="307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1475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403FDC-677E-450B-AC94-5189FB860711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487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31838"/>
            <a:ext cx="4872037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6025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1475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C42D6C-898F-4FD3-96BD-CB8DF5DF1C3F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17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36B8D-2F32-491C-8647-767C9B8B479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622A8-5A7D-4EF5-B6E5-25B91A444FB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DBC79-547D-49BF-ADDF-D0EEB99E436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B2B16-9991-4CF6-8F2C-1AA0554EFC7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13E6D-FBD0-4890-B1A5-C5CD35C31EC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1B85A-220E-4A21-BA53-73688CD79F0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A362E-1D05-4AEA-975A-88C9F8451CE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33F04-1D23-41EF-BF01-3167FE28BA86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CEBC1-138D-4B1A-9820-892EB9A14DBC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C4D4-A5F3-4E1F-B369-8D076E559AFE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982CA-FDBF-46F9-AD95-77E4FD388A63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053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053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053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053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053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053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5053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053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05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505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5054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5054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5054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BDEF42-E326-4952-A5A1-FA049DBA5203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B8ACE2-C15D-4BB3-9E49-DE8235BB5C32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359169-C7AE-4840-9E86-CACD12F95F2A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876D98-F009-4484-AD6F-DD0DDDA56711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380DE5-8AB8-4EC7-8617-92CD41C192B4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7DBB7D-9A4D-4E7B-8534-18592C47A9D3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16B90F-7DF6-42A5-9A0A-A25BAD6A30CA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A60826-A6E7-44B4-9DC5-610B91A8700C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36938-692A-43C6-96F8-3A18E77A90DE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AB9C01-331C-42A6-9DA7-2D8F4A40F176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DCBB25-C6D2-402F-A209-07ECCEBE8846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3053DE-CCCF-42AB-B097-F9BCAE7BF70B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462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462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462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463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463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463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5463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63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46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546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5463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5463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5463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24AD452-F105-4C93-8F3E-304461360F06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A75635-A1C5-4BF9-8915-20C17A2E146B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C40297-B406-48BA-9C28-1275CE1D8DD7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2FF0E3-980B-464D-962C-E4DDF32F6E06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0429CC-5EB3-4F80-AD2F-BB133784170E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657361-E612-4351-920F-5C1F0B7F840E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CC95A7-B5D8-48D4-822A-28A2028A9647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5D5C2-BF59-4841-95D4-B2DEDDBA575A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984581-770C-4784-8ED0-F3301A6ACA25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988680-4995-43FB-8175-CBF4BF22EA73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7251B8-1C19-4E59-9E79-27FF54BAF02D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E1764C-533A-4BB8-BDF4-40F6EF77C436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4AF2E1-A731-4082-AB75-E6A3A75751AC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411B7-7B20-4F63-93D4-4DD7BD309C70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A8B63-914D-404E-AC96-482A860B0BA3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454F6-5190-40F1-8EE7-E17AAD103FAE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5F8BF-0698-4FF3-A64C-D9D7FCBB27C7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AA6C5-974C-468E-8C8C-70D1F13DA817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6E2A4-7106-4901-8908-8F794A0BD444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2D550-ACDE-4F30-A6F9-4E68CEF751C5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EE025-DB88-477C-8823-DC58B7BE3C82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37F73-92AF-4C22-8BA9-88A151A50F6A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61BB9-E25A-4EA5-80B2-D6E059CAA774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F60D-9E5F-4C76-AB92-DA46EFA6EC15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16691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1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1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1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1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4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4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4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4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4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4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4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4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4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4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6713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6713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67132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67133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67134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C14C62-2BD4-4CE4-B15D-39575BC98D6A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2E91D6-10EE-481F-A5F1-ABB9D24D1FCA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AE2999-7231-4E4C-85FE-75F4A039EF0E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AA795F-1E3C-4630-93BE-5CEA0902F900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4652FC-DE8D-4FC0-B533-1204AA8F66BC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BF1AB-7C7C-4AE5-BC54-9CE3BE54CFFF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D26FC1-460D-408A-81EB-B10F0E9F0151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524304-242F-48A3-91B5-184A74D2E147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5BFD14-3EFA-4C11-8FAF-F6F76D6E2E87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51EDE6-7878-4C4E-B801-D86DA67BA30E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54C784-6C77-45DA-9A17-35DD207DCB9C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C00ABF-59D1-4979-88C8-36B5879DFBED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306FB-2C5A-4421-93EA-9221058660D2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28B93-49BA-4378-A730-CF397561E755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58701-9140-4517-A937-3EF9C62A7E6D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10E61-587C-4F28-A06A-B3D4CA6751D3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13A6C0-3086-4D7B-9D72-D1CE55B98BFC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xmlns:p14="http://schemas.microsoft.com/office/powerpoint/2010/main"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AB7BC7A6-F6E2-4E8E-96BC-9635CCCFAE9D}" type="slidenum">
              <a:rPr lang="es-ES"/>
              <a:pPr/>
              <a:t>‹Nr.›</a:t>
            </a:fld>
            <a:endParaRPr lang="es-ES"/>
          </a:p>
        </p:txBody>
      </p:sp>
      <p:grpSp>
        <p:nvGrpSpPr>
          <p:cNvPr id="14950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950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95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95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95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951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95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495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95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95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495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495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FF27639-EF83-4200-9E13-9B1248294456}" type="slidenum">
              <a:rPr lang="es-ES"/>
              <a:pPr/>
              <a:t>‹Nr.›</a:t>
            </a:fld>
            <a:endParaRPr lang="es-ES"/>
          </a:p>
        </p:txBody>
      </p:sp>
      <p:grpSp>
        <p:nvGrpSpPr>
          <p:cNvPr id="1536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360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360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360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360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360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361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5361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61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36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536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536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2E1CCBCC-C96F-478D-B221-D383D3FA9A32}" type="slidenum">
              <a:rPr lang="es-ES"/>
              <a:pPr/>
              <a:t>‹Nr.›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xmlns:p14="http://schemas.microsoft.com/office/powerpoint/2010/main"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6589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89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89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89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89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89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89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89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89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2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2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2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2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2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2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2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2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2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2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10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10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10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10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10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10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6610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63FDBF3-D3C2-4071-9696-DE51F46F7AEB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16610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6610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6610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6611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3275013" y="1268413"/>
            <a:ext cx="2863850" cy="528637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>
                <a:solidFill>
                  <a:schemeClr val="bg1"/>
                </a:solidFill>
              </a:rPr>
              <a:t>Variación genética</a:t>
            </a:r>
            <a:endParaRPr lang="es-ES" sz="2800">
              <a:solidFill>
                <a:schemeClr val="bg1"/>
              </a:solidFill>
            </a:endParaRPr>
          </a:p>
        </p:txBody>
      </p:sp>
      <p:grpSp>
        <p:nvGrpSpPr>
          <p:cNvPr id="147473" name="Group 17"/>
          <p:cNvGrpSpPr>
            <a:grpSpLocks/>
          </p:cNvGrpSpPr>
          <p:nvPr/>
        </p:nvGrpSpPr>
        <p:grpSpPr bwMode="auto">
          <a:xfrm>
            <a:off x="1042988" y="1773238"/>
            <a:ext cx="3168650" cy="2951162"/>
            <a:chOff x="1020" y="346"/>
            <a:chExt cx="1996" cy="1859"/>
          </a:xfrm>
        </p:grpSpPr>
        <p:sp>
          <p:nvSpPr>
            <p:cNvPr id="147466" name="Oval 10"/>
            <p:cNvSpPr>
              <a:spLocks noChangeArrowheads="1"/>
            </p:cNvSpPr>
            <p:nvPr/>
          </p:nvSpPr>
          <p:spPr bwMode="auto">
            <a:xfrm>
              <a:off x="1020" y="1752"/>
              <a:ext cx="1995" cy="453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CCCC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CC00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/>
            </a:p>
          </p:txBody>
        </p:sp>
        <p:sp>
          <p:nvSpPr>
            <p:cNvPr id="147463" name="Text Box 7"/>
            <p:cNvSpPr txBox="1">
              <a:spLocks noChangeArrowheads="1"/>
            </p:cNvSpPr>
            <p:nvPr/>
          </p:nvSpPr>
          <p:spPr bwMode="auto">
            <a:xfrm>
              <a:off x="1429" y="1842"/>
              <a:ext cx="1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s-ES_tradnl"/>
                <a:t>EVOLUCIÓN</a:t>
              </a:r>
              <a:endParaRPr lang="es-ES"/>
            </a:p>
          </p:txBody>
        </p:sp>
        <p:sp>
          <p:nvSpPr>
            <p:cNvPr id="147469" name="Line 13"/>
            <p:cNvSpPr>
              <a:spLocks noChangeShapeType="1"/>
            </p:cNvSpPr>
            <p:nvPr/>
          </p:nvSpPr>
          <p:spPr bwMode="auto">
            <a:xfrm flipV="1">
              <a:off x="1020" y="346"/>
              <a:ext cx="1044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7470" name="Line 14"/>
            <p:cNvSpPr>
              <a:spLocks noChangeShapeType="1"/>
            </p:cNvSpPr>
            <p:nvPr/>
          </p:nvSpPr>
          <p:spPr bwMode="auto">
            <a:xfrm flipH="1" flipV="1">
              <a:off x="2064" y="346"/>
              <a:ext cx="952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47474" name="Group 18"/>
          <p:cNvGrpSpPr>
            <a:grpSpLocks/>
          </p:cNvGrpSpPr>
          <p:nvPr/>
        </p:nvGrpSpPr>
        <p:grpSpPr bwMode="auto">
          <a:xfrm>
            <a:off x="5075238" y="1773238"/>
            <a:ext cx="3168650" cy="2951162"/>
            <a:chOff x="3197" y="346"/>
            <a:chExt cx="1996" cy="1859"/>
          </a:xfrm>
        </p:grpSpPr>
        <p:sp>
          <p:nvSpPr>
            <p:cNvPr id="147467" name="Oval 11"/>
            <p:cNvSpPr>
              <a:spLocks noChangeArrowheads="1"/>
            </p:cNvSpPr>
            <p:nvPr/>
          </p:nvSpPr>
          <p:spPr bwMode="auto">
            <a:xfrm>
              <a:off x="3198" y="1752"/>
              <a:ext cx="1995" cy="453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CCCC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CC00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/>
            </a:p>
          </p:txBody>
        </p:sp>
        <p:sp>
          <p:nvSpPr>
            <p:cNvPr id="147465" name="Text Box 9"/>
            <p:cNvSpPr txBox="1">
              <a:spLocks noChangeArrowheads="1"/>
            </p:cNvSpPr>
            <p:nvPr/>
          </p:nvSpPr>
          <p:spPr bwMode="auto">
            <a:xfrm>
              <a:off x="3424" y="1842"/>
              <a:ext cx="16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s-ES_tradnl"/>
                <a:t>SUPERVIVENCIA</a:t>
              </a:r>
              <a:endParaRPr lang="es-ES"/>
            </a:p>
          </p:txBody>
        </p:sp>
        <p:sp>
          <p:nvSpPr>
            <p:cNvPr id="147471" name="Line 15"/>
            <p:cNvSpPr>
              <a:spLocks noChangeShapeType="1"/>
            </p:cNvSpPr>
            <p:nvPr/>
          </p:nvSpPr>
          <p:spPr bwMode="auto">
            <a:xfrm flipV="1">
              <a:off x="3197" y="346"/>
              <a:ext cx="1044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7472" name="Line 16"/>
            <p:cNvSpPr>
              <a:spLocks noChangeShapeType="1"/>
            </p:cNvSpPr>
            <p:nvPr/>
          </p:nvSpPr>
          <p:spPr bwMode="auto">
            <a:xfrm flipH="1" flipV="1">
              <a:off x="4241" y="346"/>
              <a:ext cx="952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7475" name="Line 19"/>
          <p:cNvSpPr>
            <a:spLocks noChangeShapeType="1"/>
          </p:cNvSpPr>
          <p:nvPr/>
        </p:nvSpPr>
        <p:spPr bwMode="auto">
          <a:xfrm flipH="1">
            <a:off x="2698750" y="1557338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7476" name="Line 20"/>
          <p:cNvSpPr>
            <a:spLocks noChangeShapeType="1"/>
          </p:cNvSpPr>
          <p:nvPr/>
        </p:nvSpPr>
        <p:spPr bwMode="auto">
          <a:xfrm flipH="1">
            <a:off x="6156325" y="1557338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7477" name="Line 21"/>
          <p:cNvSpPr>
            <a:spLocks noChangeShapeType="1"/>
          </p:cNvSpPr>
          <p:nvPr/>
        </p:nvSpPr>
        <p:spPr bwMode="auto">
          <a:xfrm>
            <a:off x="6731000" y="1557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7478" name="Line 22"/>
          <p:cNvSpPr>
            <a:spLocks noChangeShapeType="1"/>
          </p:cNvSpPr>
          <p:nvPr/>
        </p:nvSpPr>
        <p:spPr bwMode="auto">
          <a:xfrm>
            <a:off x="2698750" y="1557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12717"/>
            <a:ext cx="5149428" cy="601262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56176" y="116632"/>
            <a:ext cx="287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Mutaciones inducidas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789474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12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736600"/>
            <a:ext cx="7213600" cy="5384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4419600" cy="4338638"/>
          </a:xfrm>
          <a:prstGeom prst="rect">
            <a:avLst/>
          </a:prstGeo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505200" y="533400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  <a:latin typeface="Comic Sans MS" pitchFamily="66" charset="0"/>
              </a:rPr>
              <a:t>Test de Ames</a:t>
            </a:r>
            <a:endParaRPr lang="es-E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334000" y="1779588"/>
            <a:ext cx="284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 sz="2000">
                <a:solidFill>
                  <a:schemeClr val="bg1"/>
                </a:solidFill>
                <a:latin typeface="Arial" charset="0"/>
              </a:rPr>
              <a:t> Bacterias auxotróficas</a:t>
            </a:r>
            <a:endParaRPr lang="es-E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334000" y="2590800"/>
            <a:ext cx="284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 sz="2000">
                <a:solidFill>
                  <a:schemeClr val="bg1"/>
                </a:solidFill>
                <a:latin typeface="Arial" charset="0"/>
              </a:rPr>
              <a:t> con paredes delgadas</a:t>
            </a:r>
            <a:endParaRPr lang="es-E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334000" y="3546475"/>
            <a:ext cx="3216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 sz="2000">
                <a:solidFill>
                  <a:schemeClr val="bg1"/>
                </a:solidFill>
                <a:latin typeface="Arial" charset="0"/>
              </a:rPr>
              <a:t> tratamiento con extracto de hígado</a:t>
            </a:r>
            <a:endParaRPr lang="es-ES" sz="20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755650" y="333375"/>
            <a:ext cx="7777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800" b="1"/>
              <a:t>Los sistemas de reparación usualmente reconocen distorsiones en el ADN </a:t>
            </a:r>
            <a:endParaRPr lang="es-ES" sz="2800" b="1"/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971550" y="1341438"/>
            <a:ext cx="749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Los sistemas de reparación se pueden dividir en varios tipos</a:t>
            </a:r>
            <a:endParaRPr lang="es-ES"/>
          </a:p>
        </p:txBody>
      </p:sp>
      <p:pic>
        <p:nvPicPr>
          <p:cNvPr id="1710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060575"/>
            <a:ext cx="21256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3851275" y="2276475"/>
            <a:ext cx="483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Reversión enzimática directa del daño</a:t>
            </a:r>
            <a:endParaRPr lang="es-ES"/>
          </a:p>
        </p:txBody>
      </p:sp>
      <p:sp>
        <p:nvSpPr>
          <p:cNvPr id="171017" name="AutoShape 9"/>
          <p:cNvSpPr>
            <a:spLocks/>
          </p:cNvSpPr>
          <p:nvPr/>
        </p:nvSpPr>
        <p:spPr bwMode="auto">
          <a:xfrm>
            <a:off x="3419475" y="2924175"/>
            <a:ext cx="360363" cy="1584325"/>
          </a:xfrm>
          <a:prstGeom prst="rightBrace">
            <a:avLst>
              <a:gd name="adj1" fmla="val 366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3851275" y="3357563"/>
            <a:ext cx="467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/>
              <a:t>Eliminación de bases, nucleótidos y posterior reemplazo</a:t>
            </a:r>
            <a:endParaRPr lang="es-ES"/>
          </a:p>
        </p:txBody>
      </p:sp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3851275" y="4652963"/>
            <a:ext cx="399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Reemplazo por recombinación </a:t>
            </a:r>
            <a:endParaRPr lang="es-ES"/>
          </a:p>
        </p:txBody>
      </p: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3851275" y="5229225"/>
            <a:ext cx="49688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s-ES_tradnl"/>
              <a:t>Unión de extremos de cortes en doble cadena</a:t>
            </a:r>
            <a:endParaRPr lang="es-ES"/>
          </a:p>
        </p:txBody>
      </p: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3851275" y="5949950"/>
            <a:ext cx="259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Resíntesis de ADN 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620713"/>
          </a:xfrm>
        </p:spPr>
        <p:txBody>
          <a:bodyPr/>
          <a:lstStyle/>
          <a:p>
            <a:r>
              <a:rPr lang="es-ES_tradnl" sz="4000"/>
              <a:t>Direct repair</a:t>
            </a:r>
            <a:endParaRPr lang="es-ES" sz="4000"/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684213" y="692150"/>
            <a:ext cx="2411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/>
              <a:t> Fotoreactivación</a:t>
            </a:r>
            <a:endParaRPr lang="es-ES"/>
          </a:p>
        </p:txBody>
      </p:sp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4775200" cy="5080000"/>
          </a:xfrm>
          <a:prstGeom prst="rect">
            <a:avLst/>
          </a:prstGeom>
          <a:noFill/>
        </p:spPr>
      </p:pic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5580063" y="2060575"/>
            <a:ext cx="32956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/>
              <a:t>Este sistema es especialmente importante en plantas.</a:t>
            </a:r>
          </a:p>
          <a:p>
            <a:endParaRPr lang="es-ES_tradnl"/>
          </a:p>
          <a:p>
            <a:r>
              <a:rPr lang="es-ES_tradnl"/>
              <a:t>En E.coli depende del producto del gen </a:t>
            </a:r>
            <a:r>
              <a:rPr lang="es-ES_tradnl" i="1"/>
              <a:t>phr </a:t>
            </a:r>
            <a:r>
              <a:rPr lang="es-ES_tradnl"/>
              <a:t> que codifica para la enzima FOTOLIASA</a:t>
            </a:r>
            <a:endParaRPr lang="es-ES" i="1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1438"/>
            <a:ext cx="3600450" cy="3033712"/>
          </a:xfrm>
          <a:prstGeom prst="rect">
            <a:avLst/>
          </a:prstGeom>
          <a:noFill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196975"/>
            <a:ext cx="2147888" cy="5111750"/>
          </a:xfrm>
          <a:prstGeom prst="rect">
            <a:avLst/>
          </a:prstGeom>
          <a:noFill/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508500"/>
            <a:ext cx="5400675" cy="1811338"/>
          </a:xfrm>
          <a:prstGeom prst="rect">
            <a:avLst/>
          </a:prstGeom>
          <a:noFill/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68313" y="836613"/>
            <a:ext cx="519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/>
              <a:t> O</a:t>
            </a:r>
            <a:r>
              <a:rPr lang="es-ES_tradnl" baseline="30000"/>
              <a:t>6</a:t>
            </a:r>
            <a:r>
              <a:rPr lang="es-ES_tradnl"/>
              <a:t>-Metilguanina-DNA metiltransferasa</a:t>
            </a:r>
            <a:endParaRPr lang="es-ES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121025" y="176213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4000">
                <a:latin typeface="Tahoma" pitchFamily="34" charset="0"/>
              </a:rPr>
              <a:t>Direct repair</a:t>
            </a:r>
            <a:endParaRPr lang="es-ES" sz="4000">
              <a:latin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00025"/>
            <a:ext cx="8229600" cy="1038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/>
              <a:t>Mismatch repair system</a:t>
            </a:r>
            <a:endParaRPr lang="es-ES"/>
          </a:p>
        </p:txBody>
      </p:sp>
      <p:grpSp>
        <p:nvGrpSpPr>
          <p:cNvPr id="173069" name="Group 13"/>
          <p:cNvGrpSpPr>
            <a:grpSpLocks/>
          </p:cNvGrpSpPr>
          <p:nvPr/>
        </p:nvGrpSpPr>
        <p:grpSpPr bwMode="auto">
          <a:xfrm>
            <a:off x="468313" y="1341438"/>
            <a:ext cx="8424862" cy="1512887"/>
            <a:chOff x="295" y="1026"/>
            <a:chExt cx="5307" cy="953"/>
          </a:xfrm>
        </p:grpSpPr>
        <p:sp>
          <p:nvSpPr>
            <p:cNvPr id="173068" name="Rectangle 12"/>
            <p:cNvSpPr>
              <a:spLocks noChangeArrowheads="1"/>
            </p:cNvSpPr>
            <p:nvPr/>
          </p:nvSpPr>
          <p:spPr bwMode="auto">
            <a:xfrm>
              <a:off x="295" y="1026"/>
              <a:ext cx="5307" cy="9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3061" name="Text Box 5"/>
            <p:cNvSpPr txBox="1">
              <a:spLocks noChangeArrowheads="1"/>
            </p:cNvSpPr>
            <p:nvPr/>
          </p:nvSpPr>
          <p:spPr bwMode="auto">
            <a:xfrm>
              <a:off x="1020" y="1026"/>
              <a:ext cx="444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_tradnl"/>
                <a:t>genes cuyos productos intervienen en el control de la fidelidad de la síntesis del ADN</a:t>
              </a:r>
              <a:endParaRPr lang="es-ES"/>
            </a:p>
          </p:txBody>
        </p:sp>
        <p:sp>
          <p:nvSpPr>
            <p:cNvPr id="173062" name="Text Box 6"/>
            <p:cNvSpPr txBox="1">
              <a:spLocks noChangeArrowheads="1"/>
            </p:cNvSpPr>
            <p:nvPr/>
          </p:nvSpPr>
          <p:spPr bwMode="auto">
            <a:xfrm>
              <a:off x="430" y="1026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i="1"/>
                <a:t>mut</a:t>
              </a:r>
              <a:endParaRPr lang="es-ES" i="1"/>
            </a:p>
          </p:txBody>
        </p:sp>
        <p:sp>
          <p:nvSpPr>
            <p:cNvPr id="173063" name="Text Box 7"/>
            <p:cNvSpPr txBox="1">
              <a:spLocks noChangeArrowheads="1"/>
            </p:cNvSpPr>
            <p:nvPr/>
          </p:nvSpPr>
          <p:spPr bwMode="auto">
            <a:xfrm>
              <a:off x="431" y="1616"/>
              <a:ext cx="50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Fenotipo </a:t>
              </a:r>
              <a:r>
                <a:rPr lang="es-ES_tradnl" b="1">
                  <a:solidFill>
                    <a:srgbClr val="FF3300"/>
                  </a:solidFill>
                </a:rPr>
                <a:t>“mutator”:</a:t>
              </a:r>
              <a:r>
                <a:rPr lang="es-ES_tradnl" b="1">
                  <a:solidFill>
                    <a:srgbClr val="000000"/>
                  </a:solidFill>
                </a:rPr>
                <a:t> </a:t>
              </a:r>
              <a:r>
                <a:rPr lang="es-ES_tradnl" b="1"/>
                <a:t>alta frecuencia de mutación espontánea</a:t>
              </a:r>
              <a:endParaRPr lang="es-ES" b="1"/>
            </a:p>
          </p:txBody>
        </p:sp>
      </p:grp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808038" y="3378200"/>
            <a:ext cx="488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Dos grupos principales de actividades:</a:t>
            </a:r>
          </a:p>
          <a:p>
            <a:endParaRPr lang="es-ES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879475" y="3881438"/>
            <a:ext cx="7581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/>
              <a:t> dam metilasa y enzimas que participan directa o indirectamente en la remoción de un tipo particular de daño (</a:t>
            </a:r>
            <a:r>
              <a:rPr lang="es-ES_tradnl" i="1"/>
              <a:t>mut</a:t>
            </a:r>
            <a:r>
              <a:rPr lang="es-ES_tradnl"/>
              <a:t> H,S,L,Y) </a:t>
            </a:r>
            <a:endParaRPr lang="es-ES"/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900113" y="5157788"/>
            <a:ext cx="7797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/>
              <a:t> relacionado con la fidelidad de síntesis de ADN. </a:t>
            </a:r>
          </a:p>
          <a:p>
            <a:r>
              <a:rPr lang="es-ES_tradnl" sz="1800"/>
              <a:t>                  dnaQ (codifica para una subunidad de DNApolIII)</a:t>
            </a:r>
            <a:endParaRPr lang="es-ES" sz="1800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66788"/>
          </a:xfrm>
        </p:spPr>
        <p:txBody>
          <a:bodyPr/>
          <a:lstStyle/>
          <a:p>
            <a:r>
              <a:rPr lang="es-ES_tradnl"/>
              <a:t>Mismatch repair system</a:t>
            </a:r>
            <a:endParaRPr lang="es-ES"/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3203575" y="1054100"/>
            <a:ext cx="2865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Proceso en tres etapas</a:t>
            </a:r>
            <a:endParaRPr lang="es-ES"/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1187450" y="1917700"/>
            <a:ext cx="637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/>
              <a:t>Reconocimiento del apareamiento incorrecto</a:t>
            </a:r>
            <a:endParaRPr lang="es-ES"/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1187450" y="2781300"/>
            <a:ext cx="756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/>
              <a:t>Escisión del segmento de ADN que lo contiene</a:t>
            </a:r>
            <a:endParaRPr lang="es-ES"/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1187450" y="3573463"/>
            <a:ext cx="3376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/>
              <a:t>Resíntesis del fragmento </a:t>
            </a:r>
            <a:endParaRPr lang="es-ES"/>
          </a:p>
        </p:txBody>
      </p:sp>
      <p:pic>
        <p:nvPicPr>
          <p:cNvPr id="17409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292600"/>
            <a:ext cx="70072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125538"/>
            <a:ext cx="3011487" cy="5359400"/>
          </a:xfrm>
          <a:prstGeom prst="rect">
            <a:avLst/>
          </a:prstGeom>
          <a:noFill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052513"/>
            <a:ext cx="2152650" cy="5400675"/>
          </a:xfrm>
          <a:prstGeom prst="rect">
            <a:avLst/>
          </a:prstGeom>
          <a:noFill/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667000" y="188913"/>
            <a:ext cx="3754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4000">
                <a:latin typeface="Tahoma" pitchFamily="34" charset="0"/>
              </a:rPr>
              <a:t>Mismatch repair</a:t>
            </a:r>
            <a:endParaRPr lang="es-ES" sz="4000">
              <a:latin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965200"/>
            <a:ext cx="8026400" cy="4927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81359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/>
              <a:t>El ADN dentro de la célula está sometido a la acción de diferentes agentes (físicos y químicos) que producen cambios en la molécula.</a:t>
            </a:r>
            <a:endParaRPr lang="es-ES"/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539750" y="3644900"/>
            <a:ext cx="836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Los cambios se traducen en </a:t>
            </a:r>
            <a:r>
              <a:rPr lang="es-ES_tradnl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cambios en la secuencia</a:t>
            </a:r>
            <a:r>
              <a:rPr lang="es-ES_tradnl"/>
              <a:t> (mutaciones)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76250"/>
            <a:ext cx="497205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20713"/>
            <a:ext cx="3170237" cy="5651500"/>
          </a:xfrm>
          <a:prstGeom prst="rect">
            <a:avLst/>
          </a:prstGeom>
          <a:noFill/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643438" y="620713"/>
            <a:ext cx="3033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latin typeface="Comic Sans MS" pitchFamily="66" charset="0"/>
              </a:rPr>
              <a:t>Base excision repair</a:t>
            </a:r>
            <a:endParaRPr lang="es-ES">
              <a:latin typeface="Comic Sans MS" pitchFamily="66" charset="0"/>
            </a:endParaRPr>
          </a:p>
        </p:txBody>
      </p:sp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1989138"/>
            <a:ext cx="26955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5"/>
          <a:srcRect l="23058"/>
          <a:stretch>
            <a:fillRect/>
          </a:stretch>
        </p:blipFill>
        <p:spPr bwMode="auto">
          <a:xfrm>
            <a:off x="6372225" y="1484313"/>
            <a:ext cx="2484438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81075"/>
            <a:ext cx="8026400" cy="5181600"/>
          </a:xfrm>
          <a:prstGeom prst="rect">
            <a:avLst/>
          </a:prstGeom>
          <a:noFill/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700338" y="333375"/>
            <a:ext cx="394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latin typeface="Comic Sans MS" pitchFamily="66" charset="0"/>
              </a:rPr>
              <a:t>Nucleotide Excision repair</a:t>
            </a:r>
            <a:endParaRPr lang="es-ES"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F12-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4175125" cy="6262688"/>
          </a:xfrm>
          <a:prstGeom prst="rect">
            <a:avLst/>
          </a:prstGeom>
          <a:noFill/>
        </p:spPr>
      </p:pic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4787900" y="765175"/>
            <a:ext cx="394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latin typeface="Comic Sans MS" pitchFamily="66" charset="0"/>
              </a:rPr>
              <a:t>Nucleotide Excision repair</a:t>
            </a:r>
            <a:endParaRPr lang="es-ES">
              <a:latin typeface="Comic Sans MS" pitchFamily="66" charset="0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2555875" y="45085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UvrD</a:t>
            </a:r>
            <a:endParaRPr lang="es-ES" sz="1800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765175"/>
            <a:ext cx="8026400" cy="4673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5788" y="184150"/>
            <a:ext cx="307657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5575" y="333375"/>
            <a:ext cx="2043113" cy="601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17500"/>
            <a:ext cx="29337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3438" y="355600"/>
            <a:ext cx="2549525" cy="59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r>
              <a:rPr lang="es-ES_tradnl"/>
              <a:t>Error prone repair</a:t>
            </a:r>
            <a:endParaRPr lang="es-ES"/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611188" y="2060575"/>
            <a:ext cx="85328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/>
              <a:t>El ADN dañado que no ha sido reparado provoca que la DNApolIII se detenga durante la replicación</a:t>
            </a:r>
            <a:endParaRPr lang="es-ES"/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611188" y="3213100"/>
            <a:ext cx="75803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/>
              <a:t>La DNA polV (codificada por </a:t>
            </a:r>
            <a:r>
              <a:rPr lang="es-ES_tradnl" i="1"/>
              <a:t>umu</a:t>
            </a:r>
            <a:r>
              <a:rPr lang="es-ES_tradnl"/>
              <a:t>D´</a:t>
            </a:r>
            <a:r>
              <a:rPr lang="es-ES_tradnl" baseline="-25000"/>
              <a:t>2</a:t>
            </a:r>
            <a:r>
              <a:rPr lang="es-ES_tradnl"/>
              <a:t>C) puede sintetizar un complemento a la cadena dañada</a:t>
            </a:r>
            <a:endParaRPr lang="es-ES"/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611188" y="4365625"/>
            <a:ext cx="658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El ADN sintetizado contiene errores en su secuencia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832"/>
            <a:ext cx="8229600" cy="1371600"/>
          </a:xfrm>
        </p:spPr>
        <p:txBody>
          <a:bodyPr/>
          <a:lstStyle/>
          <a:p>
            <a:r>
              <a:rPr lang="es-ES_tradnl"/>
              <a:t>SOS response</a:t>
            </a:r>
            <a:endParaRPr lang="es-ES"/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-28600" y="1052736"/>
            <a:ext cx="330445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dirty="0"/>
              <a:t>El daño a ADN genera que </a:t>
            </a:r>
            <a:r>
              <a:rPr lang="es-ES_tradnl" dirty="0" err="1"/>
              <a:t>RecA</a:t>
            </a:r>
            <a:r>
              <a:rPr lang="es-ES_tradnl" dirty="0"/>
              <a:t> dispare la respuesta SOS</a:t>
            </a:r>
            <a:endParaRPr lang="es-ES" dirty="0"/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0" y="2492896"/>
            <a:ext cx="298782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dirty="0" err="1"/>
              <a:t>RecA</a:t>
            </a:r>
            <a:r>
              <a:rPr lang="es-ES_tradnl" dirty="0"/>
              <a:t> activa la actividad </a:t>
            </a:r>
            <a:r>
              <a:rPr lang="es-ES_tradnl" dirty="0" err="1"/>
              <a:t>autoclivante</a:t>
            </a:r>
            <a:r>
              <a:rPr lang="es-ES_tradnl" dirty="0"/>
              <a:t> de </a:t>
            </a:r>
            <a:r>
              <a:rPr lang="es-ES_tradnl" dirty="0" err="1"/>
              <a:t>LexA</a:t>
            </a:r>
            <a:endParaRPr lang="es-ES" dirty="0"/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0" y="4005064"/>
            <a:ext cx="2843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dirty="0" err="1"/>
              <a:t>Lex</a:t>
            </a:r>
            <a:r>
              <a:rPr lang="es-ES_tradnl" dirty="0"/>
              <a:t> A reprime el sistema SOS, su producto de hidrólisis activa esos genes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124744"/>
            <a:ext cx="5286703" cy="540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711200"/>
            <a:ext cx="7823200" cy="5435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755650" y="1125538"/>
            <a:ext cx="77041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</a:rPr>
              <a:t>El ADN es altamente estable, sin embargo es una molécula orgánica compleja susceptible a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cambios espontáneos</a:t>
            </a:r>
            <a:endParaRPr lang="es-ES" sz="36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1692275" y="2997200"/>
            <a:ext cx="195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/>
              <a:t> depurinación</a:t>
            </a:r>
            <a:endParaRPr lang="es-ES"/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1692275" y="3573463"/>
            <a:ext cx="192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/>
              <a:t> deaminación</a:t>
            </a:r>
            <a:endParaRPr lang="es-ES"/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1692275" y="4149725"/>
            <a:ext cx="576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/>
              <a:t> daños químicos (oxidantes, alquilantes, etc.)</a:t>
            </a:r>
            <a:endParaRPr lang="es-ES"/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1712913" y="4849813"/>
            <a:ext cx="328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/>
              <a:t> daños por radiación UV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1" grpId="0"/>
      <p:bldP spid="159752" grpId="0"/>
      <p:bldP spid="159753" grpId="0"/>
      <p:bldP spid="1597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43608" y="2204864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Cuando se retira la señal de inducción, la proteína </a:t>
            </a:r>
            <a:r>
              <a:rPr lang="es-ES" dirty="0" err="1" smtClean="0"/>
              <a:t>Rec</a:t>
            </a:r>
            <a:r>
              <a:rPr lang="es-ES" dirty="0" smtClean="0"/>
              <a:t> A pierde la capacidad de desestabilizar a </a:t>
            </a:r>
            <a:r>
              <a:rPr lang="es-ES" dirty="0" err="1" smtClean="0"/>
              <a:t>LexA</a:t>
            </a:r>
            <a:r>
              <a:rPr lang="es-ES" dirty="0" smtClean="0"/>
              <a:t>. </a:t>
            </a:r>
            <a:r>
              <a:rPr lang="es-ES" dirty="0"/>
              <a:t>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Como se está expresando en un nivel alto desactiva los genes SOS</a:t>
            </a:r>
          </a:p>
        </p:txBody>
      </p:sp>
    </p:spTree>
    <p:extLst>
      <p:ext uri="{BB962C8B-B14F-4D97-AF65-F5344CB8AC3E}">
        <p14:creationId xmlns:p14="http://schemas.microsoft.com/office/powerpoint/2010/main" val="760107013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51521" y="54868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Las células </a:t>
            </a:r>
            <a:r>
              <a:rPr lang="es-E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eucarióticas</a:t>
            </a: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tienen sistemas de reparación conservados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67544" y="19168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Levaduras</a:t>
            </a:r>
            <a:endParaRPr lang="es-ES" sz="3600" dirty="0"/>
          </a:p>
        </p:txBody>
      </p:sp>
      <p:sp>
        <p:nvSpPr>
          <p:cNvPr id="6" name="Rectángulo 5"/>
          <p:cNvSpPr/>
          <p:nvPr/>
        </p:nvSpPr>
        <p:spPr>
          <a:xfrm>
            <a:off x="3851920" y="2276872"/>
            <a:ext cx="1684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RAD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940152" y="5877272"/>
            <a:ext cx="22108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RAD51 = </a:t>
            </a:r>
            <a:r>
              <a:rPr lang="es-ES_tradnl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RecA</a:t>
            </a:r>
            <a:endParaRPr lang="es-ES_tradnl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 bwMode="auto">
          <a:xfrm>
            <a:off x="2339752" y="3717032"/>
            <a:ext cx="1224136" cy="5760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RAD 3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4211960" y="3717032"/>
            <a:ext cx="1224136" cy="576064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RAD 6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691680" y="450912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Reparación por </a:t>
            </a:r>
            <a:r>
              <a:rPr lang="es-ES" dirty="0" err="1" smtClean="0"/>
              <a:t>Escision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995936" y="4509120"/>
            <a:ext cx="16561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Reparación post </a:t>
            </a:r>
            <a:r>
              <a:rPr lang="es-ES" dirty="0" err="1" smtClean="0"/>
              <a:t>replicativa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 bwMode="auto">
          <a:xfrm>
            <a:off x="6084168" y="3717032"/>
            <a:ext cx="1224136" cy="576064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RAD 52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940152" y="450912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Reparación recombinación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5245541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8" y="332656"/>
            <a:ext cx="7345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Xerodermia</a:t>
            </a:r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_tradnl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Pigmentosa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808" y="260648"/>
            <a:ext cx="1728192" cy="111546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131840" y="1700808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The</a:t>
            </a:r>
            <a:r>
              <a:rPr lang="es-ES" dirty="0"/>
              <a:t> XPC </a:t>
            </a:r>
            <a:r>
              <a:rPr lang="es-ES" dirty="0" err="1"/>
              <a:t>protein</a:t>
            </a:r>
            <a:r>
              <a:rPr lang="es-ES" dirty="0"/>
              <a:t> </a:t>
            </a:r>
            <a:r>
              <a:rPr lang="es-ES" dirty="0" err="1"/>
              <a:t>starts</a:t>
            </a:r>
            <a:r>
              <a:rPr lang="es-ES" dirty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/>
              <a:t>repair</a:t>
            </a:r>
            <a:r>
              <a:rPr lang="es-ES" dirty="0"/>
              <a:t> </a:t>
            </a:r>
            <a:r>
              <a:rPr lang="es-ES" dirty="0" err="1"/>
              <a:t>process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detecting</a:t>
            </a:r>
            <a:r>
              <a:rPr lang="es-ES" dirty="0"/>
              <a:t> DNA </a:t>
            </a:r>
            <a:r>
              <a:rPr lang="es-ES" dirty="0" err="1"/>
              <a:t>damage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131840" y="3068960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err="1"/>
              <a:t>T</a:t>
            </a:r>
            <a:r>
              <a:rPr lang="es-ES" dirty="0" err="1" smtClean="0"/>
              <a:t>he</a:t>
            </a:r>
            <a:r>
              <a:rPr lang="es-ES" dirty="0" smtClean="0"/>
              <a:t> </a:t>
            </a:r>
            <a:r>
              <a:rPr lang="es-ES" dirty="0"/>
              <a:t>XPA </a:t>
            </a:r>
            <a:r>
              <a:rPr lang="es-ES" dirty="0" err="1"/>
              <a:t>protein</a:t>
            </a:r>
            <a:r>
              <a:rPr lang="es-ES" dirty="0"/>
              <a:t> </a:t>
            </a:r>
            <a:r>
              <a:rPr lang="es-ES" dirty="0" err="1"/>
              <a:t>helps</a:t>
            </a:r>
            <a:r>
              <a:rPr lang="es-ES" dirty="0"/>
              <a:t> </a:t>
            </a:r>
            <a:r>
              <a:rPr lang="es-ES" dirty="0" err="1"/>
              <a:t>verify</a:t>
            </a:r>
            <a:r>
              <a:rPr lang="es-ES" dirty="0"/>
              <a:t> DNA </a:t>
            </a:r>
            <a:r>
              <a:rPr lang="es-ES" dirty="0" err="1"/>
              <a:t>damage</a:t>
            </a:r>
            <a:r>
              <a:rPr lang="es-ES" dirty="0"/>
              <a:t> and </a:t>
            </a:r>
            <a:r>
              <a:rPr lang="es-ES" dirty="0" err="1"/>
              <a:t>stabilize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DNA as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repaired</a:t>
            </a:r>
            <a:r>
              <a:rPr lang="es-ES" dirty="0"/>
              <a:t>. </a:t>
            </a:r>
            <a:r>
              <a:rPr lang="es-ES" dirty="0" err="1"/>
              <a:t>The</a:t>
            </a:r>
            <a:r>
              <a:rPr lang="es-ES" dirty="0"/>
              <a:t> XPA </a:t>
            </a:r>
            <a:r>
              <a:rPr lang="es-ES" dirty="0" err="1"/>
              <a:t>protein</a:t>
            </a:r>
            <a:r>
              <a:rPr lang="es-ES" dirty="0"/>
              <a:t> </a:t>
            </a:r>
            <a:r>
              <a:rPr lang="es-ES" dirty="0" err="1"/>
              <a:t>attaches</a:t>
            </a:r>
            <a:r>
              <a:rPr lang="es-ES" dirty="0"/>
              <a:t> (</a:t>
            </a:r>
            <a:r>
              <a:rPr lang="es-ES" dirty="0" err="1"/>
              <a:t>binds</a:t>
            </a:r>
            <a:r>
              <a:rPr lang="es-ES" dirty="0"/>
              <a:t>)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areas</a:t>
            </a:r>
            <a:r>
              <a:rPr lang="es-ES" dirty="0"/>
              <a:t> of </a:t>
            </a:r>
            <a:r>
              <a:rPr lang="es-ES" dirty="0" err="1"/>
              <a:t>damaged</a:t>
            </a:r>
            <a:r>
              <a:rPr lang="es-ES" dirty="0"/>
              <a:t> DNA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6" y="1196752"/>
            <a:ext cx="3033936" cy="56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0280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0" y="260648"/>
            <a:ext cx="5034815" cy="57824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976" y="332656"/>
            <a:ext cx="3899520" cy="47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84922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/>
          <a:srcRect b="26888"/>
          <a:stretch>
            <a:fillRect/>
          </a:stretch>
        </p:blipFill>
        <p:spPr bwMode="auto">
          <a:xfrm>
            <a:off x="611188" y="908050"/>
            <a:ext cx="79629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6445" name="Group 13"/>
          <p:cNvGrpSpPr>
            <a:grpSpLocks/>
          </p:cNvGrpSpPr>
          <p:nvPr/>
        </p:nvGrpSpPr>
        <p:grpSpPr bwMode="auto">
          <a:xfrm>
            <a:off x="1258888" y="4005263"/>
            <a:ext cx="3011487" cy="457200"/>
            <a:chOff x="793" y="2523"/>
            <a:chExt cx="1897" cy="288"/>
          </a:xfrm>
        </p:grpSpPr>
        <p:sp>
          <p:nvSpPr>
            <p:cNvPr id="146437" name="Line 5"/>
            <p:cNvSpPr>
              <a:spLocks noChangeShapeType="1"/>
            </p:cNvSpPr>
            <p:nvPr/>
          </p:nvSpPr>
          <p:spPr bwMode="auto">
            <a:xfrm>
              <a:off x="793" y="2704"/>
              <a:ext cx="454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6439" name="Text Box 7"/>
            <p:cNvSpPr txBox="1">
              <a:spLocks noChangeArrowheads="1"/>
            </p:cNvSpPr>
            <p:nvPr/>
          </p:nvSpPr>
          <p:spPr bwMode="auto">
            <a:xfrm>
              <a:off x="1338" y="2523"/>
              <a:ext cx="13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Daño oxidativo </a:t>
              </a:r>
              <a:endParaRPr lang="es-ES"/>
            </a:p>
          </p:txBody>
        </p:sp>
      </p:grpSp>
      <p:grpSp>
        <p:nvGrpSpPr>
          <p:cNvPr id="146446" name="Group 14"/>
          <p:cNvGrpSpPr>
            <a:grpSpLocks/>
          </p:cNvGrpSpPr>
          <p:nvPr/>
        </p:nvGrpSpPr>
        <p:grpSpPr bwMode="auto">
          <a:xfrm>
            <a:off x="1258888" y="4437063"/>
            <a:ext cx="3348037" cy="457200"/>
            <a:chOff x="793" y="2795"/>
            <a:chExt cx="2109" cy="288"/>
          </a:xfrm>
        </p:grpSpPr>
        <p:sp>
          <p:nvSpPr>
            <p:cNvPr id="146440" name="Line 8"/>
            <p:cNvSpPr>
              <a:spLocks noChangeShapeType="1"/>
            </p:cNvSpPr>
            <p:nvPr/>
          </p:nvSpPr>
          <p:spPr bwMode="auto">
            <a:xfrm>
              <a:off x="793" y="2976"/>
              <a:ext cx="454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6441" name="Text Box 9"/>
            <p:cNvSpPr txBox="1">
              <a:spLocks noChangeArrowheads="1"/>
            </p:cNvSpPr>
            <p:nvPr/>
          </p:nvSpPr>
          <p:spPr bwMode="auto">
            <a:xfrm>
              <a:off x="1338" y="2795"/>
              <a:ext cx="15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Ataque hidrolítico </a:t>
              </a:r>
              <a:endParaRPr lang="es-ES"/>
            </a:p>
          </p:txBody>
        </p:sp>
      </p:grpSp>
      <p:grpSp>
        <p:nvGrpSpPr>
          <p:cNvPr id="146447" name="Group 15"/>
          <p:cNvGrpSpPr>
            <a:grpSpLocks/>
          </p:cNvGrpSpPr>
          <p:nvPr/>
        </p:nvGrpSpPr>
        <p:grpSpPr bwMode="auto">
          <a:xfrm>
            <a:off x="1258888" y="4868863"/>
            <a:ext cx="7397750" cy="457200"/>
            <a:chOff x="793" y="3067"/>
            <a:chExt cx="4660" cy="288"/>
          </a:xfrm>
        </p:grpSpPr>
        <p:sp>
          <p:nvSpPr>
            <p:cNvPr id="146442" name="Line 10"/>
            <p:cNvSpPr>
              <a:spLocks noChangeShapeType="1"/>
            </p:cNvSpPr>
            <p:nvPr/>
          </p:nvSpPr>
          <p:spPr bwMode="auto">
            <a:xfrm>
              <a:off x="793" y="3294"/>
              <a:ext cx="454" cy="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6443" name="Text Box 11"/>
            <p:cNvSpPr txBox="1">
              <a:spLocks noChangeArrowheads="1"/>
            </p:cNvSpPr>
            <p:nvPr/>
          </p:nvSpPr>
          <p:spPr bwMode="auto">
            <a:xfrm>
              <a:off x="1338" y="3067"/>
              <a:ext cx="41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Metilación (descontrolada) por S-adenosilmetionina</a:t>
              </a:r>
              <a:endParaRPr lang="es-ES"/>
            </a:p>
          </p:txBody>
        </p:sp>
      </p:grp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78486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04813"/>
            <a:ext cx="4176712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716338"/>
            <a:ext cx="417671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73238"/>
            <a:ext cx="68008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3036887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628775"/>
            <a:ext cx="502920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T12-02"/>
          <p:cNvPicPr>
            <a:picLocks noChangeAspect="1" noChangeArrowheads="1"/>
          </p:cNvPicPr>
          <p:nvPr/>
        </p:nvPicPr>
        <p:blipFill>
          <a:blip r:embed="rId2">
            <a:lum bright="-12000" contrast="36000"/>
          </a:blip>
          <a:srcRect/>
          <a:stretch>
            <a:fillRect/>
          </a:stretch>
        </p:blipFill>
        <p:spPr bwMode="auto">
          <a:xfrm>
            <a:off x="533400" y="838200"/>
            <a:ext cx="8183563" cy="486886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hninger">
  <a:themeElements>
    <a:clrScheme name="Lehning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hning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Lehnin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hning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ecuencia">
  <a:themeElements>
    <a:clrScheme name="1_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1_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untos digitales">
  <a:themeElements>
    <a:clrScheme name="Puntos digitale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Puntos digita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untos digital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ntos digital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ntos digital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Sumanas' Hard Drive:Applications:Microsoft Office 98:Templates:Lehninger</Template>
  <TotalTime>1215</TotalTime>
  <Words>497</Words>
  <Application>Microsoft Macintosh PowerPoint</Application>
  <PresentationFormat>Presentación en pantalla (4:3)</PresentationFormat>
  <Paragraphs>83</Paragraphs>
  <Slides>33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Lehninger</vt:lpstr>
      <vt:lpstr>Secuencia</vt:lpstr>
      <vt:lpstr>1_Secuencia</vt:lpstr>
      <vt:lpstr>Textura</vt:lpstr>
      <vt:lpstr>Puntos digitales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Direct repair</vt:lpstr>
      <vt:lpstr>Presentación de PowerPoint</vt:lpstr>
      <vt:lpstr>Mismatch repair system</vt:lpstr>
      <vt:lpstr>Mismatch repair system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Error prone repair</vt:lpstr>
      <vt:lpstr>SOS response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sumanas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tm</dc:creator>
  <cp:lastModifiedBy>Daniel Grasso</cp:lastModifiedBy>
  <cp:revision>30</cp:revision>
  <dcterms:created xsi:type="dcterms:W3CDTF">2000-05-02T23:22:08Z</dcterms:created>
  <dcterms:modified xsi:type="dcterms:W3CDTF">2014-04-23T15:31:24Z</dcterms:modified>
</cp:coreProperties>
</file>