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8" r:id="rId2"/>
    <p:sldId id="256" r:id="rId3"/>
    <p:sldId id="268" r:id="rId4"/>
    <p:sldId id="280" r:id="rId5"/>
    <p:sldId id="261" r:id="rId6"/>
    <p:sldId id="262" r:id="rId7"/>
    <p:sldId id="295" r:id="rId8"/>
    <p:sldId id="287" r:id="rId9"/>
    <p:sldId id="286" r:id="rId10"/>
    <p:sldId id="263" r:id="rId11"/>
    <p:sldId id="264" r:id="rId12"/>
    <p:sldId id="291" r:id="rId13"/>
    <p:sldId id="267" r:id="rId14"/>
    <p:sldId id="265" r:id="rId15"/>
    <p:sldId id="269" r:id="rId16"/>
    <p:sldId id="270" r:id="rId17"/>
    <p:sldId id="289" r:id="rId18"/>
    <p:sldId id="271" r:id="rId19"/>
    <p:sldId id="290" r:id="rId20"/>
    <p:sldId id="272" r:id="rId21"/>
    <p:sldId id="278" r:id="rId22"/>
    <p:sldId id="279" r:id="rId23"/>
    <p:sldId id="277" r:id="rId24"/>
    <p:sldId id="275" r:id="rId25"/>
    <p:sldId id="281" r:id="rId26"/>
    <p:sldId id="293" r:id="rId27"/>
    <p:sldId id="283" r:id="rId28"/>
    <p:sldId id="284" r:id="rId29"/>
    <p:sldId id="292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407" autoAdjust="0"/>
  </p:normalViewPr>
  <p:slideViewPr>
    <p:cSldViewPr>
      <p:cViewPr>
        <p:scale>
          <a:sx n="50" d="100"/>
          <a:sy n="50" d="100"/>
        </p:scale>
        <p:origin x="-1816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1BD288B-2090-4915-A6E3-870015B10B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4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2919-E182-4EA4-AA62-0E119D88CF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48D7-F3C7-40BC-BE4C-17B210F9B9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F202-02EC-48F0-842A-3C1E92F47D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732E-C9F4-4E09-B9B0-F6F928483F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1193-1CD4-47F5-913B-625B3BE949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67E4-E2E6-4B97-B961-DFC53C1647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D85EE-517F-4BBB-A58A-4DE41FCFB6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7FE2-E1E0-4A96-A27F-DAD700FC00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634F3-19BC-4C38-84C4-80B5B3ADF9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4AD8-1717-4D62-A7E3-DBD9B08D6D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FBD1-3FF4-4C96-9C6B-D447041D00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8B044-E8B8-4117-8668-0608007631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262629-80C7-4423-B749-AFA6E8CDD6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hyperlink" Target="http://www.ncbi.nlm.nih.gov/books/bv.fcgi?rid=mcb.figgrp.324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1" Type="http://schemas.microsoft.com/office/2007/relationships/media" Target="file:///C:\Users\Daniel\Videos\Holliday%20Junction%20-%20YouTube.wmv" TargetMode="External"/><Relationship Id="rId2" Type="http://schemas.openxmlformats.org/officeDocument/2006/relationships/video" Target="file:///C:\Users\Daniel\Videos\Holliday%20Junction%20-%20YouTube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333375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CC0000"/>
                </a:solidFill>
              </a:rPr>
              <a:t>Recombinación Genética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5545138"/>
            <a:ext cx="80486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50825" y="1209675"/>
            <a:ext cx="8064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ES" b="1" dirty="0">
                <a:solidFill>
                  <a:srgbClr val="CC0000"/>
                </a:solidFill>
                <a:latin typeface="Arial Narrow" pitchFamily="34" charset="0"/>
              </a:rPr>
              <a:t>Recombinación homóloga (general o recíproca)</a:t>
            </a:r>
            <a:r>
              <a:rPr lang="es-ES" dirty="0">
                <a:latin typeface="Arial Narrow" pitchFamily="34" charset="0"/>
              </a:rPr>
              <a:t>: intercambio genético entre dos moléculas de DNA o entre segmentos de la misma molécula de DNA que compartan una </a:t>
            </a:r>
            <a:r>
              <a:rPr lang="es-ES" b="1" dirty="0">
                <a:latin typeface="Arial Narrow" pitchFamily="34" charset="0"/>
              </a:rPr>
              <a:t>extensa región de secuencia igual o muy similar</a:t>
            </a:r>
            <a:r>
              <a:rPr lang="es-ES" dirty="0">
                <a:latin typeface="Arial Narrow" pitchFamily="34" charset="0"/>
              </a:rPr>
              <a:t> (homología).  Las secuencias </a:t>
            </a:r>
            <a:r>
              <a:rPr lang="es-ES" dirty="0" err="1">
                <a:latin typeface="Arial Narrow" pitchFamily="34" charset="0"/>
              </a:rPr>
              <a:t>nucleotídicas</a:t>
            </a:r>
            <a:r>
              <a:rPr lang="es-ES" dirty="0">
                <a:latin typeface="Arial Narrow" pitchFamily="34" charset="0"/>
              </a:rPr>
              <a:t> en sí mismas no son importantes; sólo se requiere que sean iguales o muy similares en ambos segmentos de DNA.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ES" b="1" dirty="0">
                <a:solidFill>
                  <a:srgbClr val="CC0000"/>
                </a:solidFill>
                <a:latin typeface="Arial Narrow" pitchFamily="34" charset="0"/>
              </a:rPr>
              <a:t>Recombinación sitio específica</a:t>
            </a:r>
            <a:r>
              <a:rPr lang="es-ES" dirty="0">
                <a:latin typeface="Arial Narrow" pitchFamily="34" charset="0"/>
              </a:rPr>
              <a:t>: el intercambio genético tiene lugar sólo entre regiones  del  DNA  </a:t>
            </a:r>
            <a:r>
              <a:rPr lang="es-ES" b="1" dirty="0">
                <a:latin typeface="Arial Narrow" pitchFamily="34" charset="0"/>
              </a:rPr>
              <a:t>relativamente cortas</a:t>
            </a:r>
            <a:r>
              <a:rPr lang="es-ES" dirty="0">
                <a:latin typeface="Arial Narrow" pitchFamily="34" charset="0"/>
              </a:rPr>
              <a:t> y con secuencias </a:t>
            </a:r>
            <a:r>
              <a:rPr lang="es-ES" b="1" dirty="0">
                <a:latin typeface="Arial Narrow" pitchFamily="34" charset="0"/>
              </a:rPr>
              <a:t>particulares y definidas  (específicas).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s-ES" sz="8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b="1" dirty="0">
                <a:solidFill>
                  <a:srgbClr val="CC0000"/>
                </a:solidFill>
                <a:latin typeface="Arial Narrow" pitchFamily="34" charset="0"/>
              </a:rPr>
              <a:t>Transposición</a:t>
            </a:r>
            <a:r>
              <a:rPr lang="es-ES" dirty="0">
                <a:latin typeface="Arial Narrow" pitchFamily="34" charset="0"/>
              </a:rPr>
              <a:t>: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dirty="0">
                <a:latin typeface="Arial Narrow" pitchFamily="34" charset="0"/>
              </a:rPr>
              <a:t>movimiento de segmentos relativamente cortos de DNA desde un lugar del genoma a otro (dejando o no una copia en el lugar original).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800" dirty="0">
              <a:latin typeface="Arial Narrow" pitchFamily="34" charset="0"/>
            </a:endParaRPr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8174038" y="260350"/>
          <a:ext cx="742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otografía de Photo Editor" r:id="rId4" imgW="2228571" imgH="3067478" progId="">
                  <p:embed/>
                </p:oleObj>
              </mc:Choice>
              <mc:Fallback>
                <p:oleObj name="Fotografía de Photo Editor" r:id="rId4" imgW="2228571" imgH="3067478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038" y="260350"/>
                        <a:ext cx="7429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" y="2476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1096962"/>
          </a:xfrm>
        </p:spPr>
        <p:txBody>
          <a:bodyPr/>
          <a:lstStyle/>
          <a:p>
            <a:pPr eaLnBrk="1" hangingPunct="1"/>
            <a:r>
              <a:rPr lang="es-ES" sz="2400" smtClean="0"/>
              <a:t>Modelo de recombinación homóloga </a:t>
            </a:r>
            <a:br>
              <a:rPr lang="es-ES" sz="2400" smtClean="0"/>
            </a:br>
            <a:r>
              <a:rPr lang="es-ES" sz="2400" smtClean="0"/>
              <a:t>iniciada por “</a:t>
            </a:r>
            <a:r>
              <a:rPr lang="es-ES" sz="2400" i="1" smtClean="0">
                <a:solidFill>
                  <a:srgbClr val="CC0000"/>
                </a:solidFill>
              </a:rPr>
              <a:t>double strand break</a:t>
            </a:r>
            <a:r>
              <a:rPr lang="es-ES" sz="2400" smtClean="0"/>
              <a:t>” (</a:t>
            </a:r>
            <a:r>
              <a:rPr lang="es-ES" sz="2400" smtClean="0">
                <a:solidFill>
                  <a:srgbClr val="CC0000"/>
                </a:solidFill>
              </a:rPr>
              <a:t>DSB</a:t>
            </a:r>
            <a:r>
              <a:rPr lang="es-ES" sz="2400" smtClean="0"/>
              <a:t>) </a:t>
            </a:r>
            <a:br>
              <a:rPr lang="es-ES" sz="2400" smtClean="0"/>
            </a:br>
            <a:r>
              <a:rPr lang="es-ES" sz="1800" b="0" smtClean="0">
                <a:solidFill>
                  <a:srgbClr val="CC0000"/>
                </a:solidFill>
                <a:latin typeface="Arial Narrow" pitchFamily="34" charset="0"/>
              </a:rPr>
              <a:t>Si para reparar DSB se usa este mecanismo en lugar de NEJ se minimiza la introducción de cambios </a:t>
            </a:r>
            <a:endParaRPr lang="en-US" sz="1800" b="0" smtClean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 r="7048" b="55772"/>
          <a:stretch>
            <a:fillRect/>
          </a:stretch>
        </p:blipFill>
        <p:spPr bwMode="auto">
          <a:xfrm>
            <a:off x="479425" y="1844675"/>
            <a:ext cx="40925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 t="44228" r="5524"/>
          <a:stretch>
            <a:fillRect/>
          </a:stretch>
        </p:blipFill>
        <p:spPr bwMode="auto">
          <a:xfrm>
            <a:off x="4800600" y="1311275"/>
            <a:ext cx="39798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9144000" cy="822325"/>
          </a:xfrm>
        </p:spPr>
        <p:txBody>
          <a:bodyPr/>
          <a:lstStyle/>
          <a:p>
            <a:pPr eaLnBrk="1" hangingPunct="1"/>
            <a:r>
              <a:rPr lang="es-ES" sz="2400" smtClean="0"/>
              <a:t>Algunos productos de resolución de los intermediarios </a:t>
            </a:r>
            <a:br>
              <a:rPr lang="es-ES" sz="2400" smtClean="0"/>
            </a:br>
            <a:r>
              <a:rPr lang="es-ES" sz="2400" smtClean="0"/>
              <a:t>del modelo  de DSB</a:t>
            </a:r>
            <a:endParaRPr lang="en-US" sz="240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719138" y="1268413"/>
            <a:ext cx="770572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62050"/>
            <a:ext cx="89027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40200" y="42863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000" b="1">
                <a:solidFill>
                  <a:srgbClr val="CC0000"/>
                </a:solidFill>
                <a:latin typeface="Arial Narrow" pitchFamily="34" charset="0"/>
              </a:rPr>
              <a:t>Recombinación iniciada por DSB</a:t>
            </a:r>
            <a:r>
              <a:rPr lang="es-ES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es-ES" sz="1400">
                <a:solidFill>
                  <a:srgbClr val="CC0000"/>
                </a:solidFill>
                <a:latin typeface="Arial Narrow" pitchFamily="34" charset="0"/>
              </a:rPr>
              <a:t>(Fig. Lehninger)</a:t>
            </a:r>
            <a:endParaRPr lang="en-US" sz="1400">
              <a:solidFill>
                <a:srgbClr val="CC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h12f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260350"/>
            <a:ext cx="52911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651500" y="428604"/>
            <a:ext cx="32416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rgbClr val="39425A"/>
                </a:solidFill>
                <a:latin typeface="Arial Narrow" pitchFamily="34" charset="0"/>
              </a:rPr>
              <a:t>Figure 12-31. Double-strand break model of meiotic recombination developed from studies in the </a:t>
            </a:r>
            <a:r>
              <a:rPr lang="en-US" sz="1100" b="1" dirty="0" err="1">
                <a:solidFill>
                  <a:srgbClr val="39425A"/>
                </a:solidFill>
                <a:latin typeface="Arial Narrow" pitchFamily="34" charset="0"/>
              </a:rPr>
              <a:t>yeasst</a:t>
            </a:r>
            <a:r>
              <a:rPr lang="en-US" sz="1100" b="1" dirty="0">
                <a:solidFill>
                  <a:srgbClr val="39425A"/>
                </a:solidFill>
                <a:latin typeface="Arial Narrow" pitchFamily="34" charset="0"/>
              </a:rPr>
              <a:t>.</a:t>
            </a:r>
            <a:r>
              <a:rPr lang="en-US" sz="1100" dirty="0">
                <a:latin typeface="Arial Narrow" pitchFamily="34" charset="0"/>
              </a:rPr>
              <a:t> A pair of homologous </a:t>
            </a:r>
            <a:r>
              <a:rPr lang="en-US" sz="1100" dirty="0" err="1">
                <a:latin typeface="Arial Narrow" pitchFamily="34" charset="0"/>
              </a:rPr>
              <a:t>chromatids</a:t>
            </a:r>
            <a:r>
              <a:rPr lang="en-US" sz="1100" dirty="0">
                <a:latin typeface="Arial Narrow" pitchFamily="34" charset="0"/>
              </a:rPr>
              <a:t> (double-stranded DNA molecules) are shown, one in blue and the other red. The darker and lighter shades indicate complementary DNA strands. Alleles are indicated by capital and lowercase letters </a:t>
            </a:r>
            <a:r>
              <a:rPr lang="en-US" sz="1100" i="1" dirty="0">
                <a:latin typeface="Arial Narrow" pitchFamily="34" charset="0"/>
              </a:rPr>
              <a:t>(D, d).</a:t>
            </a:r>
            <a:r>
              <a:rPr lang="en-US" sz="1100" dirty="0">
                <a:latin typeface="Arial Narrow" pitchFamily="34" charset="0"/>
              </a:rPr>
              <a:t> Complementary DNA strands are also indicated by the presence or absence of prime signs (for instance D and D , and c and c ). In this example, the initial double-strand break and resection of 5  ends occurs on the </a:t>
            </a:r>
            <a:r>
              <a:rPr lang="en-US" sz="1100" b="1" dirty="0">
                <a:latin typeface="Arial Narrow" pitchFamily="34" charset="0"/>
              </a:rPr>
              <a:t>a</a:t>
            </a:r>
            <a:r>
              <a:rPr lang="en-US" sz="1100" dirty="0">
                <a:latin typeface="Arial Narrow" pitchFamily="34" charset="0"/>
              </a:rPr>
              <a:t> </a:t>
            </a:r>
            <a:r>
              <a:rPr lang="en-US" sz="1100" dirty="0" err="1">
                <a:latin typeface="Arial Narrow" pitchFamily="34" charset="0"/>
              </a:rPr>
              <a:t>chromatid</a:t>
            </a:r>
            <a:r>
              <a:rPr lang="en-US" sz="1100" dirty="0">
                <a:latin typeface="Arial Narrow" pitchFamily="34" charset="0"/>
              </a:rPr>
              <a:t>, removing the </a:t>
            </a:r>
            <a:r>
              <a:rPr lang="en-US" sz="1100" i="1" dirty="0">
                <a:latin typeface="Arial Narrow" pitchFamily="34" charset="0"/>
              </a:rPr>
              <a:t>d</a:t>
            </a:r>
            <a:r>
              <a:rPr lang="en-US" sz="1100" dirty="0">
                <a:latin typeface="Arial Narrow" pitchFamily="34" charset="0"/>
              </a:rPr>
              <a:t>  marker </a:t>
            </a:r>
            <a:r>
              <a:rPr lang="en-US" sz="1100" b="1" dirty="0">
                <a:latin typeface="Arial Narrow" pitchFamily="34" charset="0"/>
              </a:rPr>
              <a:t>1</a:t>
            </a:r>
            <a:r>
              <a:rPr lang="en-US" sz="1100" dirty="0">
                <a:latin typeface="Arial Narrow" pitchFamily="34" charset="0"/>
              </a:rPr>
              <a:t>. This is followed by strand invasion </a:t>
            </a:r>
            <a:r>
              <a:rPr lang="en-US" sz="1100" b="1" dirty="0">
                <a:latin typeface="Arial Narrow" pitchFamily="34" charset="0"/>
              </a:rPr>
              <a:t>2</a:t>
            </a:r>
            <a:r>
              <a:rPr lang="en-US" sz="1100" dirty="0">
                <a:latin typeface="Arial Narrow" pitchFamily="34" charset="0"/>
              </a:rPr>
              <a:t> and DNA synthesis with the a </a:t>
            </a:r>
            <a:r>
              <a:rPr lang="en-US" sz="1100" dirty="0" err="1">
                <a:latin typeface="Arial Narrow" pitchFamily="34" charset="0"/>
              </a:rPr>
              <a:t>chromatid</a:t>
            </a:r>
            <a:r>
              <a:rPr lang="en-US" sz="1100" dirty="0">
                <a:latin typeface="Arial Narrow" pitchFamily="34" charset="0"/>
              </a:rPr>
              <a:t> </a:t>
            </a:r>
            <a:r>
              <a:rPr lang="en-US" sz="1100" i="1" dirty="0">
                <a:latin typeface="Arial Narrow" pitchFamily="34" charset="0"/>
              </a:rPr>
              <a:t>D</a:t>
            </a:r>
            <a:r>
              <a:rPr lang="en-US" sz="1100" dirty="0">
                <a:latin typeface="Arial Narrow" pitchFamily="34" charset="0"/>
              </a:rPr>
              <a:t> strand as the template </a:t>
            </a:r>
            <a:r>
              <a:rPr lang="en-US" sz="1100" b="1" dirty="0">
                <a:latin typeface="Arial Narrow" pitchFamily="34" charset="0"/>
              </a:rPr>
              <a:t>3</a:t>
            </a:r>
            <a:r>
              <a:rPr lang="en-US" sz="1100" dirty="0">
                <a:latin typeface="Arial Narrow" pitchFamily="34" charset="0"/>
              </a:rPr>
              <a:t>. Repair synthesis of the other </a:t>
            </a:r>
            <a:r>
              <a:rPr lang="en-US" sz="1100" b="1" dirty="0">
                <a:latin typeface="Arial Narrow" pitchFamily="34" charset="0"/>
              </a:rPr>
              <a:t>a</a:t>
            </a:r>
            <a:r>
              <a:rPr lang="en-US" sz="1100" dirty="0">
                <a:latin typeface="Arial Narrow" pitchFamily="34" charset="0"/>
              </a:rPr>
              <a:t> strand (using its complementary section on the a strand) and ligation result in formation of a Holliday structure with two crossovers </a:t>
            </a:r>
            <a:r>
              <a:rPr lang="en-US" sz="1100" b="1" dirty="0">
                <a:latin typeface="Arial Narrow" pitchFamily="34" charset="0"/>
              </a:rPr>
              <a:t>4a</a:t>
            </a:r>
            <a:r>
              <a:rPr lang="en-US" sz="1100" dirty="0">
                <a:latin typeface="Arial Narrow" pitchFamily="34" charset="0"/>
              </a:rPr>
              <a:t> and </a:t>
            </a:r>
            <a:r>
              <a:rPr lang="en-US" sz="1100" b="1" dirty="0">
                <a:latin typeface="Arial Narrow" pitchFamily="34" charset="0"/>
              </a:rPr>
              <a:t>4b</a:t>
            </a:r>
            <a:r>
              <a:rPr lang="en-US" sz="1100" dirty="0">
                <a:latin typeface="Arial Narrow" pitchFamily="34" charset="0"/>
              </a:rPr>
              <a:t>. (Repaired regions are marked by black dashed lines.) Resolution of this crossed-strand intermediate can occur in two ways. Cleavage at sites 2 and 4 (step </a:t>
            </a:r>
            <a:r>
              <a:rPr lang="en-US" sz="1100" b="1" dirty="0">
                <a:latin typeface="Arial Narrow" pitchFamily="34" charset="0"/>
              </a:rPr>
              <a:t>5b</a:t>
            </a:r>
            <a:r>
              <a:rPr lang="en-US" sz="1100" dirty="0">
                <a:latin typeface="Arial Narrow" pitchFamily="34" charset="0"/>
              </a:rPr>
              <a:t>), or at sites 1 and 3 (not shown here), yields </a:t>
            </a:r>
            <a:r>
              <a:rPr lang="en-US" sz="1100" dirty="0" err="1">
                <a:latin typeface="Arial Narrow" pitchFamily="34" charset="0"/>
              </a:rPr>
              <a:t>nonrecombinant</a:t>
            </a:r>
            <a:r>
              <a:rPr lang="en-US" sz="1100" dirty="0">
                <a:latin typeface="Arial Narrow" pitchFamily="34" charset="0"/>
              </a:rPr>
              <a:t> chromosomes, since all markers surrounding the crossover site (i.e., to the left of </a:t>
            </a:r>
            <a:r>
              <a:rPr lang="en-US" sz="1100" i="1" dirty="0">
                <a:latin typeface="Arial Narrow" pitchFamily="34" charset="0"/>
              </a:rPr>
              <a:t>c</a:t>
            </a:r>
            <a:r>
              <a:rPr lang="en-US" sz="1100" dirty="0">
                <a:latin typeface="Arial Narrow" pitchFamily="34" charset="0"/>
              </a:rPr>
              <a:t> and to the right of </a:t>
            </a:r>
            <a:r>
              <a:rPr lang="en-US" sz="1100" i="1" dirty="0">
                <a:latin typeface="Arial Narrow" pitchFamily="34" charset="0"/>
              </a:rPr>
              <a:t>E</a:t>
            </a:r>
            <a:r>
              <a:rPr lang="en-US" sz="1100" dirty="0">
                <a:latin typeface="Arial Narrow" pitchFamily="34" charset="0"/>
              </a:rPr>
              <a:t>) are derived from the same initial chromosome. One duplex contains a complementary </a:t>
            </a:r>
            <a:r>
              <a:rPr lang="en-US" sz="1100" i="1" dirty="0">
                <a:latin typeface="Arial Narrow" pitchFamily="34" charset="0"/>
              </a:rPr>
              <a:t>D/D</a:t>
            </a:r>
            <a:r>
              <a:rPr lang="en-US" sz="1100" dirty="0">
                <a:latin typeface="Arial Narrow" pitchFamily="34" charset="0"/>
              </a:rPr>
              <a:t>  region, but the other contains a </a:t>
            </a:r>
            <a:r>
              <a:rPr lang="en-US" sz="1100" dirty="0" err="1">
                <a:latin typeface="Arial Narrow" pitchFamily="34" charset="0"/>
              </a:rPr>
              <a:t>heteroduplex</a:t>
            </a:r>
            <a:r>
              <a:rPr lang="en-US" sz="1100" dirty="0">
                <a:latin typeface="Arial Narrow" pitchFamily="34" charset="0"/>
              </a:rPr>
              <a:t> mismatched </a:t>
            </a:r>
            <a:r>
              <a:rPr lang="en-US" sz="1100" i="1" dirty="0">
                <a:latin typeface="Arial Narrow" pitchFamily="34" charset="0"/>
              </a:rPr>
              <a:t>d/D</a:t>
            </a:r>
            <a:r>
              <a:rPr lang="en-US" sz="1100" dirty="0">
                <a:latin typeface="Arial Narrow" pitchFamily="34" charset="0"/>
              </a:rPr>
              <a:t>  region (yellow). In contrast, cleavage (step </a:t>
            </a:r>
            <a:r>
              <a:rPr lang="en-US" sz="1100" b="1" dirty="0">
                <a:latin typeface="Arial Narrow" pitchFamily="34" charset="0"/>
              </a:rPr>
              <a:t>5a</a:t>
            </a:r>
            <a:r>
              <a:rPr lang="en-US" sz="1100" dirty="0">
                <a:latin typeface="Arial Narrow" pitchFamily="34" charset="0"/>
              </a:rPr>
              <a:t>) at sites 2 and 3, or at sites 1 and 4 (not shown here), yields recombinant double-stranded DNA molecules, since all markers to the left and right of the crossover site have undergone reciprocal recombination. Note that one duplex contains a complementary </a:t>
            </a:r>
            <a:r>
              <a:rPr lang="en-US" sz="1100" i="1" dirty="0">
                <a:latin typeface="Arial Narrow" pitchFamily="34" charset="0"/>
              </a:rPr>
              <a:t>D/D</a:t>
            </a:r>
            <a:r>
              <a:rPr lang="en-US" sz="1100" dirty="0">
                <a:latin typeface="Arial Narrow" pitchFamily="34" charset="0"/>
              </a:rPr>
              <a:t>  region, but the other contains a </a:t>
            </a:r>
            <a:r>
              <a:rPr lang="en-US" sz="1100" dirty="0" err="1">
                <a:latin typeface="Arial Narrow" pitchFamily="34" charset="0"/>
              </a:rPr>
              <a:t>heteroduplex</a:t>
            </a:r>
            <a:r>
              <a:rPr lang="en-US" sz="1100" dirty="0">
                <a:latin typeface="Arial Narrow" pitchFamily="34" charset="0"/>
              </a:rPr>
              <a:t>, mismatched </a:t>
            </a:r>
            <a:r>
              <a:rPr lang="en-US" sz="1100" i="1" dirty="0">
                <a:latin typeface="Arial Narrow" pitchFamily="34" charset="0"/>
              </a:rPr>
              <a:t>d/D</a:t>
            </a:r>
            <a:r>
              <a:rPr lang="en-US" sz="1100" dirty="0">
                <a:latin typeface="Arial Narrow" pitchFamily="34" charset="0"/>
              </a:rPr>
              <a:t>  region (yellow). Cells can repair such mismatched </a:t>
            </a:r>
            <a:r>
              <a:rPr lang="en-US" sz="1100" dirty="0" err="1">
                <a:latin typeface="Arial Narrow" pitchFamily="34" charset="0"/>
              </a:rPr>
              <a:t>heteroduplex</a:t>
            </a:r>
            <a:r>
              <a:rPr lang="en-US" sz="1100" dirty="0">
                <a:latin typeface="Arial Narrow" pitchFamily="34" charset="0"/>
              </a:rPr>
              <a:t> regions by excising a single-strand segment containing the mismatch and using the other strand as a template for synthesis of a matching strand </a:t>
            </a:r>
            <a:r>
              <a:rPr lang="en-US" sz="1100" b="1" dirty="0">
                <a:latin typeface="Arial Narrow" pitchFamily="34" charset="0"/>
              </a:rPr>
              <a:t>6</a:t>
            </a:r>
            <a:r>
              <a:rPr lang="en-US" sz="1100" dirty="0">
                <a:latin typeface="Arial Narrow" pitchFamily="34" charset="0"/>
              </a:rPr>
              <a:t> (see </a:t>
            </a:r>
            <a:r>
              <a:rPr lang="en-US" sz="1100" u="sng" dirty="0">
                <a:solidFill>
                  <a:srgbClr val="000000"/>
                </a:solidFill>
                <a:latin typeface="Arial Narrow" pitchFamily="34" charset="0"/>
                <a:hlinkClick r:id="rId3"/>
              </a:rPr>
              <a:t>Figure 12-24</a:t>
            </a:r>
            <a:r>
              <a:rPr lang="en-US" sz="1100" dirty="0">
                <a:latin typeface="Arial Narrow" pitchFamily="34" charset="0"/>
              </a:rPr>
              <a:t>). In this example, </a:t>
            </a:r>
            <a:r>
              <a:rPr lang="en-US" sz="1100" i="1" dirty="0">
                <a:latin typeface="Arial Narrow" pitchFamily="34" charset="0"/>
              </a:rPr>
              <a:t>d</a:t>
            </a:r>
            <a:r>
              <a:rPr lang="en-US" sz="1100" dirty="0">
                <a:latin typeface="Arial Narrow" pitchFamily="34" charset="0"/>
              </a:rPr>
              <a:t> is removed and </a:t>
            </a:r>
            <a:r>
              <a:rPr lang="en-US" sz="1100" i="1" dirty="0">
                <a:latin typeface="Arial Narrow" pitchFamily="34" charset="0"/>
              </a:rPr>
              <a:t>D</a:t>
            </a:r>
            <a:r>
              <a:rPr lang="en-US" sz="1100" dirty="0">
                <a:latin typeface="Arial Narrow" pitchFamily="34" charset="0"/>
              </a:rPr>
              <a:t> is synthesized (jagged red segment), thus "converting" </a:t>
            </a:r>
            <a:r>
              <a:rPr lang="en-US" sz="1100" i="1" dirty="0">
                <a:latin typeface="Arial Narrow" pitchFamily="34" charset="0"/>
              </a:rPr>
              <a:t>d</a:t>
            </a:r>
            <a:r>
              <a:rPr lang="en-US" sz="1100" dirty="0">
                <a:latin typeface="Arial Narrow" pitchFamily="34" charset="0"/>
              </a:rPr>
              <a:t> to </a:t>
            </a:r>
            <a:r>
              <a:rPr lang="en-US" sz="1100" i="1" dirty="0">
                <a:latin typeface="Arial Narrow" pitchFamily="34" charset="0"/>
              </a:rPr>
              <a:t>D.</a:t>
            </a:r>
            <a:r>
              <a:rPr lang="en-US" sz="1100" dirty="0">
                <a:latin typeface="Arial Narrow" pitchFamily="34" charset="0"/>
              </a:rPr>
              <a:t> The opposite D   </a:t>
            </a:r>
            <a:r>
              <a:rPr lang="en-US" sz="1100" i="1" dirty="0" err="1">
                <a:latin typeface="Arial Narrow" pitchFamily="34" charset="0"/>
              </a:rPr>
              <a:t>d</a:t>
            </a:r>
            <a:r>
              <a:rPr lang="en-US" sz="1100" dirty="0">
                <a:latin typeface="Arial Narrow" pitchFamily="34" charset="0"/>
              </a:rPr>
              <a:t> conversion occurs with equal frequency. 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87313"/>
            <a:ext cx="5003800" cy="457200"/>
          </a:xfrm>
        </p:spPr>
        <p:txBody>
          <a:bodyPr/>
          <a:lstStyle/>
          <a:p>
            <a:pPr eaLnBrk="1" hangingPunct="1"/>
            <a:r>
              <a:rPr lang="es-ES" sz="2000" smtClean="0">
                <a:solidFill>
                  <a:srgbClr val="CC0000"/>
                </a:solidFill>
                <a:latin typeface="Arial Narrow" pitchFamily="34" charset="0"/>
              </a:rPr>
              <a:t>Recombinación iniciada por DSB</a:t>
            </a:r>
            <a:r>
              <a:rPr lang="es-ES" sz="2400" b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es-ES" sz="1400" b="0" smtClean="0">
                <a:solidFill>
                  <a:srgbClr val="CC0000"/>
                </a:solidFill>
                <a:latin typeface="Arial Narrow" pitchFamily="34" charset="0"/>
              </a:rPr>
              <a:t>(Fig. </a:t>
            </a:r>
            <a:r>
              <a:rPr lang="es-ES" sz="1400" b="0" smtClean="0">
                <a:solidFill>
                  <a:srgbClr val="CC0000"/>
                </a:solidFill>
              </a:rPr>
              <a:t>Lodish)</a:t>
            </a:r>
            <a:endParaRPr lang="en-US" sz="1400" b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701675"/>
          </a:xfrm>
        </p:spPr>
        <p:txBody>
          <a:bodyPr/>
          <a:lstStyle/>
          <a:p>
            <a:pPr eaLnBrk="1" hangingPunct="1"/>
            <a:r>
              <a:rPr lang="es-ES" sz="4000" smtClean="0">
                <a:solidFill>
                  <a:srgbClr val="CC0000"/>
                </a:solidFill>
              </a:rPr>
              <a:t>Conversión génica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250825" y="1143000"/>
            <a:ext cx="88931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">
                <a:latin typeface="Arial Narrow" pitchFamily="34" charset="0"/>
              </a:rPr>
              <a:t>El fenómeno de DSB se estudió en levaduras porque los cuatro productos meióticos se pueden estudiar en la progenie haploide de esporos.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">
                <a:latin typeface="Arial Narrow" pitchFamily="34" charset="0"/>
              </a:rPr>
              <a:t>El paso 6 de la figura anterior muestra que tanto el duplex recombinante como el no recombinante poseen regiones de heteroduplex D-D´.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El sistema de reparación </a:t>
            </a:r>
            <a:r>
              <a:rPr lang="en-US" i="1">
                <a:latin typeface="Arial Narrow" pitchFamily="34" charset="0"/>
              </a:rPr>
              <a:t>“mismatch”</a:t>
            </a:r>
            <a:r>
              <a:rPr lang="en-US">
                <a:latin typeface="Arial Narrow" pitchFamily="34" charset="0"/>
              </a:rPr>
              <a:t> corregirá D la mitad del tiempo y D´ la otra mitad.  De esta forma, tres de los cuatro esporos haploides de las levaduras llevarán el fenotipo D y uno el D´o viceversa.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Los marcadores alélicos alejados  del punto de </a:t>
            </a:r>
            <a:r>
              <a:rPr lang="en-US" i="1">
                <a:latin typeface="Arial Narrow" pitchFamily="34" charset="0"/>
              </a:rPr>
              <a:t>“cross over” </a:t>
            </a:r>
            <a:r>
              <a:rPr lang="en-US">
                <a:latin typeface="Arial Narrow" pitchFamily="34" charset="0"/>
              </a:rPr>
              <a:t> segregan de acuerdo al cociente 2:2 dado por la segregación independiente de Mendel.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Los marcadores alélicos cerca del punto del “</a:t>
            </a:r>
            <a:r>
              <a:rPr lang="en-US" i="1">
                <a:latin typeface="Arial Narrow" pitchFamily="34" charset="0"/>
              </a:rPr>
              <a:t>cross over” </a:t>
            </a:r>
            <a:r>
              <a:rPr lang="en-US">
                <a:latin typeface="Arial Narrow" pitchFamily="34" charset="0"/>
              </a:rPr>
              <a:t> segregan en una relación 3:1 o 1:3.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El fenómeno se denomina </a:t>
            </a:r>
            <a:r>
              <a:rPr lang="en-US" b="1">
                <a:latin typeface="Arial Narrow" pitchFamily="34" charset="0"/>
              </a:rPr>
              <a:t>conversión génica</a:t>
            </a:r>
            <a:r>
              <a:rPr lang="en-US">
                <a:latin typeface="Arial Narrow" pitchFamily="34" charset="0"/>
              </a:rPr>
              <a:t> porque un alelo se “convierte“ en otro.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 l="17534" r="10136" b="17874"/>
          <a:stretch>
            <a:fillRect/>
          </a:stretch>
        </p:blipFill>
        <p:spPr bwMode="auto">
          <a:xfrm>
            <a:off x="304800" y="0"/>
            <a:ext cx="502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 l="3288" t="83092" r="48492"/>
          <a:stretch>
            <a:fillRect/>
          </a:stretch>
        </p:blipFill>
        <p:spPr bwMode="auto">
          <a:xfrm>
            <a:off x="5003800" y="3717925"/>
            <a:ext cx="37195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825" y="5300663"/>
            <a:ext cx="34559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260350"/>
            <a:ext cx="3581400" cy="974725"/>
          </a:xfrm>
        </p:spPr>
        <p:txBody>
          <a:bodyPr lIns="0" tIns="0" rIns="0" bIns="0"/>
          <a:lstStyle/>
          <a:p>
            <a:pPr eaLnBrk="1" hangingPunct="1"/>
            <a:r>
              <a:rPr lang="es-ES" sz="3200" smtClean="0">
                <a:solidFill>
                  <a:srgbClr val="CC0000"/>
                </a:solidFill>
              </a:rPr>
              <a:t>Reparación por Recombinación</a:t>
            </a:r>
            <a:endParaRPr lang="en-US" sz="320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701675"/>
          </a:xfrm>
        </p:spPr>
        <p:txBody>
          <a:bodyPr/>
          <a:lstStyle/>
          <a:p>
            <a:pPr eaLnBrk="1" hangingPunct="1"/>
            <a:r>
              <a:rPr lang="es-ES" sz="4000" smtClean="0"/>
              <a:t>Las proteínas que catalizan  la RH</a:t>
            </a:r>
            <a:endParaRPr lang="en-US" sz="400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095" t="10330" r="2097" b="5923"/>
          <a:stretch>
            <a:fillRect/>
          </a:stretch>
        </p:blipFill>
        <p:spPr bwMode="auto">
          <a:xfrm>
            <a:off x="1403350" y="1290638"/>
            <a:ext cx="67500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75" y="908050"/>
            <a:ext cx="512762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203575" y="333375"/>
            <a:ext cx="2016125" cy="431800"/>
          </a:xfrm>
          <a:prstGeom prst="wedgeRoundRectCallout">
            <a:avLst>
              <a:gd name="adj1" fmla="val 49213"/>
              <a:gd name="adj2" fmla="val 120222"/>
              <a:gd name="adj3" fmla="val 16667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800">
                <a:latin typeface="Tahoma" pitchFamily="34" charset="0"/>
              </a:rPr>
              <a:t>(5´) GCTGGTGG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9388" y="4076700"/>
            <a:ext cx="3962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3200" b="1">
                <a:solidFill>
                  <a:srgbClr val="CC0000"/>
                </a:solidFill>
                <a:latin typeface="Arial" charset="0"/>
              </a:rPr>
              <a:t>Rec</a:t>
            </a:r>
            <a:r>
              <a:rPr lang="es-ES" sz="3200" b="1" i="1">
                <a:solidFill>
                  <a:srgbClr val="CC0000"/>
                </a:solidFill>
                <a:latin typeface="Arial" charset="0"/>
              </a:rPr>
              <a:t>BCD</a:t>
            </a:r>
            <a:r>
              <a:rPr lang="es-ES" sz="3200" b="1" i="1">
                <a:solidFill>
                  <a:schemeClr val="tx2"/>
                </a:solidFill>
                <a:latin typeface="Arial" charset="0"/>
              </a:rPr>
              <a:t> genera DNA de cadena simple (ssDNA)</a:t>
            </a:r>
            <a:endParaRPr lang="en-US" sz="3200" b="1" i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3962400" cy="1554162"/>
          </a:xfrm>
        </p:spPr>
        <p:txBody>
          <a:bodyPr/>
          <a:lstStyle/>
          <a:p>
            <a:pPr eaLnBrk="1" hangingPunct="1"/>
            <a:r>
              <a:rPr lang="es-ES" sz="3200" smtClean="0"/>
              <a:t>Rec</a:t>
            </a:r>
            <a:r>
              <a:rPr lang="es-ES" sz="3200" i="1" smtClean="0"/>
              <a:t>BCD genera DNA de cadena simple (ssDNA)</a:t>
            </a:r>
            <a:endParaRPr lang="en-US" sz="3200" i="1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 l="40753"/>
          <a:stretch>
            <a:fillRect/>
          </a:stretch>
        </p:blipFill>
        <p:spPr bwMode="auto">
          <a:xfrm>
            <a:off x="3810000" y="0"/>
            <a:ext cx="509587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50825" y="2924175"/>
            <a:ext cx="291623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4250" y="404813"/>
            <a:ext cx="2882900" cy="6453187"/>
          </a:xfrm>
          <a:noFill/>
        </p:spPr>
      </p:pic>
      <p:pic>
        <p:nvPicPr>
          <p:cNvPr id="2150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6813" y="333375"/>
            <a:ext cx="2817812" cy="3557588"/>
          </a:xfrm>
          <a:noFill/>
        </p:spPr>
      </p:pic>
      <p:pic>
        <p:nvPicPr>
          <p:cNvPr id="2150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80063" y="3933825"/>
            <a:ext cx="2060575" cy="24511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8"/>
            <a:ext cx="9144000" cy="930275"/>
          </a:xfrm>
        </p:spPr>
        <p:txBody>
          <a:bodyPr/>
          <a:lstStyle/>
          <a:p>
            <a:pPr eaLnBrk="1" hangingPunct="1"/>
            <a:r>
              <a:rPr lang="en-US" sz="3100" smtClean="0">
                <a:solidFill>
                  <a:srgbClr val="CC0000"/>
                </a:solidFill>
              </a:rPr>
              <a:t>Recombinación homóloga</a:t>
            </a:r>
            <a:r>
              <a:rPr lang="en-US" sz="3100" smtClean="0"/>
              <a:t> </a:t>
            </a:r>
            <a:br>
              <a:rPr lang="en-US" sz="3100" smtClean="0"/>
            </a:br>
            <a:r>
              <a:rPr lang="en-US" sz="2400" b="0" smtClean="0"/>
              <a:t>(</a:t>
            </a:r>
            <a:r>
              <a:rPr lang="en-US" sz="2400" b="0" smtClean="0">
                <a:solidFill>
                  <a:srgbClr val="CC0000"/>
                </a:solidFill>
              </a:rPr>
              <a:t>HR</a:t>
            </a:r>
            <a:r>
              <a:rPr lang="en-US" sz="2400" b="0" smtClean="0"/>
              <a:t> = </a:t>
            </a:r>
            <a:r>
              <a:rPr lang="en-US" sz="2400" b="0" smtClean="0">
                <a:solidFill>
                  <a:srgbClr val="CC0000"/>
                </a:solidFill>
              </a:rPr>
              <a:t>H</a:t>
            </a:r>
            <a:r>
              <a:rPr lang="en-US" sz="2400" b="0" smtClean="0"/>
              <a:t>omologous </a:t>
            </a:r>
            <a:r>
              <a:rPr lang="en-US" sz="2400" b="0" smtClean="0">
                <a:solidFill>
                  <a:srgbClr val="CC0000"/>
                </a:solidFill>
              </a:rPr>
              <a:t>R</a:t>
            </a:r>
            <a:r>
              <a:rPr lang="en-US" sz="2400" b="0" smtClean="0"/>
              <a:t>ecombination)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7338" y="1125538"/>
            <a:ext cx="8569325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dirty="0">
                <a:latin typeface="Arial" charset="0"/>
              </a:rPr>
              <a:t>Mecanismo de </a:t>
            </a:r>
            <a:r>
              <a:rPr lang="es-ES" sz="2000" b="1" dirty="0">
                <a:latin typeface="Arial" charset="0"/>
              </a:rPr>
              <a:t>reparación del DNA</a:t>
            </a:r>
            <a:r>
              <a:rPr lang="es-ES" sz="2000" dirty="0">
                <a:latin typeface="Arial" charset="0"/>
              </a:rPr>
              <a:t>: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dirty="0">
                <a:latin typeface="Arial" charset="0"/>
              </a:rPr>
              <a:t>los mecanismos estudiados hasta ahora en el curso se caracterizan por: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s-ES" sz="2000" dirty="0">
                <a:solidFill>
                  <a:schemeClr val="accent2"/>
                </a:solidFill>
                <a:latin typeface="Arial" charset="0"/>
              </a:rPr>
              <a:t>extraer  el DNA  de la cadena dañada 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" sz="2000" dirty="0">
                <a:solidFill>
                  <a:schemeClr val="accent2"/>
                </a:solidFill>
                <a:latin typeface="Arial" charset="0"/>
              </a:rPr>
              <a:t>usar la 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</a:rPr>
              <a:t>cadena complementaria</a:t>
            </a:r>
            <a:r>
              <a:rPr lang="es-ES" sz="2000" dirty="0">
                <a:solidFill>
                  <a:schemeClr val="accent2"/>
                </a:solidFill>
                <a:latin typeface="Arial" charset="0"/>
              </a:rPr>
              <a:t> como 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</a:rPr>
              <a:t>molde</a:t>
            </a:r>
            <a:r>
              <a:rPr lang="es-ES" sz="20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" sz="2000" dirty="0">
                <a:solidFill>
                  <a:schemeClr val="accent2"/>
                </a:solidFill>
                <a:latin typeface="Arial" charset="0"/>
              </a:rPr>
              <a:t>para </a:t>
            </a:r>
            <a:r>
              <a:rPr lang="es-ES" sz="2000" dirty="0" err="1">
                <a:solidFill>
                  <a:schemeClr val="accent2"/>
                </a:solidFill>
                <a:latin typeface="Arial" charset="0"/>
              </a:rPr>
              <a:t>resintetizar</a:t>
            </a:r>
            <a:r>
              <a:rPr lang="es-ES" sz="2000" dirty="0">
                <a:solidFill>
                  <a:schemeClr val="accent2"/>
                </a:solidFill>
                <a:latin typeface="Arial" charset="0"/>
              </a:rPr>
              <a:t> el pedazo eliminado.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latin typeface="Arial" charset="0"/>
              </a:rPr>
              <a:t>Cuando </a:t>
            </a:r>
            <a:r>
              <a:rPr lang="es-ES" sz="2000" b="1" dirty="0">
                <a:latin typeface="Arial" charset="0"/>
              </a:rPr>
              <a:t>ambas cadenas</a:t>
            </a:r>
            <a:r>
              <a:rPr lang="es-ES" sz="2000" dirty="0">
                <a:latin typeface="Arial" charset="0"/>
              </a:rPr>
              <a:t> están dañadas</a:t>
            </a:r>
            <a:r>
              <a:rPr lang="es-ES" sz="2000" b="1" dirty="0">
                <a:latin typeface="Arial" charset="0"/>
              </a:rPr>
              <a:t> </a:t>
            </a:r>
            <a:r>
              <a:rPr lang="es-ES" sz="2000" i="1" dirty="0">
                <a:latin typeface="Arial" charset="0"/>
              </a:rPr>
              <a:t>(</a:t>
            </a:r>
            <a:r>
              <a:rPr lang="es-ES" sz="2000" i="1" dirty="0" err="1">
                <a:solidFill>
                  <a:srgbClr val="CC0000"/>
                </a:solidFill>
                <a:latin typeface="Arial" charset="0"/>
              </a:rPr>
              <a:t>d</a:t>
            </a:r>
            <a:r>
              <a:rPr lang="es-ES" sz="2000" i="1" dirty="0" err="1">
                <a:latin typeface="Arial" charset="0"/>
              </a:rPr>
              <a:t>ouble</a:t>
            </a:r>
            <a:r>
              <a:rPr lang="es-ES" sz="2000" i="1" dirty="0">
                <a:latin typeface="Arial" charset="0"/>
              </a:rPr>
              <a:t> </a:t>
            </a:r>
            <a:r>
              <a:rPr lang="es-ES" sz="2000" i="1" dirty="0" err="1">
                <a:solidFill>
                  <a:srgbClr val="CC0000"/>
                </a:solidFill>
                <a:latin typeface="Arial" charset="0"/>
              </a:rPr>
              <a:t>s</a:t>
            </a:r>
            <a:r>
              <a:rPr lang="es-ES" sz="2000" i="1" dirty="0" err="1">
                <a:latin typeface="Arial" charset="0"/>
              </a:rPr>
              <a:t>trand</a:t>
            </a:r>
            <a:r>
              <a:rPr lang="es-ES" sz="2000" i="1" dirty="0">
                <a:latin typeface="Arial" charset="0"/>
              </a:rPr>
              <a:t> </a:t>
            </a:r>
            <a:r>
              <a:rPr lang="es-ES" sz="2000" i="1" dirty="0">
                <a:solidFill>
                  <a:srgbClr val="CC0000"/>
                </a:solidFill>
                <a:latin typeface="Arial" charset="0"/>
              </a:rPr>
              <a:t>b</a:t>
            </a:r>
            <a:r>
              <a:rPr lang="es-ES" sz="2000" i="1" dirty="0">
                <a:latin typeface="Arial" charset="0"/>
              </a:rPr>
              <a:t>reak = </a:t>
            </a:r>
            <a:r>
              <a:rPr lang="es-ES" sz="2000" i="1" dirty="0">
                <a:solidFill>
                  <a:srgbClr val="CC0000"/>
                </a:solidFill>
                <a:latin typeface="Arial" charset="0"/>
              </a:rPr>
              <a:t>DSB</a:t>
            </a:r>
            <a:r>
              <a:rPr lang="es-ES" sz="2000" i="1" dirty="0">
                <a:latin typeface="Arial" charset="0"/>
              </a:rPr>
              <a:t>)</a:t>
            </a:r>
            <a:r>
              <a:rPr lang="es-ES" sz="2000" b="1" dirty="0">
                <a:latin typeface="Arial" charset="0"/>
              </a:rPr>
              <a:t>, </a:t>
            </a:r>
            <a:r>
              <a:rPr lang="es-ES" sz="2000" dirty="0">
                <a:latin typeface="Arial" charset="0"/>
              </a:rPr>
              <a:t> o cuando se mantiene una </a:t>
            </a:r>
            <a:r>
              <a:rPr lang="es-ES" sz="2000" b="1" dirty="0">
                <a:latin typeface="Arial" charset="0"/>
              </a:rPr>
              <a:t>lesión de cadena simple</a:t>
            </a:r>
            <a:r>
              <a:rPr lang="es-ES" sz="2000" dirty="0">
                <a:latin typeface="Arial" charset="0"/>
              </a:rPr>
              <a:t> porque no funcionaron otros mecanismos, la horquilla de replicación se </a:t>
            </a:r>
            <a:r>
              <a:rPr lang="es-ES" sz="2000" b="1" dirty="0">
                <a:latin typeface="Arial" charset="0"/>
              </a:rPr>
              <a:t>atasca</a:t>
            </a:r>
            <a:r>
              <a:rPr lang="es-ES" sz="2000" dirty="0">
                <a:latin typeface="Arial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latin typeface="Arial" charset="0"/>
              </a:rPr>
              <a:t>Si el DSB no se repara  se pueden producir reordenamientos y aberraciones cromosómicas que llevan a la muerte celular.</a:t>
            </a:r>
          </a:p>
          <a:p>
            <a:pPr>
              <a:spcBef>
                <a:spcPct val="50000"/>
              </a:spcBef>
            </a:pPr>
            <a:r>
              <a:rPr lang="es-ES" sz="1600" dirty="0">
                <a:latin typeface="Arial" charset="0"/>
              </a:rPr>
              <a:t>El DSB es generalmente causado por </a:t>
            </a:r>
            <a:r>
              <a:rPr lang="es-ES" sz="1600" b="1" dirty="0">
                <a:latin typeface="Arial" charset="0"/>
              </a:rPr>
              <a:t>especies reactivas de oxígeno</a:t>
            </a:r>
            <a:r>
              <a:rPr lang="es-ES" sz="1600" dirty="0">
                <a:latin typeface="Arial" charset="0"/>
              </a:rPr>
              <a:t> generadas por el metabolismo celular o por radiaciones ionizantes. </a:t>
            </a:r>
          </a:p>
          <a:p>
            <a:pPr>
              <a:spcBef>
                <a:spcPct val="50000"/>
              </a:spcBef>
            </a:pPr>
            <a:endParaRPr lang="es-ES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2000" dirty="0">
                <a:latin typeface="Arial" charset="0"/>
              </a:rPr>
              <a:t>El DSB se repara por </a:t>
            </a:r>
            <a:r>
              <a:rPr lang="es-ES" sz="2000" b="1" dirty="0">
                <a:solidFill>
                  <a:srgbClr val="CC0000"/>
                </a:solidFill>
                <a:latin typeface="Arial" charset="0"/>
              </a:rPr>
              <a:t>HR</a:t>
            </a:r>
            <a:r>
              <a:rPr lang="es-ES" sz="2000" dirty="0">
                <a:latin typeface="Arial" charset="0"/>
              </a:rPr>
              <a:t> o por  la unión  no-homóloga de los extremos,  </a:t>
            </a:r>
            <a:r>
              <a:rPr lang="es-ES" sz="2000" i="1" dirty="0">
                <a:solidFill>
                  <a:srgbClr val="CC0000"/>
                </a:solidFill>
                <a:latin typeface="Arial" charset="0"/>
              </a:rPr>
              <a:t>non-</a:t>
            </a:r>
            <a:r>
              <a:rPr lang="es-ES" sz="2000" i="1" dirty="0" err="1">
                <a:solidFill>
                  <a:srgbClr val="CC0000"/>
                </a:solidFill>
                <a:latin typeface="Arial" charset="0"/>
              </a:rPr>
              <a:t>homologous</a:t>
            </a:r>
            <a:r>
              <a:rPr lang="es-ES" sz="2000" i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s-ES" sz="2000" i="1" dirty="0" err="1">
                <a:solidFill>
                  <a:srgbClr val="CC0000"/>
                </a:solidFill>
                <a:latin typeface="Arial" charset="0"/>
              </a:rPr>
              <a:t>end</a:t>
            </a:r>
            <a:r>
              <a:rPr lang="es-ES" sz="2000" i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s-ES" sz="2000" i="1" dirty="0" err="1">
                <a:solidFill>
                  <a:srgbClr val="CC0000"/>
                </a:solidFill>
                <a:latin typeface="Arial" charset="0"/>
              </a:rPr>
              <a:t>joining</a:t>
            </a:r>
            <a:r>
              <a:rPr lang="es-ES" sz="20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s-ES" sz="2000" b="1" i="1" dirty="0">
                <a:latin typeface="Arial" charset="0"/>
              </a:rPr>
              <a:t>(</a:t>
            </a:r>
            <a:r>
              <a:rPr lang="es-ES" sz="2000" b="1" i="1" dirty="0">
                <a:solidFill>
                  <a:srgbClr val="CC0000"/>
                </a:solidFill>
                <a:latin typeface="Arial" charset="0"/>
              </a:rPr>
              <a:t>NEJ</a:t>
            </a:r>
            <a:r>
              <a:rPr lang="es-ES" sz="2000" b="1" i="1" dirty="0">
                <a:latin typeface="Arial" charset="0"/>
              </a:rPr>
              <a:t>)</a:t>
            </a:r>
            <a:r>
              <a:rPr lang="es-ES" sz="2000" b="1" dirty="0">
                <a:latin typeface="Arial" charset="0"/>
              </a:rPr>
              <a:t>.  </a:t>
            </a:r>
            <a:r>
              <a:rPr lang="es-ES" sz="2000" dirty="0">
                <a:latin typeface="Arial" charset="0"/>
              </a:rPr>
              <a:t>Los DSB son  </a:t>
            </a:r>
            <a:r>
              <a:rPr lang="es-ES" sz="2000" dirty="0" err="1">
                <a:latin typeface="Arial" charset="0"/>
              </a:rPr>
              <a:t>recombinogénicos</a:t>
            </a:r>
            <a:r>
              <a:rPr lang="es-ES" sz="2000" dirty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4724400" cy="1739900"/>
          </a:xfrm>
        </p:spPr>
        <p:txBody>
          <a:bodyPr/>
          <a:lstStyle/>
          <a:p>
            <a:pPr eaLnBrk="1" hangingPunct="1"/>
            <a:r>
              <a:rPr lang="es-ES" sz="3600" smtClean="0">
                <a:solidFill>
                  <a:srgbClr val="CC0000"/>
                </a:solidFill>
                <a:latin typeface="Arial Narrow" pitchFamily="34" charset="0"/>
              </a:rPr>
              <a:t>RecA se une al ssDNA </a:t>
            </a:r>
            <a:br>
              <a:rPr lang="es-ES" sz="360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es-ES" sz="3600" smtClean="0">
                <a:solidFill>
                  <a:srgbClr val="CC0000"/>
                </a:solidFill>
                <a:latin typeface="Arial Narrow" pitchFamily="34" charset="0"/>
              </a:rPr>
              <a:t>y cataliza la </a:t>
            </a:r>
            <a:br>
              <a:rPr lang="es-ES" sz="360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es-ES" sz="3600" smtClean="0">
                <a:solidFill>
                  <a:srgbClr val="CC0000"/>
                </a:solidFill>
                <a:latin typeface="Arial Narrow" pitchFamily="34" charset="0"/>
              </a:rPr>
              <a:t>invasión de cadenas</a:t>
            </a:r>
            <a:endParaRPr lang="en-US" sz="3600" smtClean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222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5651500" y="2276475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381000"/>
            <a:ext cx="3981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423863"/>
            <a:ext cx="4478337" cy="946150"/>
          </a:xfrm>
        </p:spPr>
        <p:txBody>
          <a:bodyPr/>
          <a:lstStyle/>
          <a:p>
            <a:pPr eaLnBrk="1" hangingPunct="1"/>
            <a:r>
              <a:rPr lang="es-ES" sz="2800" smtClean="0">
                <a:solidFill>
                  <a:srgbClr val="CC0000"/>
                </a:solidFill>
              </a:rPr>
              <a:t>intercambio de cadenas catalizado por RecA</a:t>
            </a:r>
            <a:endParaRPr lang="en-US" sz="2800" smtClean="0">
              <a:solidFill>
                <a:srgbClr val="CC0000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419600" y="5257800"/>
            <a:ext cx="472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Arial Narrow" pitchFamily="34" charset="0"/>
              </a:rPr>
              <a:t>El filamento formado por RecA busca regiones de homología e inicia la invasión e intercambio de cadenas</a:t>
            </a:r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04800"/>
            <a:ext cx="4495800" cy="1190625"/>
          </a:xfrm>
        </p:spPr>
        <p:txBody>
          <a:bodyPr/>
          <a:lstStyle/>
          <a:p>
            <a:pPr eaLnBrk="1" hangingPunct="1"/>
            <a:r>
              <a:rPr lang="es-ES" sz="3600" smtClean="0"/>
              <a:t>Los sustratos de RecA</a:t>
            </a:r>
            <a:endParaRPr lang="en-US" sz="36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 t="73019"/>
          <a:stretch>
            <a:fillRect/>
          </a:stretch>
        </p:blipFill>
        <p:spPr bwMode="auto">
          <a:xfrm>
            <a:off x="4859338" y="2852738"/>
            <a:ext cx="40338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 t="3828"/>
          <a:stretch>
            <a:fillRect/>
          </a:stretch>
        </p:blipFill>
        <p:spPr bwMode="auto">
          <a:xfrm>
            <a:off x="250825" y="260350"/>
            <a:ext cx="432117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762000"/>
          </a:xfrm>
        </p:spPr>
        <p:txBody>
          <a:bodyPr/>
          <a:lstStyle/>
          <a:p>
            <a:pPr eaLnBrk="1" hangingPunct="1"/>
            <a:r>
              <a:rPr lang="es-ES" smtClean="0"/>
              <a:t>análogos de RecA</a:t>
            </a:r>
            <a:endParaRPr lang="en-US" smtClean="0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845978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CC0000"/>
                </a:solidFill>
              </a:rPr>
              <a:t>El complejo RuvAB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14400"/>
            <a:ext cx="85693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2514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latin typeface="Arial Narrow" pitchFamily="34" charset="0"/>
              </a:rPr>
              <a:t>El complejo RuvAB reconoce el intermediario de Holliday y promueve la migración de  la ramificación.</a:t>
            </a:r>
            <a:endParaRPr lang="en-US" sz="2000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CC0000"/>
                </a:solidFill>
              </a:rPr>
              <a:t>RuvC </a:t>
            </a:r>
            <a:r>
              <a:rPr lang="es-ES" b="0" smtClean="0">
                <a:solidFill>
                  <a:srgbClr val="CC0000"/>
                </a:solidFill>
              </a:rPr>
              <a:t>= </a:t>
            </a:r>
            <a:r>
              <a:rPr lang="es-ES" smtClean="0">
                <a:solidFill>
                  <a:srgbClr val="CC0000"/>
                </a:solidFill>
              </a:rPr>
              <a:t>resolvasa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l="2843"/>
          <a:stretch>
            <a:fillRect/>
          </a:stretch>
        </p:blipFill>
        <p:spPr bwMode="auto">
          <a:xfrm>
            <a:off x="684213" y="1111250"/>
            <a:ext cx="691197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156325" y="4797425"/>
            <a:ext cx="2160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latin typeface="Arial Narrow" pitchFamily="34" charset="0"/>
              </a:rPr>
              <a:t>La resolvasa RuvC  corta las cadenas de DNA y resuleve el intermediario de Holliday.</a:t>
            </a:r>
            <a:endParaRPr lang="en-US" sz="2000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9144000" cy="641350"/>
          </a:xfrm>
        </p:spPr>
        <p:txBody>
          <a:bodyPr/>
          <a:lstStyle/>
          <a:p>
            <a:pPr eaLnBrk="1" hangingPunct="1"/>
            <a:r>
              <a:rPr lang="es-ES" sz="3600" smtClean="0"/>
              <a:t>DSB  en Eucariotes</a:t>
            </a:r>
            <a:endParaRPr lang="en-US" sz="360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7054" r="9792"/>
          <a:stretch>
            <a:fillRect/>
          </a:stretch>
        </p:blipFill>
        <p:spPr bwMode="auto">
          <a:xfrm>
            <a:off x="2484438" y="1304925"/>
            <a:ext cx="31543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 l="5835"/>
          <a:stretch>
            <a:fillRect/>
          </a:stretch>
        </p:blipFill>
        <p:spPr bwMode="auto">
          <a:xfrm>
            <a:off x="5667375" y="1300163"/>
            <a:ext cx="34194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 l="5556"/>
          <a:stretch>
            <a:fillRect/>
          </a:stretch>
        </p:blipFill>
        <p:spPr bwMode="auto">
          <a:xfrm>
            <a:off x="114300" y="2301875"/>
            <a:ext cx="25908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641350"/>
          </a:xfrm>
        </p:spPr>
        <p:txBody>
          <a:bodyPr/>
          <a:lstStyle/>
          <a:p>
            <a:pPr eaLnBrk="1" hangingPunct="1"/>
            <a:r>
              <a:rPr lang="es-ES" sz="3600" smtClean="0"/>
              <a:t>La </a:t>
            </a:r>
            <a:r>
              <a:rPr lang="es-ES" sz="3600" smtClean="0">
                <a:solidFill>
                  <a:srgbClr val="CC0000"/>
                </a:solidFill>
              </a:rPr>
              <a:t>HR</a:t>
            </a:r>
            <a:r>
              <a:rPr lang="es-ES" sz="3600" smtClean="0"/>
              <a:t> en eucariotes durante la </a:t>
            </a:r>
            <a:r>
              <a:rPr lang="es-ES" sz="3600" smtClean="0">
                <a:solidFill>
                  <a:srgbClr val="CC0000"/>
                </a:solidFill>
              </a:rPr>
              <a:t>meiosis</a:t>
            </a:r>
            <a:endParaRPr lang="en-US" sz="3600" smtClean="0">
              <a:solidFill>
                <a:srgbClr val="CC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t="51038"/>
          <a:stretch>
            <a:fillRect/>
          </a:stretch>
        </p:blipFill>
        <p:spPr bwMode="auto">
          <a:xfrm>
            <a:off x="2500313" y="2060575"/>
            <a:ext cx="3857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l="23703" r="17038" b="49377"/>
          <a:stretch>
            <a:fillRect/>
          </a:stretch>
        </p:blipFill>
        <p:spPr bwMode="auto">
          <a:xfrm>
            <a:off x="468313" y="1811338"/>
            <a:ext cx="228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133600"/>
            <a:ext cx="26336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3850" y="685800"/>
            <a:ext cx="77771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>
                <a:latin typeface="Arial Narrow" pitchFamily="34" charset="0"/>
              </a:rPr>
              <a:t>Permite la variación genética durante  la meiosis mediante el </a:t>
            </a:r>
            <a:r>
              <a:rPr lang="es-ES" b="1" i="1">
                <a:latin typeface="Arial Narrow" pitchFamily="34" charset="0"/>
              </a:rPr>
              <a:t>“crossing over”</a:t>
            </a:r>
            <a:r>
              <a:rPr lang="es-ES">
                <a:latin typeface="Arial Narrow" pitchFamily="34" charset="0"/>
              </a:rPr>
              <a:t>  entre cromátidas no hermanas, es decir pertenecientes  a  </a:t>
            </a:r>
            <a:r>
              <a:rPr lang="es-ES" b="1">
                <a:latin typeface="Arial Narrow" pitchFamily="34" charset="0"/>
              </a:rPr>
              <a:t>cromosomas homólogos.</a:t>
            </a:r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762000"/>
          </a:xfrm>
        </p:spPr>
        <p:txBody>
          <a:bodyPr/>
          <a:lstStyle/>
          <a:p>
            <a:pPr eaLnBrk="1" hangingPunct="1"/>
            <a:r>
              <a:rPr lang="es-ES" smtClean="0"/>
              <a:t>“Crossing over”</a:t>
            </a:r>
            <a:endParaRPr lang="en-US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83883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1000" y="0"/>
            <a:ext cx="843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>
                <a:solidFill>
                  <a:schemeClr val="tx2"/>
                </a:solidFill>
                <a:latin typeface="Helvetica" pitchFamily="34" charset="0"/>
              </a:rPr>
              <a:t>Recombinational analysis can map genes relative to each other on a chromosome</a:t>
            </a:r>
          </a:p>
        </p:txBody>
      </p:sp>
      <p:pic>
        <p:nvPicPr>
          <p:cNvPr id="31747" name="Picture 3" descr="F08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743075"/>
            <a:ext cx="4648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F08-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9138"/>
            <a:ext cx="43434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8"/>
            <a:ext cx="9144000" cy="1066800"/>
          </a:xfrm>
        </p:spPr>
        <p:txBody>
          <a:bodyPr/>
          <a:lstStyle/>
          <a:p>
            <a:pPr eaLnBrk="1" hangingPunct="1"/>
            <a:r>
              <a:rPr lang="es-ES" sz="3200" smtClean="0"/>
              <a:t>La necesidad de la </a:t>
            </a:r>
            <a:br>
              <a:rPr lang="es-ES" sz="3200" smtClean="0"/>
            </a:br>
            <a:r>
              <a:rPr lang="es-ES" sz="3200" smtClean="0"/>
              <a:t>reparación por recombinación</a:t>
            </a:r>
            <a:endParaRPr lang="en-US" sz="3200" smtClean="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/>
          <a:srcRect l="1880" r="2632"/>
          <a:stretch>
            <a:fillRect/>
          </a:stretch>
        </p:blipFill>
        <p:spPr bwMode="auto">
          <a:xfrm>
            <a:off x="512763" y="1341438"/>
            <a:ext cx="81184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711200"/>
            <a:ext cx="72644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6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7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2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1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1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1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304800"/>
            <a:ext cx="2133600" cy="762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CC0000"/>
                </a:solidFill>
              </a:rPr>
              <a:t>NEJ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b="2818"/>
          <a:stretch>
            <a:fillRect/>
          </a:stretch>
        </p:blipFill>
        <p:spPr bwMode="auto">
          <a:xfrm>
            <a:off x="9525" y="525463"/>
            <a:ext cx="55499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88000" y="1219200"/>
            <a:ext cx="34925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latin typeface="Arial Narrow" pitchFamily="34" charset="0"/>
              </a:rPr>
              <a:t>NEJ es un mecanismo de reparación imperfecto, ya que se pierden algunas secuencias. </a:t>
            </a:r>
          </a:p>
          <a:p>
            <a:pPr>
              <a:spcBef>
                <a:spcPct val="50000"/>
              </a:spcBef>
            </a:pPr>
            <a:r>
              <a:rPr lang="es-ES" dirty="0">
                <a:latin typeface="Arial Narrow" pitchFamily="34" charset="0"/>
              </a:rPr>
              <a:t>Esto es menos dañino que dejar los extremos libres para que inicien reordenamientos </a:t>
            </a:r>
            <a:r>
              <a:rPr lang="es-ES" dirty="0" err="1">
                <a:latin typeface="Arial Narrow" pitchFamily="34" charset="0"/>
              </a:rPr>
              <a:t>cromosomales</a:t>
            </a:r>
            <a:r>
              <a:rPr lang="es-ES" dirty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000" dirty="0">
                <a:latin typeface="Arial Narrow" pitchFamily="34" charset="0"/>
              </a:rPr>
              <a:t>Esta situación es análoga al resultado del mecanismo SOS (replicación de DNA con muy escasa fidelidad </a:t>
            </a:r>
            <a:r>
              <a:rPr lang="es-ES" sz="2000" dirty="0" err="1">
                <a:latin typeface="Arial Narrow" pitchFamily="34" charset="0"/>
              </a:rPr>
              <a:t>cuado</a:t>
            </a:r>
            <a:r>
              <a:rPr lang="es-ES" sz="2000" dirty="0">
                <a:latin typeface="Arial Narrow" pitchFamily="34" charset="0"/>
              </a:rPr>
              <a:t> el molde se encuentra dañado)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4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3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0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0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7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4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3068638"/>
            <a:ext cx="3733800" cy="2041525"/>
          </a:xfrm>
        </p:spPr>
        <p:txBody>
          <a:bodyPr/>
          <a:lstStyle/>
          <a:p>
            <a:pPr eaLnBrk="1" hangingPunct="1"/>
            <a:r>
              <a:rPr lang="es-ES" sz="3200" smtClean="0"/>
              <a:t>Modelo de Holliday de </a:t>
            </a:r>
            <a:r>
              <a:rPr lang="es-ES" sz="3200" smtClean="0">
                <a:solidFill>
                  <a:srgbClr val="CC0000"/>
                </a:solidFill>
              </a:rPr>
              <a:t>recombinación homóloga</a:t>
            </a:r>
            <a:endParaRPr lang="en-US" sz="3200" smtClean="0">
              <a:solidFill>
                <a:srgbClr val="CC000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263"/>
            <a:ext cx="57594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88913"/>
            <a:ext cx="39846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4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349500"/>
            <a:ext cx="4465637" cy="1554163"/>
          </a:xfrm>
        </p:spPr>
        <p:txBody>
          <a:bodyPr/>
          <a:lstStyle/>
          <a:p>
            <a:pPr eaLnBrk="1" hangingPunct="1"/>
            <a:r>
              <a:rPr lang="es-ES" sz="3200" smtClean="0">
                <a:latin typeface="Arial Narrow" pitchFamily="34" charset="0"/>
              </a:rPr>
              <a:t>Resolución del intermediario cruciforme de Holliday</a:t>
            </a:r>
            <a:endParaRPr lang="en-US" sz="32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olliday Junction - YouTube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832" y="785794"/>
            <a:ext cx="6722316" cy="517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12-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365250"/>
            <a:ext cx="65341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4663"/>
            <a:ext cx="5283200" cy="5907087"/>
          </a:xfrm>
          <a:noFill/>
        </p:spPr>
      </p:pic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>
          <a:xfrm>
            <a:off x="5292725" y="465138"/>
            <a:ext cx="3165475" cy="1431925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CC0000"/>
                </a:solidFill>
              </a:rPr>
              <a:t>Modelo de Holliday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4572000" y="31369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>
                <a:solidFill>
                  <a:srgbClr val="CC0000"/>
                </a:solidFill>
                <a:latin typeface="Arial Narrow" pitchFamily="34" charset="0"/>
              </a:rPr>
              <a:t>◄ </a:t>
            </a:r>
            <a:r>
              <a:rPr lang="es-ES">
                <a:solidFill>
                  <a:schemeClr val="tx2"/>
                </a:solidFill>
                <a:latin typeface="Arial Narrow" pitchFamily="34" charset="0"/>
              </a:rPr>
              <a:t>intermediario cruciforme de Holliday</a:t>
            </a:r>
            <a:endParaRPr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4572000" y="44926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>
                <a:solidFill>
                  <a:srgbClr val="CC0000"/>
                </a:solidFill>
                <a:latin typeface="Arial Narrow" pitchFamily="34" charset="0"/>
              </a:rPr>
              <a:t>◄ </a:t>
            </a:r>
            <a:r>
              <a:rPr lang="es-ES">
                <a:solidFill>
                  <a:schemeClr val="tx2"/>
                </a:solidFill>
                <a:latin typeface="Arial Narrow" pitchFamily="34" charset="0"/>
              </a:rPr>
              <a:t>intermediario cruciforme de Holliday</a:t>
            </a:r>
            <a:endParaRPr lang="en-US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1132</Words>
  <Application>Microsoft Macintosh PowerPoint</Application>
  <PresentationFormat>Presentación en pantalla (4:3)</PresentationFormat>
  <Paragraphs>57</Paragraphs>
  <Slides>52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4" baseType="lpstr">
      <vt:lpstr>Default Design</vt:lpstr>
      <vt:lpstr>Fotografía de Photo Editor</vt:lpstr>
      <vt:lpstr>Recombinación Genética</vt:lpstr>
      <vt:lpstr>Recombinación homóloga  (HR = Homologous Recombination)</vt:lpstr>
      <vt:lpstr>La necesidad de la  reparación por recombinación</vt:lpstr>
      <vt:lpstr>NEJ</vt:lpstr>
      <vt:lpstr>Modelo de Holliday de recombinación homóloga</vt:lpstr>
      <vt:lpstr>Resolución del intermediario cruciforme de Holliday</vt:lpstr>
      <vt:lpstr>Presentación de PowerPoint</vt:lpstr>
      <vt:lpstr>Presentación de PowerPoint</vt:lpstr>
      <vt:lpstr>Modelo de Holliday</vt:lpstr>
      <vt:lpstr>Modelo de recombinación homóloga  iniciada por “double strand break” (DSB)  Si para reparar DSB se usa este mecanismo en lugar de NEJ se minimiza la introducción de cambios </vt:lpstr>
      <vt:lpstr>Algunos productos de resolución de los intermediarios  del modelo  de DSB</vt:lpstr>
      <vt:lpstr>Presentación de PowerPoint</vt:lpstr>
      <vt:lpstr>Recombinación iniciada por DSB (Fig. Lodish)</vt:lpstr>
      <vt:lpstr>Conversión génica</vt:lpstr>
      <vt:lpstr>Reparación por Recombinación</vt:lpstr>
      <vt:lpstr>Las proteínas que catalizan  la RH</vt:lpstr>
      <vt:lpstr>Presentación de PowerPoint</vt:lpstr>
      <vt:lpstr>RecBCD genera DNA de cadena simple (ssDNA)</vt:lpstr>
      <vt:lpstr>Presentación de PowerPoint</vt:lpstr>
      <vt:lpstr>RecA se une al ssDNA  y cataliza la  invasión de cadenas</vt:lpstr>
      <vt:lpstr>intercambio de cadenas catalizado por RecA</vt:lpstr>
      <vt:lpstr>Los sustratos de RecA</vt:lpstr>
      <vt:lpstr>análogos de RecA</vt:lpstr>
      <vt:lpstr>El complejo RuvAB</vt:lpstr>
      <vt:lpstr>RuvC = resolvasa</vt:lpstr>
      <vt:lpstr>DSB  en Eucariotes</vt:lpstr>
      <vt:lpstr>La HR en eucariotes durante la meiosis</vt:lpstr>
      <vt:lpstr>“Crossing over”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st george-s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ccastuma</dc:creator>
  <cp:lastModifiedBy>Daniel Grasso</cp:lastModifiedBy>
  <cp:revision>52</cp:revision>
  <dcterms:created xsi:type="dcterms:W3CDTF">2006-04-23T18:24:41Z</dcterms:created>
  <dcterms:modified xsi:type="dcterms:W3CDTF">2014-04-23T01:32:04Z</dcterms:modified>
</cp:coreProperties>
</file>