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20"/>
  </p:notesMasterIdLst>
  <p:handoutMasterIdLst>
    <p:handoutMasterId r:id="rId21"/>
  </p:handoutMasterIdLst>
  <p:sldIdLst>
    <p:sldId id="258" r:id="rId2"/>
    <p:sldId id="276" r:id="rId3"/>
    <p:sldId id="280" r:id="rId4"/>
    <p:sldId id="285" r:id="rId5"/>
    <p:sldId id="277" r:id="rId6"/>
    <p:sldId id="275" r:id="rId7"/>
    <p:sldId id="260" r:id="rId8"/>
    <p:sldId id="261" r:id="rId9"/>
    <p:sldId id="282" r:id="rId10"/>
    <p:sldId id="283" r:id="rId11"/>
    <p:sldId id="289" r:id="rId12"/>
    <p:sldId id="279" r:id="rId13"/>
    <p:sldId id="286" r:id="rId14"/>
    <p:sldId id="270" r:id="rId15"/>
    <p:sldId id="271" r:id="rId16"/>
    <p:sldId id="287" r:id="rId17"/>
    <p:sldId id="288" r:id="rId18"/>
    <p:sldId id="284" r:id="rId19"/>
  </p:sldIdLst>
  <p:sldSz cx="9144000" cy="6858000" type="screen4x3"/>
  <p:notesSz cx="6797675" cy="9926638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800080"/>
    <a:srgbClr val="333399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660"/>
  </p:normalViewPr>
  <p:slideViewPr>
    <p:cSldViewPr>
      <p:cViewPr varScale="1">
        <p:scale>
          <a:sx n="70" d="100"/>
          <a:sy n="70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A9E62E-6E1E-4EF0-BEC5-F2EB58AC6DEC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9E67F7-9379-47B4-8635-EB38E5AC5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99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BB7A334-9F88-49D9-B47D-B9394AD0FB3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443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60B398-7ABE-480B-862C-B5FF05C9E0DF}" type="slidenum">
              <a:rPr lang="es-ES" smtClean="0"/>
              <a:pPr>
                <a:spcBef>
                  <a:spcPct val="0"/>
                </a:spcBef>
              </a:pPr>
              <a:t>2</a:t>
            </a:fld>
            <a:endParaRPr lang="es-E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ES" sz="2800" smtClean="0">
                <a:latin typeface="Arial" panose="020B0604020202020204" pitchFamily="34" charset="0"/>
              </a:rPr>
              <a:t>Numerosos estudios desarrollados por diversos centros especializados en fertilidad, en más de 17000 hombres fértiles indican que entre </a:t>
            </a:r>
          </a:p>
        </p:txBody>
      </p:sp>
    </p:spTree>
    <p:extLst>
      <p:ext uri="{BB962C8B-B14F-4D97-AF65-F5344CB8AC3E}">
        <p14:creationId xmlns:p14="http://schemas.microsoft.com/office/powerpoint/2010/main" val="3600365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DC5340-49EE-4D4C-AB60-1BE9BE633644}" type="slidenum">
              <a:rPr lang="es-ES" smtClean="0"/>
              <a:pPr>
                <a:spcBef>
                  <a:spcPct val="0"/>
                </a:spcBef>
              </a:pPr>
              <a:t>12</a:t>
            </a:fld>
            <a:endParaRPr lang="es-E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330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B83CD4-4E48-47A2-8D5D-96E9DE880618}" type="slidenum">
              <a:rPr lang="es-ES" smtClean="0"/>
              <a:pPr>
                <a:spcBef>
                  <a:spcPct val="0"/>
                </a:spcBef>
              </a:pPr>
              <a:t>3</a:t>
            </a:fld>
            <a:endParaRPr lang="es-E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764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49A585-4B8A-408C-BEA1-C36D57DA3C1A}" type="slidenum">
              <a:rPr lang="es-ES" smtClean="0"/>
              <a:pPr>
                <a:spcBef>
                  <a:spcPct val="0"/>
                </a:spcBef>
              </a:pPr>
              <a:t>4</a:t>
            </a:fld>
            <a:endParaRPr lang="es-E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06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20791E-0D8F-4A60-8D44-76F1549BD761}" type="slidenum">
              <a:rPr lang="es-ES" smtClean="0"/>
              <a:pPr>
                <a:spcBef>
                  <a:spcPct val="0"/>
                </a:spcBef>
              </a:pPr>
              <a:t>5</a:t>
            </a:fld>
            <a:endParaRPr lang="es-E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30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4E92E4-C16F-49E6-9B05-DD742E491078}" type="slidenum">
              <a:rPr lang="es-ES" smtClean="0"/>
              <a:pPr>
                <a:spcBef>
                  <a:spcPct val="0"/>
                </a:spcBef>
              </a:pPr>
              <a:t>6</a:t>
            </a:fld>
            <a:endParaRPr lang="es-E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935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0DF231-FFFF-4B1D-BBD5-6138082304C6}" type="slidenum">
              <a:rPr lang="es-ES" smtClean="0"/>
              <a:pPr>
                <a:spcBef>
                  <a:spcPct val="0"/>
                </a:spcBef>
              </a:pPr>
              <a:t>7</a:t>
            </a:fld>
            <a:endParaRPr lang="es-E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583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68F1D4-817C-457A-9486-17907BDBCA7A}" type="slidenum">
              <a:rPr lang="es-ES" smtClean="0"/>
              <a:pPr>
                <a:spcBef>
                  <a:spcPct val="0"/>
                </a:spcBef>
              </a:pPr>
              <a:t>8</a:t>
            </a:fld>
            <a:endParaRPr lang="es-E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811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A9221F-AC2B-4B64-9818-6EA55AA5D07E}" type="slidenum">
              <a:rPr lang="es-ES" smtClean="0"/>
              <a:pPr>
                <a:spcBef>
                  <a:spcPct val="0"/>
                </a:spcBef>
              </a:pPr>
              <a:t>9</a:t>
            </a:fld>
            <a:endParaRPr lang="es-E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292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09D2AF-87C9-40D2-B912-9B7D4AFCB4FB}" type="slidenum">
              <a:rPr lang="es-ES" smtClean="0"/>
              <a:pPr>
                <a:spcBef>
                  <a:spcPct val="0"/>
                </a:spcBef>
              </a:pPr>
              <a:t>10</a:t>
            </a:fld>
            <a:endParaRPr lang="es-E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31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13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11AC9-0858-4D93-9D71-97FE6E712FD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99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B616C-EB35-4E61-ABC4-92BD4406A3E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138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DEEEC-35F0-401F-8EF3-E0F04E69324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26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7A40F-370E-41F9-AA18-B27F8F26B3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814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13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1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1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13195-48E8-4778-BA05-86F77AADA43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93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4BC83-39C3-473C-93F1-FB70FB434DF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79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4C9CE-CF63-48F0-9F4E-7A1EA5150F3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45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74A31-78F3-4E30-B1E2-09D680999C7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348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13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7B614-B86D-4677-84D0-B4EAF1C1CD2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56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C2E8A-F72C-49BF-B717-41C3C6AC070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868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2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13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15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8E9-8BD2-4AE8-BC5C-7750750A54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59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74A6D25F-1AEC-43B3-A248-375587DD42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1" r:id="rId2"/>
    <p:sldLayoutId id="2147483907" r:id="rId3"/>
    <p:sldLayoutId id="2147483902" r:id="rId4"/>
    <p:sldLayoutId id="2147483908" r:id="rId5"/>
    <p:sldLayoutId id="2147483903" r:id="rId6"/>
    <p:sldLayoutId id="2147483909" r:id="rId7"/>
    <p:sldLayoutId id="2147483910" r:id="rId8"/>
    <p:sldLayoutId id="2147483911" r:id="rId9"/>
    <p:sldLayoutId id="2147483904" r:id="rId10"/>
    <p:sldLayoutId id="21474839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214438" y="4710113"/>
            <a:ext cx="6985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Correlación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Infertilidad - Cáncer Testicular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258888" y="3065463"/>
            <a:ext cx="698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Microdeleciones</a:t>
            </a: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de AZF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4450"/>
            <a:ext cx="311467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6578600" y="1647825"/>
            <a:ext cx="936625" cy="144463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 txBox="1">
            <a:spLocks noRot="1" noChangeArrowheads="1"/>
          </p:cNvSpPr>
          <p:nvPr/>
        </p:nvSpPr>
        <p:spPr>
          <a:xfrm>
            <a:off x="1598613" y="1133475"/>
            <a:ext cx="3981450" cy="7112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Cromosoma 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827088" y="1773238"/>
            <a:ext cx="417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2400" b="1">
                <a:latin typeface="Trebuchet MS" panose="020B0603020202020204" pitchFamily="34" charset="0"/>
              </a:rPr>
              <a:t>     Para qué puede servir?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184275" y="3575050"/>
            <a:ext cx="76358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Conocer el mecanismo que produce infertilidad es importante para evaluar el tratamiento a seguir por el paciente. </a:t>
            </a:r>
            <a:r>
              <a:rPr lang="es-ES" sz="1800" i="1">
                <a:latin typeface="Trebuchet MS" panose="020B0603020202020204" pitchFamily="34" charset="0"/>
              </a:rPr>
              <a:t>Ej: tratamientos hormonales vs. otros tratamientos como ICSI.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1184275" y="5572125"/>
            <a:ext cx="7480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Profundización en la investigación del mecanismo de regulación genética de la espermatogénesis </a:t>
            </a:r>
            <a:r>
              <a:rPr lang="es-ES" sz="1800" i="1">
                <a:latin typeface="Trebuchet MS" panose="020B0603020202020204" pitchFamily="34" charset="0"/>
              </a:rPr>
              <a:t>(genes específicos, factores epidemiológicos, etc.)</a:t>
            </a:r>
          </a:p>
        </p:txBody>
      </p:sp>
      <p:sp>
        <p:nvSpPr>
          <p:cNvPr id="6" name="Rectangle 4"/>
          <p:cNvSpPr txBox="1">
            <a:spLocks noRot="1" noChangeArrowheads="1"/>
          </p:cNvSpPr>
          <p:nvPr/>
        </p:nvSpPr>
        <p:spPr>
          <a:xfrm>
            <a:off x="1116013" y="53975"/>
            <a:ext cx="7777162" cy="71120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Diagnóstico de las </a:t>
            </a:r>
            <a:r>
              <a:rPr lang="es-ES" sz="3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deleciones</a:t>
            </a:r>
            <a:r>
              <a:rPr lang="es-E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: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multiplex PCR</a:t>
            </a:r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1184275" y="2708275"/>
            <a:ext cx="7635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Principalmente para el estudio de infertilidad masculina.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1176338" y="4786313"/>
            <a:ext cx="7480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Para el diagnóstico preventivo de familiares del paciente.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AZF (Y map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13" y="714375"/>
            <a:ext cx="7747000" cy="5362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 txBox="1">
            <a:spLocks noRot="1" noChangeArrowheads="1"/>
          </p:cNvSpPr>
          <p:nvPr/>
        </p:nvSpPr>
        <p:spPr>
          <a:xfrm>
            <a:off x="1116013" y="53975"/>
            <a:ext cx="7488237" cy="7112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Regiones AZF: amplificación por PCR</a:t>
            </a:r>
          </a:p>
        </p:txBody>
      </p:sp>
      <p:sp>
        <p:nvSpPr>
          <p:cNvPr id="29700" name="Text Box 13"/>
          <p:cNvSpPr txBox="1">
            <a:spLocks noChangeArrowheads="1"/>
          </p:cNvSpPr>
          <p:nvPr/>
        </p:nvSpPr>
        <p:spPr bwMode="auto">
          <a:xfrm>
            <a:off x="574675" y="6092825"/>
            <a:ext cx="87503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2000">
                <a:solidFill>
                  <a:srgbClr val="7030A0"/>
                </a:solidFill>
                <a:latin typeface="Trebuchet MS" panose="020B0603020202020204" pitchFamily="34" charset="0"/>
              </a:rPr>
              <a:t>STS = </a:t>
            </a:r>
            <a:r>
              <a:rPr lang="es-ES" sz="2000" i="1">
                <a:solidFill>
                  <a:srgbClr val="7030A0"/>
                </a:solidFill>
                <a:latin typeface="Trebuchet MS" panose="020B0603020202020204" pitchFamily="34" charset="0"/>
              </a:rPr>
              <a:t>Sequence tagged sites: </a:t>
            </a:r>
            <a:r>
              <a:rPr lang="es-ES" sz="1800">
                <a:latin typeface="Trebuchet MS" panose="020B0603020202020204" pitchFamily="34" charset="0"/>
              </a:rPr>
              <a:t>secuencias cortas de ADN (200 a 500 pb) de localización única en el genoma y cuya secuencia y posición son conocidas.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 flipH="1">
            <a:off x="900113" y="5000625"/>
            <a:ext cx="1100137" cy="1076325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114425" y="620713"/>
            <a:ext cx="7129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Microdeleciones:  loci de AZF            4 subintervalos a-d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4308475" y="8128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024188" y="1125538"/>
            <a:ext cx="2843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Estrategia experimental: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44575" y="1628775"/>
            <a:ext cx="865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ADN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052638" y="1622425"/>
            <a:ext cx="1728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PCR Multiplex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5076825" y="1622425"/>
            <a:ext cx="3311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Geles agarosa </a:t>
            </a:r>
            <a:r>
              <a:rPr lang="es-ES" sz="1800" i="1">
                <a:latin typeface="Trebuchet MS" panose="020B0603020202020204" pitchFamily="34" charset="0"/>
              </a:rPr>
              <a:t>low melting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227763" y="2119313"/>
            <a:ext cx="2808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Obtención de todas las bandas individuo no delecionado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339975" y="2187575"/>
            <a:ext cx="2808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Ausencia de alguna banda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971550" y="2708275"/>
            <a:ext cx="1511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PCR Duplex 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971550" y="2997200"/>
            <a:ext cx="19446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C+ Locus amplificado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Locus ausente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2339975" y="3429000"/>
            <a:ext cx="2808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Ausencia de la banda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227763" y="3213100"/>
            <a:ext cx="2808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Obtención de ambas bandas individuo no delecionado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23850" y="4156075"/>
            <a:ext cx="230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Reamplificación con PCR como molde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250825" y="4876800"/>
            <a:ext cx="19446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C+ Locus amplificado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Locus ausente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2195513" y="4797425"/>
            <a:ext cx="31686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Ausencia de la banda        </a:t>
            </a:r>
            <a:r>
              <a:rPr lang="es-ES" sz="1600">
                <a:latin typeface="Trebuchet MS" panose="020B0603020202020204" pitchFamily="34" charset="0"/>
              </a:rPr>
              <a:t>Confirmación final de la deleción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6300788" y="4827588"/>
            <a:ext cx="28082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latin typeface="Trebuchet MS" panose="020B0603020202020204" pitchFamily="34" charset="0"/>
              </a:rPr>
              <a:t>Presencia de la banda cambio de patrón delecionado a no delecionado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600">
                <a:latin typeface="Trebuchet MS" panose="020B0603020202020204" pitchFamily="34" charset="0"/>
              </a:rPr>
              <a:t>MOSAICO</a:t>
            </a:r>
          </a:p>
        </p:txBody>
      </p:sp>
      <p:pic>
        <p:nvPicPr>
          <p:cNvPr id="28692" name="Picture 20" descr="fotonew2"/>
          <p:cNvPicPr>
            <a:picLocks noChangeAspect="1" noChangeArrowheads="1"/>
          </p:cNvPicPr>
          <p:nvPr/>
        </p:nvPicPr>
        <p:blipFill>
          <a:blip r:embed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636838"/>
            <a:ext cx="4111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93" name="Line 21"/>
          <p:cNvSpPr>
            <a:spLocks noChangeShapeType="1"/>
          </p:cNvSpPr>
          <p:nvPr/>
        </p:nvSpPr>
        <p:spPr bwMode="auto">
          <a:xfrm flipV="1">
            <a:off x="1693863" y="1844675"/>
            <a:ext cx="358775" cy="0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3997325" y="1844675"/>
            <a:ext cx="720725" cy="0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5724525" y="2133600"/>
            <a:ext cx="287338" cy="215900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 flipH="1">
            <a:off x="4789488" y="2133600"/>
            <a:ext cx="287337" cy="215900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 flipH="1">
            <a:off x="2627313" y="2492375"/>
            <a:ext cx="287337" cy="215900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2843213" y="2997200"/>
            <a:ext cx="3384550" cy="0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6226175" y="2997200"/>
            <a:ext cx="1588" cy="360363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700" name="Picture 28" descr="237ho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8"/>
          <a:stretch>
            <a:fillRect/>
          </a:stretch>
        </p:blipFill>
        <p:spPr bwMode="auto">
          <a:xfrm>
            <a:off x="6372225" y="3789363"/>
            <a:ext cx="6429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01" name="Picture 29" descr="237ho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054"/>
          <a:stretch>
            <a:fillRect/>
          </a:stretch>
        </p:blipFill>
        <p:spPr bwMode="auto">
          <a:xfrm>
            <a:off x="3203575" y="3789363"/>
            <a:ext cx="5762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2843213" y="2997200"/>
            <a:ext cx="1587" cy="360363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 flipH="1">
            <a:off x="2268538" y="3787775"/>
            <a:ext cx="215900" cy="288925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2700338" y="4365625"/>
            <a:ext cx="3384550" cy="0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6084888" y="4364038"/>
            <a:ext cx="1587" cy="360362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>
            <a:off x="2700338" y="4365625"/>
            <a:ext cx="1587" cy="360363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707" name="Picture 35" descr="fotoposte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05" t="-4036"/>
          <a:stretch>
            <a:fillRect/>
          </a:stretch>
        </p:blipFill>
        <p:spPr bwMode="auto">
          <a:xfrm>
            <a:off x="5795963" y="5329238"/>
            <a:ext cx="442912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08" name="Picture 36" descr="fotoposte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7" r="23993" b="11848"/>
          <a:stretch>
            <a:fillRect/>
          </a:stretch>
        </p:blipFill>
        <p:spPr bwMode="auto">
          <a:xfrm>
            <a:off x="3203575" y="5373688"/>
            <a:ext cx="4318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09" name="Picture 37" descr="2002Amultde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80"/>
          <a:stretch>
            <a:fillRect/>
          </a:stretch>
        </p:blipFill>
        <p:spPr bwMode="auto">
          <a:xfrm>
            <a:off x="4140200" y="2636838"/>
            <a:ext cx="57626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ctangle 4"/>
          <p:cNvSpPr txBox="1">
            <a:spLocks noRot="1" noChangeArrowheads="1"/>
          </p:cNvSpPr>
          <p:nvPr/>
        </p:nvSpPr>
        <p:spPr>
          <a:xfrm>
            <a:off x="1031875" y="-26988"/>
            <a:ext cx="6696075" cy="70961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Sistema de detección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 animBg="1"/>
      <p:bldP spid="28678" grpId="0"/>
      <p:bldP spid="28679" grpId="0"/>
      <p:bldP spid="28680" grpId="0"/>
      <p:bldP spid="28681" grpId="0"/>
      <p:bldP spid="28682" grpId="0"/>
      <p:bldP spid="28683" grpId="0"/>
      <p:bldP spid="28684" grpId="0"/>
      <p:bldP spid="28685" grpId="0"/>
      <p:bldP spid="28686" grpId="0"/>
      <p:bldP spid="28687" grpId="0"/>
      <p:bldP spid="28688" grpId="0"/>
      <p:bldP spid="28689" grpId="0"/>
      <p:bldP spid="28690" grpId="0"/>
      <p:bldP spid="28691" grpId="0"/>
      <p:bldP spid="28693" grpId="0" animBg="1"/>
      <p:bldP spid="28694" grpId="0" animBg="1"/>
      <p:bldP spid="28695" grpId="0" animBg="1"/>
      <p:bldP spid="28696" grpId="0" animBg="1"/>
      <p:bldP spid="28697" grpId="0" animBg="1"/>
      <p:bldP spid="28698" grpId="0" animBg="1"/>
      <p:bldP spid="28699" grpId="0" animBg="1"/>
      <p:bldP spid="28702" grpId="0" animBg="1"/>
      <p:bldP spid="28703" grpId="0" animBg="1"/>
      <p:bldP spid="28704" grpId="0" animBg="1"/>
      <p:bldP spid="28705" grpId="0" animBg="1"/>
      <p:bldP spid="2870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4"/>
          <p:cNvSpPr txBox="1">
            <a:spLocks noRot="1" noChangeArrowheads="1"/>
          </p:cNvSpPr>
          <p:nvPr/>
        </p:nvSpPr>
        <p:spPr>
          <a:xfrm>
            <a:off x="1042988" y="142875"/>
            <a:ext cx="7932737" cy="71120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Ejemplo de multiplex PCR para detectar </a:t>
            </a:r>
            <a:r>
              <a:rPr lang="es-ES" sz="30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deleciones</a:t>
            </a:r>
            <a:r>
              <a:rPr lang="es-ES" sz="3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 en el cromosoma Y</a:t>
            </a: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285875"/>
            <a:ext cx="5026025" cy="481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572000" y="1350963"/>
            <a:ext cx="4071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Multiplex 1 (amplifica 5 fragmentos)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6516688" y="2060575"/>
            <a:ext cx="2571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M = Marker (PM)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1 = hombre sano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2 = mujer</a:t>
            </a:r>
          </a:p>
        </p:txBody>
      </p:sp>
      <p:sp>
        <p:nvSpPr>
          <p:cNvPr id="40" name="39 Abrir llave"/>
          <p:cNvSpPr/>
          <p:nvPr/>
        </p:nvSpPr>
        <p:spPr>
          <a:xfrm rot="16200000">
            <a:off x="4764882" y="4836319"/>
            <a:ext cx="471487" cy="2428875"/>
          </a:xfrm>
          <a:prstGeom prst="lef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143375" y="6276975"/>
            <a:ext cx="1785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Pacientes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286250" y="1571625"/>
            <a:ext cx="214313" cy="1588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7" name="Text Box 5"/>
          <p:cNvSpPr txBox="1">
            <a:spLocks noChangeArrowheads="1"/>
          </p:cNvSpPr>
          <p:nvPr/>
        </p:nvSpPr>
        <p:spPr bwMode="auto">
          <a:xfrm>
            <a:off x="7000875" y="6429375"/>
            <a:ext cx="2428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 i="1">
                <a:latin typeface="Trebuchet MS" panose="020B0603020202020204" pitchFamily="34" charset="0"/>
              </a:rPr>
              <a:t>Loginova et al, 2003</a:t>
            </a:r>
          </a:p>
        </p:txBody>
      </p:sp>
      <p:sp>
        <p:nvSpPr>
          <p:cNvPr id="10" name="9 Abrir llave"/>
          <p:cNvSpPr/>
          <p:nvPr/>
        </p:nvSpPr>
        <p:spPr>
          <a:xfrm rot="5400000">
            <a:off x="4211637" y="-192087"/>
            <a:ext cx="144463" cy="3887788"/>
          </a:xfrm>
          <a:prstGeom prst="lef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Imagen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55850"/>
            <a:ext cx="8890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2052638" y="2060575"/>
            <a:ext cx="7191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 b="1">
                <a:solidFill>
                  <a:srgbClr val="7030A0"/>
                </a:solidFill>
                <a:latin typeface="Arial" panose="020B0604020202020204" pitchFamily="34" charset="0"/>
              </a:rPr>
              <a:t>    I</a:t>
            </a: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1477963" y="2613025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ZFY/X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1477963" y="2757488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SRY</a:t>
            </a:r>
          </a:p>
        </p:txBody>
      </p:sp>
      <p:sp>
        <p:nvSpPr>
          <p:cNvPr id="33798" name="Text Box 8"/>
          <p:cNvSpPr txBox="1">
            <a:spLocks noChangeArrowheads="1"/>
          </p:cNvSpPr>
          <p:nvPr/>
        </p:nvSpPr>
        <p:spPr bwMode="auto">
          <a:xfrm>
            <a:off x="1477963" y="3505200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SY117</a:t>
            </a:r>
          </a:p>
        </p:txBody>
      </p:sp>
      <p:sp>
        <p:nvSpPr>
          <p:cNvPr id="33799" name="Text Box 9"/>
          <p:cNvSpPr txBox="1">
            <a:spLocks noChangeArrowheads="1"/>
          </p:cNvSpPr>
          <p:nvPr/>
        </p:nvSpPr>
        <p:spPr bwMode="auto">
          <a:xfrm>
            <a:off x="1477963" y="3276600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SY126</a:t>
            </a:r>
          </a:p>
        </p:txBody>
      </p:sp>
      <p:sp>
        <p:nvSpPr>
          <p:cNvPr id="33800" name="Text Box 10"/>
          <p:cNvSpPr txBox="1">
            <a:spLocks noChangeArrowheads="1"/>
          </p:cNvSpPr>
          <p:nvPr/>
        </p:nvSpPr>
        <p:spPr bwMode="auto">
          <a:xfrm>
            <a:off x="1477963" y="364966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SY109</a:t>
            </a:r>
          </a:p>
        </p:txBody>
      </p:sp>
      <p:sp>
        <p:nvSpPr>
          <p:cNvPr id="33801" name="Text Box 11"/>
          <p:cNvSpPr txBox="1">
            <a:spLocks noChangeArrowheads="1"/>
          </p:cNvSpPr>
          <p:nvPr/>
        </p:nvSpPr>
        <p:spPr bwMode="auto">
          <a:xfrm>
            <a:off x="1477963" y="3781425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SY118</a:t>
            </a:r>
          </a:p>
        </p:txBody>
      </p:sp>
      <p:sp>
        <p:nvSpPr>
          <p:cNvPr id="33802" name="Text Box 12"/>
          <p:cNvSpPr txBox="1">
            <a:spLocks noChangeArrowheads="1"/>
          </p:cNvSpPr>
          <p:nvPr/>
        </p:nvSpPr>
        <p:spPr bwMode="auto">
          <a:xfrm>
            <a:off x="1477963" y="4224338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SY149</a:t>
            </a:r>
          </a:p>
        </p:txBody>
      </p:sp>
      <p:sp>
        <p:nvSpPr>
          <p:cNvPr id="33803" name="Text Box 13"/>
          <p:cNvSpPr txBox="1">
            <a:spLocks noChangeArrowheads="1"/>
          </p:cNvSpPr>
          <p:nvPr/>
        </p:nvSpPr>
        <p:spPr bwMode="auto">
          <a:xfrm>
            <a:off x="1477963" y="4648200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SY248</a:t>
            </a:r>
          </a:p>
        </p:txBody>
      </p:sp>
      <p:sp>
        <p:nvSpPr>
          <p:cNvPr id="33804" name="Text Box 14"/>
          <p:cNvSpPr txBox="1">
            <a:spLocks noChangeArrowheads="1"/>
          </p:cNvSpPr>
          <p:nvPr/>
        </p:nvSpPr>
        <p:spPr bwMode="auto">
          <a:xfrm>
            <a:off x="2052638" y="2355850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S  ♂  </a:t>
            </a:r>
          </a:p>
        </p:txBody>
      </p:sp>
      <p:sp>
        <p:nvSpPr>
          <p:cNvPr id="33805" name="Text Box 15"/>
          <p:cNvSpPr txBox="1">
            <a:spLocks noChangeArrowheads="1"/>
          </p:cNvSpPr>
          <p:nvPr/>
        </p:nvSpPr>
        <p:spPr bwMode="auto">
          <a:xfrm>
            <a:off x="1477963" y="3924300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SY119</a:t>
            </a:r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103688" y="2630488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ZFY/X</a:t>
            </a:r>
          </a:p>
        </p:txBody>
      </p:sp>
      <p:sp>
        <p:nvSpPr>
          <p:cNvPr id="33807" name="Text Box 17"/>
          <p:cNvSpPr txBox="1">
            <a:spLocks noChangeArrowheads="1"/>
          </p:cNvSpPr>
          <p:nvPr/>
        </p:nvSpPr>
        <p:spPr bwMode="auto">
          <a:xfrm>
            <a:off x="4103688" y="2774950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SRY</a:t>
            </a:r>
          </a:p>
        </p:txBody>
      </p:sp>
      <p:pic>
        <p:nvPicPr>
          <p:cNvPr id="33808" name="Picture 18" descr="Imagen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427288"/>
            <a:ext cx="10064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9" name="Text Box 19"/>
          <p:cNvSpPr txBox="1">
            <a:spLocks noChangeArrowheads="1"/>
          </p:cNvSpPr>
          <p:nvPr/>
        </p:nvSpPr>
        <p:spPr bwMode="auto">
          <a:xfrm>
            <a:off x="4752975" y="2060575"/>
            <a:ext cx="719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 b="1">
                <a:solidFill>
                  <a:srgbClr val="7030A0"/>
                </a:solidFill>
                <a:latin typeface="Arial" panose="020B0604020202020204" pitchFamily="34" charset="0"/>
              </a:rPr>
              <a:t>    II</a:t>
            </a:r>
          </a:p>
        </p:txBody>
      </p:sp>
      <p:sp>
        <p:nvSpPr>
          <p:cNvPr id="33810" name="Text Box 20"/>
          <p:cNvSpPr txBox="1">
            <a:spLocks noChangeArrowheads="1"/>
          </p:cNvSpPr>
          <p:nvPr/>
        </p:nvSpPr>
        <p:spPr bwMode="auto">
          <a:xfrm>
            <a:off x="4103688" y="3305175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SY86</a:t>
            </a:r>
          </a:p>
        </p:txBody>
      </p:sp>
      <p:sp>
        <p:nvSpPr>
          <p:cNvPr id="33811" name="Text Box 21"/>
          <p:cNvSpPr txBox="1">
            <a:spLocks noChangeArrowheads="1"/>
          </p:cNvSpPr>
          <p:nvPr/>
        </p:nvSpPr>
        <p:spPr bwMode="auto">
          <a:xfrm>
            <a:off x="4103688" y="31607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SY155</a:t>
            </a:r>
          </a:p>
        </p:txBody>
      </p:sp>
      <p:sp>
        <p:nvSpPr>
          <p:cNvPr id="33812" name="Text Box 22"/>
          <p:cNvSpPr txBox="1">
            <a:spLocks noChangeArrowheads="1"/>
          </p:cNvSpPr>
          <p:nvPr/>
        </p:nvSpPr>
        <p:spPr bwMode="auto">
          <a:xfrm>
            <a:off x="4103688" y="3449638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SY141</a:t>
            </a:r>
          </a:p>
        </p:txBody>
      </p:sp>
      <p:sp>
        <p:nvSpPr>
          <p:cNvPr id="33813" name="Text Box 23"/>
          <p:cNvSpPr txBox="1">
            <a:spLocks noChangeArrowheads="1"/>
          </p:cNvSpPr>
          <p:nvPr/>
        </p:nvSpPr>
        <p:spPr bwMode="auto">
          <a:xfrm>
            <a:off x="4103688" y="37830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SY160</a:t>
            </a:r>
          </a:p>
        </p:txBody>
      </p:sp>
      <p:sp>
        <p:nvSpPr>
          <p:cNvPr id="33814" name="Text Box 24"/>
          <p:cNvSpPr txBox="1">
            <a:spLocks noChangeArrowheads="1"/>
          </p:cNvSpPr>
          <p:nvPr/>
        </p:nvSpPr>
        <p:spPr bwMode="auto">
          <a:xfrm>
            <a:off x="4103688" y="4071938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SY142</a:t>
            </a:r>
          </a:p>
        </p:txBody>
      </p:sp>
      <p:sp>
        <p:nvSpPr>
          <p:cNvPr id="33815" name="Text Box 25"/>
          <p:cNvSpPr txBox="1">
            <a:spLocks noChangeArrowheads="1"/>
          </p:cNvSpPr>
          <p:nvPr/>
        </p:nvSpPr>
        <p:spPr bwMode="auto">
          <a:xfrm>
            <a:off x="4103688" y="44434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SY231</a:t>
            </a:r>
          </a:p>
        </p:txBody>
      </p:sp>
      <p:sp>
        <p:nvSpPr>
          <p:cNvPr id="33816" name="Text Box 26"/>
          <p:cNvSpPr txBox="1">
            <a:spLocks noChangeArrowheads="1"/>
          </p:cNvSpPr>
          <p:nvPr/>
        </p:nvSpPr>
        <p:spPr bwMode="auto">
          <a:xfrm>
            <a:off x="4716463" y="2355850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  ♂  ♀</a:t>
            </a:r>
          </a:p>
        </p:txBody>
      </p:sp>
      <p:pic>
        <p:nvPicPr>
          <p:cNvPr id="33817" name="Picture 27" descr="Imagen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100" y="2427288"/>
            <a:ext cx="10064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8" name="Text Box 28"/>
          <p:cNvSpPr txBox="1">
            <a:spLocks noChangeArrowheads="1"/>
          </p:cNvSpPr>
          <p:nvPr/>
        </p:nvSpPr>
        <p:spPr bwMode="auto">
          <a:xfrm>
            <a:off x="7165975" y="2060575"/>
            <a:ext cx="719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 b="1">
                <a:solidFill>
                  <a:srgbClr val="7030A0"/>
                </a:solidFill>
                <a:latin typeface="Arial" panose="020B0604020202020204" pitchFamily="34" charset="0"/>
              </a:rPr>
              <a:t>   III</a:t>
            </a:r>
          </a:p>
        </p:txBody>
      </p:sp>
      <p:sp>
        <p:nvSpPr>
          <p:cNvPr id="33819" name="Text Box 29"/>
          <p:cNvSpPr txBox="1">
            <a:spLocks noChangeArrowheads="1"/>
          </p:cNvSpPr>
          <p:nvPr/>
        </p:nvSpPr>
        <p:spPr bwMode="auto">
          <a:xfrm>
            <a:off x="6446838" y="2630488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ZFY/X</a:t>
            </a:r>
          </a:p>
        </p:txBody>
      </p:sp>
      <p:sp>
        <p:nvSpPr>
          <p:cNvPr id="33820" name="Text Box 30"/>
          <p:cNvSpPr txBox="1">
            <a:spLocks noChangeArrowheads="1"/>
          </p:cNvSpPr>
          <p:nvPr/>
        </p:nvSpPr>
        <p:spPr bwMode="auto">
          <a:xfrm>
            <a:off x="6446838" y="2774950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SRY</a:t>
            </a:r>
          </a:p>
        </p:txBody>
      </p:sp>
      <p:sp>
        <p:nvSpPr>
          <p:cNvPr id="33821" name="Text Box 31"/>
          <p:cNvSpPr txBox="1">
            <a:spLocks noChangeArrowheads="1"/>
          </p:cNvSpPr>
          <p:nvPr/>
        </p:nvSpPr>
        <p:spPr bwMode="auto">
          <a:xfrm>
            <a:off x="6481763" y="35671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SY158</a:t>
            </a:r>
          </a:p>
        </p:txBody>
      </p:sp>
      <p:sp>
        <p:nvSpPr>
          <p:cNvPr id="33822" name="Text Box 32"/>
          <p:cNvSpPr txBox="1">
            <a:spLocks noChangeArrowheads="1"/>
          </p:cNvSpPr>
          <p:nvPr/>
        </p:nvSpPr>
        <p:spPr bwMode="auto">
          <a:xfrm>
            <a:off x="6481763" y="3279775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SY105</a:t>
            </a:r>
          </a:p>
        </p:txBody>
      </p:sp>
      <p:sp>
        <p:nvSpPr>
          <p:cNvPr id="33823" name="Text Box 33"/>
          <p:cNvSpPr txBox="1">
            <a:spLocks noChangeArrowheads="1"/>
          </p:cNvSpPr>
          <p:nvPr/>
        </p:nvSpPr>
        <p:spPr bwMode="auto">
          <a:xfrm>
            <a:off x="6481763" y="3711575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SY102</a:t>
            </a:r>
          </a:p>
        </p:txBody>
      </p:sp>
      <p:sp>
        <p:nvSpPr>
          <p:cNvPr id="33824" name="Text Box 34"/>
          <p:cNvSpPr txBox="1">
            <a:spLocks noChangeArrowheads="1"/>
          </p:cNvSpPr>
          <p:nvPr/>
        </p:nvSpPr>
        <p:spPr bwMode="auto">
          <a:xfrm>
            <a:off x="6481763" y="4083050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SY132</a:t>
            </a:r>
          </a:p>
        </p:txBody>
      </p:sp>
      <p:sp>
        <p:nvSpPr>
          <p:cNvPr id="33825" name="Text Box 35"/>
          <p:cNvSpPr txBox="1">
            <a:spLocks noChangeArrowheads="1"/>
          </p:cNvSpPr>
          <p:nvPr/>
        </p:nvSpPr>
        <p:spPr bwMode="auto">
          <a:xfrm>
            <a:off x="6481763" y="4287838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SY101</a:t>
            </a:r>
          </a:p>
        </p:txBody>
      </p:sp>
      <p:sp>
        <p:nvSpPr>
          <p:cNvPr id="33826" name="Text Box 36"/>
          <p:cNvSpPr txBox="1">
            <a:spLocks noChangeArrowheads="1"/>
          </p:cNvSpPr>
          <p:nvPr/>
        </p:nvSpPr>
        <p:spPr bwMode="auto">
          <a:xfrm>
            <a:off x="6481763" y="4516438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900" b="1">
                <a:latin typeface="Arial" panose="020B0604020202020204" pitchFamily="34" charset="0"/>
              </a:rPr>
              <a:t>SY100</a:t>
            </a:r>
          </a:p>
        </p:txBody>
      </p:sp>
      <p:sp>
        <p:nvSpPr>
          <p:cNvPr id="33827" name="Text Box 37"/>
          <p:cNvSpPr txBox="1">
            <a:spLocks noChangeArrowheads="1"/>
          </p:cNvSpPr>
          <p:nvPr/>
        </p:nvSpPr>
        <p:spPr bwMode="auto">
          <a:xfrm>
            <a:off x="7092950" y="2355850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  ♂  ♀</a:t>
            </a:r>
          </a:p>
        </p:txBody>
      </p:sp>
      <p:sp>
        <p:nvSpPr>
          <p:cNvPr id="37" name="Rectangle 4"/>
          <p:cNvSpPr txBox="1">
            <a:spLocks noRot="1" noChangeArrowheads="1"/>
          </p:cNvSpPr>
          <p:nvPr/>
        </p:nvSpPr>
        <p:spPr>
          <a:xfrm>
            <a:off x="1042988" y="260350"/>
            <a:ext cx="7932737" cy="71120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En general se usan varias multiplex </a:t>
            </a:r>
            <a:r>
              <a:rPr lang="es-ES" sz="30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PCRs</a:t>
            </a:r>
            <a:r>
              <a:rPr lang="es-ES" sz="3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 para cubrir toda la región AZF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477963" y="5621338"/>
            <a:ext cx="69103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solidFill>
                  <a:srgbClr val="660066"/>
                </a:solidFill>
                <a:latin typeface="Trebuchet MS" panose="020B0603020202020204" pitchFamily="34" charset="0"/>
              </a:rPr>
              <a:t>¿Qué hay que tener en cuenta al diseñar los primers para una multiplex PCR?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479"/>
          <p:cNvSpPr>
            <a:spLocks noChangeShapeType="1"/>
          </p:cNvSpPr>
          <p:nvPr/>
        </p:nvSpPr>
        <p:spPr bwMode="auto">
          <a:xfrm>
            <a:off x="4611688" y="-3460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Line 480"/>
          <p:cNvSpPr>
            <a:spLocks noChangeShapeType="1"/>
          </p:cNvSpPr>
          <p:nvPr/>
        </p:nvSpPr>
        <p:spPr bwMode="auto">
          <a:xfrm>
            <a:off x="4611688" y="-714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Line 761"/>
          <p:cNvSpPr>
            <a:spLocks noChangeShapeType="1"/>
          </p:cNvSpPr>
          <p:nvPr/>
        </p:nvSpPr>
        <p:spPr bwMode="auto">
          <a:xfrm>
            <a:off x="4611688" y="2141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762"/>
          <p:cNvSpPr>
            <a:spLocks noChangeShapeType="1"/>
          </p:cNvSpPr>
          <p:nvPr/>
        </p:nvSpPr>
        <p:spPr bwMode="auto">
          <a:xfrm>
            <a:off x="4611688" y="24161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33"/>
          <p:cNvSpPr>
            <a:spLocks noChangeShapeType="1"/>
          </p:cNvSpPr>
          <p:nvPr/>
        </p:nvSpPr>
        <p:spPr bwMode="auto">
          <a:xfrm>
            <a:off x="4611688" y="47863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34"/>
          <p:cNvSpPr>
            <a:spLocks noChangeShapeType="1"/>
          </p:cNvSpPr>
          <p:nvPr/>
        </p:nvSpPr>
        <p:spPr bwMode="auto">
          <a:xfrm>
            <a:off x="4611688" y="5060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Rectangle 282"/>
          <p:cNvSpPr>
            <a:spLocks noChangeArrowheads="1"/>
          </p:cNvSpPr>
          <p:nvPr/>
        </p:nvSpPr>
        <p:spPr bwMode="auto">
          <a:xfrm>
            <a:off x="-611188" y="941705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34825" name="Line 873"/>
          <p:cNvSpPr>
            <a:spLocks noChangeShapeType="1"/>
          </p:cNvSpPr>
          <p:nvPr/>
        </p:nvSpPr>
        <p:spPr bwMode="auto">
          <a:xfrm>
            <a:off x="4540250" y="-95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874"/>
          <p:cNvSpPr>
            <a:spLocks noChangeShapeType="1"/>
          </p:cNvSpPr>
          <p:nvPr/>
        </p:nvSpPr>
        <p:spPr bwMode="auto">
          <a:xfrm>
            <a:off x="4540250" y="2651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97"/>
          <p:cNvSpPr>
            <a:spLocks noChangeShapeType="1"/>
          </p:cNvSpPr>
          <p:nvPr/>
        </p:nvSpPr>
        <p:spPr bwMode="auto">
          <a:xfrm>
            <a:off x="4540250" y="24622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98"/>
          <p:cNvSpPr>
            <a:spLocks noChangeShapeType="1"/>
          </p:cNvSpPr>
          <p:nvPr/>
        </p:nvSpPr>
        <p:spPr bwMode="auto">
          <a:xfrm>
            <a:off x="4540250" y="27368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401"/>
          <p:cNvSpPr>
            <a:spLocks noChangeShapeType="1"/>
          </p:cNvSpPr>
          <p:nvPr/>
        </p:nvSpPr>
        <p:spPr bwMode="auto">
          <a:xfrm>
            <a:off x="4540250" y="51069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402"/>
          <p:cNvSpPr>
            <a:spLocks noChangeShapeType="1"/>
          </p:cNvSpPr>
          <p:nvPr/>
        </p:nvSpPr>
        <p:spPr bwMode="auto">
          <a:xfrm>
            <a:off x="4540250" y="53816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4831" name="Object 17"/>
          <p:cNvGraphicFramePr>
            <a:graphicFrameLocks noChangeAspect="1"/>
          </p:cNvGraphicFramePr>
          <p:nvPr/>
        </p:nvGraphicFramePr>
        <p:xfrm>
          <a:off x="320675" y="115888"/>
          <a:ext cx="8621713" cy="497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Document" r:id="rId3" imgW="8653092" imgH="5002795" progId="Word.Document.8">
                  <p:embed/>
                </p:oleObj>
              </mc:Choice>
              <mc:Fallback>
                <p:oleObj name="Document" r:id="rId3" imgW="8653092" imgH="5002795" progId="Word.Document.8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2894"/>
                      <a:stretch>
                        <a:fillRect/>
                      </a:stretch>
                    </p:blipFill>
                    <p:spPr bwMode="auto">
                      <a:xfrm>
                        <a:off x="320675" y="115888"/>
                        <a:ext cx="8621713" cy="4976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32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87"/>
          <a:stretch>
            <a:fillRect/>
          </a:stretch>
        </p:blipFill>
        <p:spPr bwMode="auto">
          <a:xfrm>
            <a:off x="347663" y="5084763"/>
            <a:ext cx="85693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4"/>
          <p:cNvSpPr txBox="1">
            <a:spLocks noRot="1" noChangeArrowheads="1"/>
          </p:cNvSpPr>
          <p:nvPr/>
        </p:nvSpPr>
        <p:spPr>
          <a:xfrm>
            <a:off x="1042988" y="71438"/>
            <a:ext cx="7932737" cy="71120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Ejemplo de un </a:t>
            </a:r>
            <a:r>
              <a:rPr lang="es-ES" sz="3000" i="1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screening</a:t>
            </a:r>
            <a:r>
              <a:rPr lang="es-ES" sz="3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 exhaustivo</a:t>
            </a:r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904875"/>
            <a:ext cx="7488238" cy="581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7000875" y="6478588"/>
            <a:ext cx="2428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 i="1">
                <a:latin typeface="Trebuchet MS" panose="020B0603020202020204" pitchFamily="34" charset="0"/>
              </a:rPr>
              <a:t>Loginova et al,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4"/>
          <p:cNvSpPr txBox="1">
            <a:spLocks noRot="1" noChangeArrowheads="1"/>
          </p:cNvSpPr>
          <p:nvPr/>
        </p:nvSpPr>
        <p:spPr>
          <a:xfrm>
            <a:off x="1042988" y="71438"/>
            <a:ext cx="2100262" cy="7112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Resumen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184275" y="1000125"/>
            <a:ext cx="7635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Importancia de la regulación genética en el proceso de espermatogénesis.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1222375" y="2130425"/>
            <a:ext cx="7635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Correlación entre deleciones AZF e infertilidad masculina.</a:t>
            </a: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1222375" y="3068638"/>
            <a:ext cx="7635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Diagnóstico de deleciones AZF mediante multiplex PCR</a:t>
            </a:r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2000250" y="3857625"/>
            <a:ext cx="6500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Procedimiento y visualización de los resultados</a:t>
            </a:r>
          </a:p>
        </p:txBody>
      </p:sp>
      <p:sp>
        <p:nvSpPr>
          <p:cNvPr id="36871" name="Text Box 3"/>
          <p:cNvSpPr txBox="1">
            <a:spLocks noChangeArrowheads="1"/>
          </p:cNvSpPr>
          <p:nvPr/>
        </p:nvSpPr>
        <p:spPr bwMode="auto">
          <a:xfrm>
            <a:off x="2000250" y="4202113"/>
            <a:ext cx="4214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Controles experimentales</a:t>
            </a:r>
          </a:p>
        </p:txBody>
      </p:sp>
      <p:sp>
        <p:nvSpPr>
          <p:cNvPr id="36872" name="Text Box 3"/>
          <p:cNvSpPr txBox="1">
            <a:spLocks noChangeArrowheads="1"/>
          </p:cNvSpPr>
          <p:nvPr/>
        </p:nvSpPr>
        <p:spPr bwMode="auto">
          <a:xfrm>
            <a:off x="2000250" y="3500438"/>
            <a:ext cx="5286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 Requisitos para la selección de </a:t>
            </a:r>
            <a:r>
              <a:rPr lang="es-ES" sz="1800" i="1">
                <a:latin typeface="Trebuchet MS" panose="020B0603020202020204" pitchFamily="34" charset="0"/>
              </a:rPr>
              <a:t>primers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930275" y="1998663"/>
            <a:ext cx="81216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0000"/>
              <a:buFont typeface="Wingdings" panose="05000000000000000000" pitchFamily="2" charset="2"/>
              <a:buNone/>
            </a:pPr>
            <a:r>
              <a:rPr lang="es-ES" sz="2000">
                <a:latin typeface="Trebuchet MS" panose="020B0603020202020204" pitchFamily="34" charset="0"/>
              </a:rPr>
              <a:t>    En la incidencia de los TGCT (</a:t>
            </a:r>
            <a:r>
              <a:rPr lang="es-ES" sz="1800">
                <a:latin typeface="Trebuchet MS" panose="020B0603020202020204" pitchFamily="34" charset="0"/>
              </a:rPr>
              <a:t>tumores de células germinales de testículo)</a:t>
            </a:r>
            <a:endParaRPr lang="es-ES" sz="280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endParaRPr lang="es-ES" sz="200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endParaRPr lang="es-ES" sz="2000">
              <a:latin typeface="Trebuchet MS" panose="020B0603020202020204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930275" y="1677988"/>
            <a:ext cx="812165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0000"/>
              <a:buFont typeface="Wingdings" panose="05000000000000000000" pitchFamily="2" charset="2"/>
              <a:buNone/>
            </a:pPr>
            <a:r>
              <a:rPr lang="es-ES" sz="2000">
                <a:latin typeface="Trebuchet MS" panose="020B0603020202020204" pitchFamily="34" charset="0"/>
              </a:rPr>
              <a:t>    50% en la concentración y motilidad espermática</a:t>
            </a:r>
          </a:p>
        </p:txBody>
      </p:sp>
      <p:sp>
        <p:nvSpPr>
          <p:cNvPr id="819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116013" y="53975"/>
            <a:ext cx="3981450" cy="711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>
                <a:solidFill>
                  <a:schemeClr val="tx2">
                    <a:satMod val="130000"/>
                  </a:schemeClr>
                </a:solidFill>
                <a:latin typeface="Trebuchet MS" pitchFamily="34" charset="0"/>
              </a:rPr>
              <a:t>Introducción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idx="1"/>
          </p:nvPr>
        </p:nvSpPr>
        <p:spPr>
          <a:xfrm>
            <a:off x="919163" y="1319213"/>
            <a:ext cx="8121650" cy="392112"/>
          </a:xfrm>
        </p:spPr>
        <p:txBody>
          <a:bodyPr/>
          <a:lstStyle/>
          <a:p>
            <a:pPr eaLnBrk="1" hangingPunct="1">
              <a:buClr>
                <a:srgbClr val="7030A0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2000" smtClean="0">
                <a:latin typeface="Trebuchet MS" panose="020B0603020202020204" pitchFamily="34" charset="0"/>
              </a:rPr>
              <a:t>Últimos 30-50 años: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1217613" y="17113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rot="10800000">
            <a:off x="1217613" y="20716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996950" y="5416550"/>
            <a:ext cx="8043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20000"/>
              </a:spcBef>
              <a:buClr>
                <a:srgbClr val="7030A0"/>
              </a:buClr>
              <a:buSzPct val="70000"/>
              <a:buFont typeface="Wingdings" panose="05000000000000000000" pitchFamily="2" charset="2"/>
              <a:buChar char="Ø"/>
            </a:pPr>
            <a:r>
              <a:rPr lang="es-ES" sz="2000">
                <a:latin typeface="Trebuchet MS" panose="020B0603020202020204" pitchFamily="34" charset="0"/>
              </a:rPr>
              <a:t>  En promedio, un 25% de los casos de infertilidad masculina poseen microdeleciones en una región específica del Yq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1042988" y="3416300"/>
            <a:ext cx="7894637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Ø"/>
            </a:pPr>
            <a:r>
              <a:rPr lang="es-ES" sz="2000">
                <a:latin typeface="Trebuchet MS" panose="020B0603020202020204" pitchFamily="34" charset="0"/>
              </a:rPr>
              <a:t>  Principales causas de infertilidad masculina: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>
                <a:srgbClr val="7030A0"/>
              </a:buClr>
              <a:buSzTx/>
              <a:buFontTx/>
              <a:buNone/>
            </a:pPr>
            <a:r>
              <a:rPr lang="es-ES" sz="1600">
                <a:latin typeface="Trebuchet MS" panose="020B0603020202020204" pitchFamily="34" charset="0"/>
              </a:rPr>
              <a:t>	Desórdenes endócrinos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>
                <a:srgbClr val="7030A0"/>
              </a:buClr>
              <a:buSzTx/>
              <a:buFontTx/>
              <a:buNone/>
            </a:pPr>
            <a:r>
              <a:rPr lang="es-ES" sz="1600">
                <a:latin typeface="Trebuchet MS" panose="020B0603020202020204" pitchFamily="34" charset="0"/>
              </a:rPr>
              <a:t>	Desórdenes genéticos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  <a:buClr>
                <a:srgbClr val="7030A0"/>
              </a:buClr>
              <a:buSzTx/>
              <a:buFontTx/>
              <a:buNone/>
            </a:pPr>
            <a:r>
              <a:rPr lang="es-ES" sz="1600">
                <a:latin typeface="Trebuchet MS" panose="020B0603020202020204" pitchFamily="34" charset="0"/>
              </a:rPr>
              <a:t>	Infecciones, agentes químicos,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3"/>
          <p:cNvSpPr>
            <a:spLocks noChangeShapeType="1"/>
          </p:cNvSpPr>
          <p:nvPr/>
        </p:nvSpPr>
        <p:spPr bwMode="auto">
          <a:xfrm>
            <a:off x="971550" y="1543050"/>
            <a:ext cx="649288" cy="0"/>
          </a:xfrm>
          <a:prstGeom prst="line">
            <a:avLst/>
          </a:prstGeom>
          <a:noFill/>
          <a:ln w="9525">
            <a:solidFill>
              <a:srgbClr val="CCFF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>
            <a:off x="4498975" y="1543050"/>
            <a:ext cx="720725" cy="0"/>
          </a:xfrm>
          <a:prstGeom prst="line">
            <a:avLst/>
          </a:prstGeom>
          <a:noFill/>
          <a:ln w="9525">
            <a:solidFill>
              <a:srgbClr val="CCFF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5507038" y="1327150"/>
            <a:ext cx="34925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Importancia del brazo largo del cromosoma Y (Yq) en la espermatogénesis</a:t>
            </a:r>
          </a:p>
        </p:txBody>
      </p:sp>
      <p:sp>
        <p:nvSpPr>
          <p:cNvPr id="13317" name="AutoShape 11"/>
          <p:cNvSpPr>
            <a:spLocks noChangeArrowheads="1"/>
          </p:cNvSpPr>
          <p:nvPr/>
        </p:nvSpPr>
        <p:spPr bwMode="auto">
          <a:xfrm>
            <a:off x="4284663" y="1325563"/>
            <a:ext cx="792162" cy="576262"/>
          </a:xfrm>
          <a:prstGeom prst="rightArrow">
            <a:avLst>
              <a:gd name="adj1" fmla="val 50000"/>
              <a:gd name="adj2" fmla="val 25005"/>
            </a:avLst>
          </a:prstGeom>
          <a:solidFill>
            <a:srgbClr val="0070C0"/>
          </a:solidFill>
          <a:ln w="9525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latin typeface="Trebuchet MS" panose="020B0603020202020204" pitchFamily="34" charset="0"/>
            </a:endParaRPr>
          </a:p>
        </p:txBody>
      </p:sp>
      <p:sp>
        <p:nvSpPr>
          <p:cNvPr id="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923925" y="125413"/>
            <a:ext cx="8220075" cy="711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800" dirty="0" smtClean="0">
                <a:solidFill>
                  <a:schemeClr val="tx2">
                    <a:satMod val="130000"/>
                  </a:schemeClr>
                </a:solidFill>
                <a:latin typeface="Trebuchet MS" pitchFamily="34" charset="0"/>
              </a:rPr>
              <a:t>Infertilidad masculina y </a:t>
            </a:r>
            <a:r>
              <a:rPr lang="es-ES" sz="2800" dirty="0" err="1" smtClean="0">
                <a:solidFill>
                  <a:schemeClr val="tx2">
                    <a:satMod val="130000"/>
                  </a:schemeClr>
                </a:solidFill>
                <a:latin typeface="Trebuchet MS" pitchFamily="34" charset="0"/>
              </a:rPr>
              <a:t>deleciones</a:t>
            </a:r>
            <a:r>
              <a:rPr lang="es-ES" sz="2800" dirty="0" smtClean="0">
                <a:solidFill>
                  <a:schemeClr val="tx2">
                    <a:satMod val="130000"/>
                  </a:schemeClr>
                </a:solidFill>
                <a:latin typeface="Trebuchet MS" pitchFamily="34" charset="0"/>
              </a:rPr>
              <a:t> del cromosoma Y</a:t>
            </a:r>
            <a:endParaRPr lang="es-ES" sz="2800" dirty="0">
              <a:solidFill>
                <a:schemeClr val="tx2">
                  <a:satMod val="13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295400" y="1397000"/>
            <a:ext cx="3492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Estudios citogenéticos</a:t>
            </a: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71550" y="1916113"/>
            <a:ext cx="3095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400" i="1">
                <a:latin typeface="Trebuchet MS" panose="020B0603020202020204" pitchFamily="34" charset="0"/>
              </a:rPr>
              <a:t>Tiepolo, L. &amp; Zuffardi, O. (1976) Hum. Genet. 34, 119</a:t>
            </a:r>
          </a:p>
        </p:txBody>
      </p:sp>
      <p:grpSp>
        <p:nvGrpSpPr>
          <p:cNvPr id="2" name="27 Grupo"/>
          <p:cNvGrpSpPr>
            <a:grpSpLocks/>
          </p:cNvGrpSpPr>
          <p:nvPr/>
        </p:nvGrpSpPr>
        <p:grpSpPr bwMode="auto">
          <a:xfrm>
            <a:off x="971550" y="2765425"/>
            <a:ext cx="8280400" cy="1201738"/>
            <a:chOff x="971997" y="2765871"/>
            <a:chExt cx="8280523" cy="1201395"/>
          </a:xfrm>
        </p:grpSpPr>
        <p:sp>
          <p:nvSpPr>
            <p:cNvPr id="13327" name="Line 3"/>
            <p:cNvSpPr>
              <a:spLocks noChangeShapeType="1"/>
            </p:cNvSpPr>
            <p:nvPr/>
          </p:nvSpPr>
          <p:spPr bwMode="auto">
            <a:xfrm>
              <a:off x="971997" y="2982837"/>
              <a:ext cx="649287" cy="0"/>
            </a:xfrm>
            <a:prstGeom prst="line">
              <a:avLst/>
            </a:prstGeom>
            <a:noFill/>
            <a:ln w="9525">
              <a:solidFill>
                <a:srgbClr val="CCFF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Line 4"/>
            <p:cNvSpPr>
              <a:spLocks noChangeShapeType="1"/>
            </p:cNvSpPr>
            <p:nvPr/>
          </p:nvSpPr>
          <p:spPr bwMode="auto">
            <a:xfrm>
              <a:off x="4499422" y="2982837"/>
              <a:ext cx="720725" cy="0"/>
            </a:xfrm>
            <a:prstGeom prst="line">
              <a:avLst/>
            </a:prstGeom>
            <a:noFill/>
            <a:ln w="9525">
              <a:solidFill>
                <a:srgbClr val="CCFF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Text Box 5"/>
            <p:cNvSpPr txBox="1">
              <a:spLocks noChangeArrowheads="1"/>
            </p:cNvSpPr>
            <p:nvPr/>
          </p:nvSpPr>
          <p:spPr bwMode="auto">
            <a:xfrm>
              <a:off x="5507484" y="2766937"/>
              <a:ext cx="3745036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Descubrimiento de familias de genes asociados al Yq necesarios para espermatogénesis normal. Ej: DAZ, DBY, etc.)</a:t>
              </a:r>
            </a:p>
          </p:txBody>
        </p:sp>
        <p:sp>
          <p:nvSpPr>
            <p:cNvPr id="13330" name="AutoShape 11"/>
            <p:cNvSpPr>
              <a:spLocks noChangeArrowheads="1"/>
            </p:cNvSpPr>
            <p:nvPr/>
          </p:nvSpPr>
          <p:spPr bwMode="auto">
            <a:xfrm>
              <a:off x="4283968" y="2765871"/>
              <a:ext cx="792088" cy="576262"/>
            </a:xfrm>
            <a:prstGeom prst="rightArrow">
              <a:avLst>
                <a:gd name="adj1" fmla="val 50000"/>
                <a:gd name="adj2" fmla="val 25002"/>
              </a:avLst>
            </a:prstGeom>
            <a:solidFill>
              <a:srgbClr val="7030A0"/>
            </a:solidFill>
            <a:ln w="9525">
              <a:solidFill>
                <a:srgbClr val="CCFFCC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13331" name="Text Box 5"/>
            <p:cNvSpPr txBox="1">
              <a:spLocks noChangeArrowheads="1"/>
            </p:cNvSpPr>
            <p:nvPr/>
          </p:nvSpPr>
          <p:spPr bwMode="auto">
            <a:xfrm>
              <a:off x="1295524" y="2837879"/>
              <a:ext cx="34925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Estudios genéticos</a:t>
              </a:r>
            </a:p>
          </p:txBody>
        </p:sp>
        <p:sp>
          <p:nvSpPr>
            <p:cNvPr id="13332" name="Text Box 5"/>
            <p:cNvSpPr txBox="1">
              <a:spLocks noChangeArrowheads="1"/>
            </p:cNvSpPr>
            <p:nvPr/>
          </p:nvSpPr>
          <p:spPr bwMode="auto">
            <a:xfrm>
              <a:off x="1691680" y="3269927"/>
              <a:ext cx="172819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400" i="1">
                  <a:latin typeface="Trebuchet MS" panose="020B0603020202020204" pitchFamily="34" charset="0"/>
                </a:rPr>
                <a:t>(varios, 1995-1997)</a:t>
              </a:r>
            </a:p>
          </p:txBody>
        </p:sp>
      </p:grpSp>
      <p:grpSp>
        <p:nvGrpSpPr>
          <p:cNvPr id="3" name="28 Grupo"/>
          <p:cNvGrpSpPr>
            <a:grpSpLocks/>
          </p:cNvGrpSpPr>
          <p:nvPr/>
        </p:nvGrpSpPr>
        <p:grpSpPr bwMode="auto">
          <a:xfrm>
            <a:off x="2449513" y="4002088"/>
            <a:ext cx="4643437" cy="2451100"/>
            <a:chOff x="2448719" y="4001978"/>
            <a:chExt cx="4643561" cy="2451358"/>
          </a:xfrm>
        </p:grpSpPr>
        <p:sp>
          <p:nvSpPr>
            <p:cNvPr id="13323" name="Text Box 12"/>
            <p:cNvSpPr txBox="1">
              <a:spLocks noChangeArrowheads="1"/>
            </p:cNvSpPr>
            <p:nvPr/>
          </p:nvSpPr>
          <p:spPr bwMode="auto">
            <a:xfrm>
              <a:off x="2483768" y="5934223"/>
              <a:ext cx="4608512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2800">
                  <a:latin typeface="Trebuchet MS" panose="020B0603020202020204" pitchFamily="34" charset="0"/>
                </a:rPr>
                <a:t>AZF (Azoospermic factor)</a:t>
              </a:r>
            </a:p>
          </p:txBody>
        </p:sp>
        <p:sp>
          <p:nvSpPr>
            <p:cNvPr id="13324" name="AutoShape 14"/>
            <p:cNvSpPr>
              <a:spLocks noChangeArrowheads="1"/>
            </p:cNvSpPr>
            <p:nvPr/>
          </p:nvSpPr>
          <p:spPr bwMode="auto">
            <a:xfrm rot="823813" flipH="1">
              <a:off x="4209337" y="4001978"/>
              <a:ext cx="863600" cy="12954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2147483646 w 21600"/>
                <a:gd name="T9" fmla="*/ 2147483646 h 21600"/>
                <a:gd name="T10" fmla="*/ 2147483646 w 21600"/>
                <a:gd name="T11" fmla="*/ 214748364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63 h 21600"/>
                <a:gd name="T20" fmla="*/ 18437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9904" y="5399"/>
                    <a:pt x="9022" y="5622"/>
                    <a:pt x="8234" y="6048"/>
                  </a:cubicBezTo>
                  <a:lnTo>
                    <a:pt x="5668" y="1297"/>
                  </a:lnTo>
                  <a:cubicBezTo>
                    <a:pt x="7244" y="445"/>
                    <a:pt x="9008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92D050"/>
            </a:solidFill>
            <a:ln w="9525">
              <a:solidFill>
                <a:srgbClr val="CC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2448719" y="5013176"/>
              <a:ext cx="435552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2000">
                  <a:latin typeface="Trebuchet MS" panose="020B0603020202020204" pitchFamily="34" charset="0"/>
                </a:rPr>
                <a:t>Descubrimiento de las regiones AZF</a:t>
              </a:r>
            </a:p>
          </p:txBody>
        </p:sp>
        <p:sp>
          <p:nvSpPr>
            <p:cNvPr id="13326" name="Text Box 5"/>
            <p:cNvSpPr txBox="1">
              <a:spLocks noChangeArrowheads="1"/>
            </p:cNvSpPr>
            <p:nvPr/>
          </p:nvSpPr>
          <p:spPr bwMode="auto">
            <a:xfrm>
              <a:off x="3203848" y="5368528"/>
              <a:ext cx="266429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400" i="1">
                  <a:latin typeface="Trebuchet MS" panose="020B0603020202020204" pitchFamily="34" charset="0"/>
                </a:rPr>
                <a:t>Kent-First, M. et al. (1999)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25 Imagen" descr="20070417klpcnavid_198.Ees.LC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863" y="-1588"/>
            <a:ext cx="5751512" cy="681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"/>
          <p:cNvSpPr txBox="1">
            <a:spLocks noRot="1" noChangeArrowheads="1"/>
          </p:cNvSpPr>
          <p:nvPr/>
        </p:nvSpPr>
        <p:spPr>
          <a:xfrm>
            <a:off x="71438" y="125413"/>
            <a:ext cx="3455987" cy="71120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6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Las regiones AZF están involucradas en la regulación de la </a:t>
            </a:r>
            <a:r>
              <a:rPr lang="es-ES" sz="26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espermatogénesis</a:t>
            </a:r>
            <a:endParaRPr lang="es-ES" sz="26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5364" name="Text Box 12"/>
          <p:cNvSpPr txBox="1">
            <a:spLocks noChangeArrowheads="1"/>
          </p:cNvSpPr>
          <p:nvPr/>
        </p:nvSpPr>
        <p:spPr bwMode="auto">
          <a:xfrm>
            <a:off x="6786563" y="0"/>
            <a:ext cx="2143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600">
                <a:latin typeface="Trebuchet MS" panose="020B0603020202020204" pitchFamily="34" charset="0"/>
              </a:rPr>
              <a:t>Fases de la espermatogénesis</a:t>
            </a:r>
          </a:p>
        </p:txBody>
      </p:sp>
      <p:sp>
        <p:nvSpPr>
          <p:cNvPr id="15365" name="Text Box 12"/>
          <p:cNvSpPr txBox="1">
            <a:spLocks noChangeArrowheads="1"/>
          </p:cNvSpPr>
          <p:nvPr/>
        </p:nvSpPr>
        <p:spPr bwMode="auto">
          <a:xfrm>
            <a:off x="285750" y="2357438"/>
            <a:ext cx="2857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Mutaciones en algunos </a:t>
            </a:r>
            <a:r>
              <a:rPr lang="es-ES" sz="1800" i="1">
                <a:latin typeface="Trebuchet MS" panose="020B0603020202020204" pitchFamily="34" charset="0"/>
              </a:rPr>
              <a:t>loci</a:t>
            </a:r>
            <a:r>
              <a:rPr lang="es-ES" sz="1800">
                <a:latin typeface="Trebuchet MS" panose="020B0603020202020204" pitchFamily="34" charset="0"/>
              </a:rPr>
              <a:t> de las regiones AZF conducen a defectos en la espermatogénesis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1438" y="4787900"/>
            <a:ext cx="3286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v"/>
            </a:pPr>
            <a:r>
              <a:rPr lang="es-ES" sz="1400">
                <a:latin typeface="Trebuchet MS" panose="020B0603020202020204" pitchFamily="34" charset="0"/>
              </a:rPr>
              <a:t>Azoospermia: falla en la producción de células germinales maduras, reflejada por ejemplo en ausencia de motilidad espermática en el eyaculado</a:t>
            </a:r>
          </a:p>
        </p:txBody>
      </p:sp>
      <p:sp>
        <p:nvSpPr>
          <p:cNvPr id="8" name="7 Flecha abajo"/>
          <p:cNvSpPr/>
          <p:nvPr/>
        </p:nvSpPr>
        <p:spPr>
          <a:xfrm>
            <a:off x="1571625" y="3857625"/>
            <a:ext cx="500063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1438" y="6048375"/>
            <a:ext cx="32861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v"/>
            </a:pPr>
            <a:r>
              <a:rPr lang="es-ES" sz="1400">
                <a:latin typeface="Trebuchet MS" panose="020B0603020202020204" pitchFamily="34" charset="0"/>
              </a:rPr>
              <a:t>Oligozoospermia: bajo número de espermatozoides, o morfología anormal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9 Grupo"/>
          <p:cNvGrpSpPr>
            <a:grpSpLocks/>
          </p:cNvGrpSpPr>
          <p:nvPr/>
        </p:nvGrpSpPr>
        <p:grpSpPr bwMode="auto">
          <a:xfrm>
            <a:off x="1008063" y="3925888"/>
            <a:ext cx="8135937" cy="2024062"/>
            <a:chOff x="1007864" y="3782590"/>
            <a:chExt cx="8136136" cy="2023203"/>
          </a:xfrm>
        </p:grpSpPr>
        <p:cxnSp>
          <p:nvCxnSpPr>
            <p:cNvPr id="17426" name="AutoShape 6"/>
            <p:cNvCxnSpPr>
              <a:cxnSpLocks noChangeShapeType="1"/>
            </p:cNvCxnSpPr>
            <p:nvPr/>
          </p:nvCxnSpPr>
          <p:spPr bwMode="auto">
            <a:xfrm rot="16200000" flipH="1">
              <a:off x="1224557" y="3854822"/>
              <a:ext cx="792163" cy="647700"/>
            </a:xfrm>
            <a:prstGeom prst="bentConnector3">
              <a:avLst>
                <a:gd name="adj1" fmla="val 49898"/>
              </a:avLst>
            </a:prstGeom>
            <a:noFill/>
            <a:ln w="19050">
              <a:solidFill>
                <a:srgbClr val="0070C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27" name="Text Box 7"/>
            <p:cNvSpPr txBox="1">
              <a:spLocks noChangeArrowheads="1"/>
            </p:cNvSpPr>
            <p:nvPr/>
          </p:nvSpPr>
          <p:spPr bwMode="auto">
            <a:xfrm>
              <a:off x="1007864" y="4522365"/>
              <a:ext cx="8136136" cy="1283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Correlación entre microdeleciones en cada región e histología testicular: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Expresión genes   AZFa      proliferación de células germinales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                           AZFb      progresión meiótica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                           AZFc       </a:t>
              </a:r>
              <a:r>
                <a:rPr lang="es-ES" sz="1600">
                  <a:latin typeface="Trebuchet MS" panose="020B0603020202020204" pitchFamily="34" charset="0"/>
                </a:rPr>
                <a:t>activos durante la meiosis tardía o en las espermátidas </a:t>
              </a:r>
            </a:p>
          </p:txBody>
        </p:sp>
        <p:sp>
          <p:nvSpPr>
            <p:cNvPr id="17428" name="Line 8"/>
            <p:cNvSpPr>
              <a:spLocks noChangeShapeType="1"/>
            </p:cNvSpPr>
            <p:nvPr/>
          </p:nvSpPr>
          <p:spPr bwMode="auto">
            <a:xfrm>
              <a:off x="3505251" y="5054240"/>
              <a:ext cx="288925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9"/>
            <p:cNvSpPr>
              <a:spLocks noChangeShapeType="1"/>
            </p:cNvSpPr>
            <p:nvPr/>
          </p:nvSpPr>
          <p:spPr bwMode="auto">
            <a:xfrm>
              <a:off x="3491880" y="5366915"/>
              <a:ext cx="288925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10"/>
            <p:cNvSpPr>
              <a:spLocks noChangeShapeType="1"/>
            </p:cNvSpPr>
            <p:nvPr/>
          </p:nvSpPr>
          <p:spPr bwMode="auto">
            <a:xfrm>
              <a:off x="3491880" y="5654253"/>
              <a:ext cx="288925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20 Grupo"/>
          <p:cNvGrpSpPr>
            <a:grpSpLocks/>
          </p:cNvGrpSpPr>
          <p:nvPr/>
        </p:nvGrpSpPr>
        <p:grpSpPr bwMode="auto">
          <a:xfrm>
            <a:off x="1008063" y="6157913"/>
            <a:ext cx="8208962" cy="366712"/>
            <a:chOff x="1007864" y="6158631"/>
            <a:chExt cx="8208962" cy="366713"/>
          </a:xfrm>
        </p:grpSpPr>
        <p:sp>
          <p:nvSpPr>
            <p:cNvPr id="17424" name="Text Box 11"/>
            <p:cNvSpPr txBox="1">
              <a:spLocks noChangeArrowheads="1"/>
            </p:cNvSpPr>
            <p:nvPr/>
          </p:nvSpPr>
          <p:spPr bwMode="auto">
            <a:xfrm>
              <a:off x="1007864" y="6158631"/>
              <a:ext cx="82089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1999, Kent-First             Existencia de una 4</a:t>
              </a:r>
              <a:r>
                <a:rPr lang="en-US" sz="1800">
                  <a:latin typeface="Trebuchet MS" panose="020B0603020202020204" pitchFamily="34" charset="0"/>
                  <a:cs typeface="Arial" panose="020B0604020202020204" pitchFamily="34" charset="0"/>
                </a:rPr>
                <a:t>° región AZFd  (AZFc proximal)</a:t>
              </a:r>
              <a:r>
                <a:rPr lang="es-ES" sz="1800">
                  <a:latin typeface="Trebuchet MS" panose="020B0603020202020204" pitchFamily="34" charset="0"/>
                </a:rPr>
                <a:t> </a:t>
              </a:r>
            </a:p>
          </p:txBody>
        </p:sp>
        <p:sp>
          <p:nvSpPr>
            <p:cNvPr id="17425" name="Line 12"/>
            <p:cNvSpPr>
              <a:spLocks noChangeShapeType="1"/>
            </p:cNvSpPr>
            <p:nvPr/>
          </p:nvSpPr>
          <p:spPr bwMode="auto">
            <a:xfrm>
              <a:off x="2952550" y="6374344"/>
              <a:ext cx="467321" cy="6226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7412" name="Picture 13" descr="Ymap"/>
          <p:cNvPicPr>
            <a:picLocks noChangeAspect="1" noChangeArrowheads="1"/>
          </p:cNvPicPr>
          <p:nvPr/>
        </p:nvPicPr>
        <p:blipFill>
          <a:blip r:embed="rId3">
            <a:lum bright="-30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" t="32065" b="23759"/>
          <a:stretch>
            <a:fillRect/>
          </a:stretch>
        </p:blipFill>
        <p:spPr bwMode="auto">
          <a:xfrm>
            <a:off x="1114425" y="914400"/>
            <a:ext cx="7850188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 txBox="1">
            <a:spLocks noRot="1" noChangeArrowheads="1"/>
          </p:cNvSpPr>
          <p:nvPr/>
        </p:nvSpPr>
        <p:spPr>
          <a:xfrm>
            <a:off x="1116013" y="53975"/>
            <a:ext cx="3981450" cy="7112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Regiones AZF</a:t>
            </a:r>
          </a:p>
        </p:txBody>
      </p:sp>
      <p:grpSp>
        <p:nvGrpSpPr>
          <p:cNvPr id="4" name="18 Grupo"/>
          <p:cNvGrpSpPr>
            <a:grpSpLocks/>
          </p:cNvGrpSpPr>
          <p:nvPr/>
        </p:nvGrpSpPr>
        <p:grpSpPr bwMode="auto">
          <a:xfrm>
            <a:off x="1152525" y="3355975"/>
            <a:ext cx="8208963" cy="1027113"/>
            <a:chOff x="1152326" y="3212976"/>
            <a:chExt cx="8208963" cy="1027113"/>
          </a:xfrm>
        </p:grpSpPr>
        <p:sp>
          <p:nvSpPr>
            <p:cNvPr id="17420" name="Text Box 3"/>
            <p:cNvSpPr txBox="1">
              <a:spLocks noChangeArrowheads="1"/>
            </p:cNvSpPr>
            <p:nvPr/>
          </p:nvSpPr>
          <p:spPr bwMode="auto">
            <a:xfrm>
              <a:off x="1152326" y="3495253"/>
              <a:ext cx="5976938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1996, Vogt        Existencia de 3 regiones dentro de AZF</a:t>
              </a:r>
              <a:endParaRPr lang="el-GR" sz="1800">
                <a:latin typeface="Trebuchet MS" panose="020B0603020202020204" pitchFamily="34" charset="0"/>
              </a:endParaRPr>
            </a:p>
          </p:txBody>
        </p:sp>
        <p:sp>
          <p:nvSpPr>
            <p:cNvPr id="17421" name="Line 4"/>
            <p:cNvSpPr>
              <a:spLocks noChangeShapeType="1"/>
            </p:cNvSpPr>
            <p:nvPr/>
          </p:nvSpPr>
          <p:spPr bwMode="auto">
            <a:xfrm>
              <a:off x="2447726" y="3711153"/>
              <a:ext cx="287338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Text Box 5"/>
            <p:cNvSpPr txBox="1">
              <a:spLocks noChangeArrowheads="1"/>
            </p:cNvSpPr>
            <p:nvPr/>
          </p:nvSpPr>
          <p:spPr bwMode="auto">
            <a:xfrm>
              <a:off x="7345164" y="3212976"/>
              <a:ext cx="2016125" cy="1027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32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sz="2800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AZFa (proximal)</a:t>
              </a:r>
            </a:p>
            <a:p>
              <a:pPr eaLnBrk="1" hangingPunct="1"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AZFb (central)</a:t>
              </a:r>
            </a:p>
            <a:p>
              <a:pPr eaLnBrk="1" hangingPunct="1"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s-ES" sz="1800">
                  <a:latin typeface="Trebuchet MS" panose="020B0603020202020204" pitchFamily="34" charset="0"/>
                </a:rPr>
                <a:t>AZFc (distal)</a:t>
              </a:r>
            </a:p>
          </p:txBody>
        </p:sp>
        <p:sp>
          <p:nvSpPr>
            <p:cNvPr id="16" name="15 Abrir llave"/>
            <p:cNvSpPr/>
            <p:nvPr/>
          </p:nvSpPr>
          <p:spPr>
            <a:xfrm>
              <a:off x="7019726" y="3219326"/>
              <a:ext cx="288925" cy="1008063"/>
            </a:xfrm>
            <a:prstGeom prst="leftBrac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17415" name="Text Box 3"/>
          <p:cNvSpPr txBox="1">
            <a:spLocks noChangeArrowheads="1"/>
          </p:cNvSpPr>
          <p:nvPr/>
        </p:nvSpPr>
        <p:spPr bwMode="auto">
          <a:xfrm>
            <a:off x="3744913" y="252413"/>
            <a:ext cx="55070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600">
                <a:latin typeface="Trebuchet MS" panose="020B0603020202020204" pitchFamily="34" charset="0"/>
              </a:rPr>
              <a:t>Se ubican en Yq11 del cromosoma Y humano y coinciden con zonas funcionales asociadas con la espermatogénesis. </a:t>
            </a:r>
            <a:endParaRPr lang="el-GR" sz="1600" i="1">
              <a:latin typeface="Trebuchet MS" panose="020B0603020202020204" pitchFamily="34" charset="0"/>
            </a:endParaRPr>
          </a:p>
        </p:txBody>
      </p:sp>
      <p:sp>
        <p:nvSpPr>
          <p:cNvPr id="19" name="15 Abrir llave"/>
          <p:cNvSpPr/>
          <p:nvPr/>
        </p:nvSpPr>
        <p:spPr bwMode="auto">
          <a:xfrm rot="5400000">
            <a:off x="6745288" y="-517525"/>
            <a:ext cx="211138" cy="3506787"/>
          </a:xfrm>
          <a:prstGeom prst="lef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7" name="Text Box 3"/>
          <p:cNvSpPr txBox="1">
            <a:spLocks noChangeArrowheads="1"/>
          </p:cNvSpPr>
          <p:nvPr/>
        </p:nvSpPr>
        <p:spPr bwMode="auto">
          <a:xfrm>
            <a:off x="6707188" y="887413"/>
            <a:ext cx="1752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600">
                <a:solidFill>
                  <a:srgbClr val="0070C0"/>
                </a:solidFill>
                <a:latin typeface="Trebuchet MS" panose="020B0603020202020204" pitchFamily="34" charset="0"/>
              </a:rPr>
              <a:t>Brazo largo </a:t>
            </a:r>
            <a:endParaRPr lang="el-GR" sz="1600" i="1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7418" name="TextBox 4"/>
          <p:cNvSpPr txBox="1">
            <a:spLocks noChangeArrowheads="1"/>
          </p:cNvSpPr>
          <p:nvPr/>
        </p:nvSpPr>
        <p:spPr bwMode="auto">
          <a:xfrm>
            <a:off x="7524750" y="20605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7419" name="TextBox 5"/>
          <p:cNvSpPr txBox="1">
            <a:spLocks noChangeArrowheads="1"/>
          </p:cNvSpPr>
          <p:nvPr/>
        </p:nvSpPr>
        <p:spPr bwMode="auto">
          <a:xfrm>
            <a:off x="6881813" y="2133600"/>
            <a:ext cx="6429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AZFd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973138" y="1989138"/>
            <a:ext cx="2232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Deleciones en AZFa</a:t>
            </a:r>
          </a:p>
        </p:txBody>
      </p:sp>
      <p:sp>
        <p:nvSpPr>
          <p:cNvPr id="13" name="Rectangle 4"/>
          <p:cNvSpPr txBox="1">
            <a:spLocks noRot="1" noChangeArrowheads="1"/>
          </p:cNvSpPr>
          <p:nvPr/>
        </p:nvSpPr>
        <p:spPr>
          <a:xfrm>
            <a:off x="1116013" y="53975"/>
            <a:ext cx="6840537" cy="71120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Microdeleciones</a:t>
            </a:r>
            <a:r>
              <a:rPr lang="es-E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 AZF e infertilidad masculina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4030663" y="1989138"/>
            <a:ext cx="4968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600">
                <a:latin typeface="Trebuchet MS" panose="020B0603020202020204" pitchFamily="34" charset="0"/>
              </a:rPr>
              <a:t>Falta de espermatogénesis – o espermatogénesis parcial – asociada con oligozoospermia severa. </a:t>
            </a:r>
            <a:endParaRPr lang="el-GR" sz="1600" i="1">
              <a:latin typeface="Trebuchet MS" panose="020B0603020202020204" pitchFamily="34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71550" y="3284538"/>
            <a:ext cx="2593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Deleciones en AZFb y c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029075" y="3284538"/>
            <a:ext cx="4970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600">
                <a:latin typeface="Trebuchet MS" panose="020B0603020202020204" pitchFamily="34" charset="0"/>
              </a:rPr>
              <a:t>Azoospermia y oligozoospermia. </a:t>
            </a:r>
            <a:endParaRPr lang="el-GR" sz="1600" i="1">
              <a:latin typeface="Trebuchet MS" panose="020B0603020202020204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69963" y="4365625"/>
            <a:ext cx="2232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es-ES" sz="1800">
                <a:latin typeface="Trebuchet MS" panose="020B0603020202020204" pitchFamily="34" charset="0"/>
              </a:rPr>
              <a:t>Deleciones en AZFd</a:t>
            </a:r>
          </a:p>
        </p:txBody>
      </p:sp>
      <p:sp>
        <p:nvSpPr>
          <p:cNvPr id="19464" name="Text Box 3"/>
          <p:cNvSpPr txBox="1">
            <a:spLocks noChangeArrowheads="1"/>
          </p:cNvSpPr>
          <p:nvPr/>
        </p:nvSpPr>
        <p:spPr bwMode="auto">
          <a:xfrm>
            <a:off x="4067175" y="4365625"/>
            <a:ext cx="4968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sz="1600">
                <a:latin typeface="Trebuchet MS" panose="020B0603020202020204" pitchFamily="34" charset="0"/>
              </a:rPr>
              <a:t>Rango de conteo de esperma entre normal y azoospermia, con morfología anormal. </a:t>
            </a:r>
            <a:endParaRPr lang="el-GR" sz="1600" i="1">
              <a:latin typeface="Trebuchet MS" panose="020B0603020202020204" pitchFamily="34" charset="0"/>
            </a:endParaRPr>
          </a:p>
        </p:txBody>
      </p:sp>
      <p:sp>
        <p:nvSpPr>
          <p:cNvPr id="23" name="22 Flecha derecha"/>
          <p:cNvSpPr/>
          <p:nvPr/>
        </p:nvSpPr>
        <p:spPr>
          <a:xfrm>
            <a:off x="3563938" y="2060575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23 Flecha derecha"/>
          <p:cNvSpPr/>
          <p:nvPr/>
        </p:nvSpPr>
        <p:spPr>
          <a:xfrm>
            <a:off x="3563938" y="3357563"/>
            <a:ext cx="431800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24 Flecha derecha"/>
          <p:cNvSpPr/>
          <p:nvPr/>
        </p:nvSpPr>
        <p:spPr>
          <a:xfrm>
            <a:off x="3563938" y="4437063"/>
            <a:ext cx="431800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2051050" y="1341438"/>
            <a:ext cx="5761038" cy="593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s-ES" sz="3200" dirty="0" smtClean="0">
                <a:solidFill>
                  <a:srgbClr val="7030A0"/>
                </a:solidFill>
                <a:effectLst/>
                <a:latin typeface="Trebuchet MS" pitchFamily="34" charset="0"/>
              </a:rPr>
              <a:t>Incidencia de cáncer testicular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38225" y="2287588"/>
            <a:ext cx="3894138" cy="3949700"/>
          </a:xfrm>
        </p:spPr>
        <p:txBody>
          <a:bodyPr/>
          <a:lstStyle/>
          <a:p>
            <a:pPr eaLnBrk="1" hangingPunct="1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s-ES" sz="2000" smtClean="0">
                <a:latin typeface="Trebuchet MS" panose="020B0603020202020204" pitchFamily="34" charset="0"/>
              </a:rPr>
              <a:t>Cáncer de testículo, 1% de los tumores en hombres.</a:t>
            </a:r>
          </a:p>
          <a:p>
            <a:pPr eaLnBrk="1" hangingPunct="1">
              <a:buClr>
                <a:srgbClr val="7030A0"/>
              </a:buClr>
              <a:buFont typeface="Wingdings" panose="05000000000000000000" pitchFamily="2" charset="2"/>
              <a:buChar char="v"/>
            </a:pPr>
            <a:endParaRPr lang="es-ES" sz="2000" smtClean="0">
              <a:latin typeface="Trebuchet MS" panose="020B0603020202020204" pitchFamily="34" charset="0"/>
            </a:endParaRPr>
          </a:p>
          <a:p>
            <a:pPr eaLnBrk="1" hangingPunct="1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s-ES" sz="2000" smtClean="0">
                <a:latin typeface="Trebuchet MS" panose="020B0603020202020204" pitchFamily="34" charset="0"/>
              </a:rPr>
              <a:t>Forma más común de cáncer en varones jóvenes             (15-40 años).</a:t>
            </a:r>
          </a:p>
          <a:p>
            <a:pPr eaLnBrk="1" hangingPunct="1">
              <a:buClr>
                <a:srgbClr val="7030A0"/>
              </a:buClr>
              <a:buFont typeface="Wingdings" panose="05000000000000000000" pitchFamily="2" charset="2"/>
              <a:buChar char="v"/>
            </a:pPr>
            <a:endParaRPr lang="es-ES" sz="2000" smtClean="0">
              <a:latin typeface="Trebuchet MS" panose="020B0603020202020204" pitchFamily="34" charset="0"/>
            </a:endParaRPr>
          </a:p>
          <a:p>
            <a:pPr eaLnBrk="1" hangingPunct="1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s-ES" sz="2000" smtClean="0">
                <a:latin typeface="Trebuchet MS" panose="020B0603020202020204" pitchFamily="34" charset="0"/>
              </a:rPr>
              <a:t>La frecuencia de aparición exhibe una curva de 3 puntos con picos en la niñez, adultos jóvenes y ancianos.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86375" y="2287588"/>
            <a:ext cx="3894138" cy="4021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s-ES" sz="2000" smtClean="0">
                <a:latin typeface="Trebuchet MS" panose="020B0603020202020204" pitchFamily="34" charset="0"/>
              </a:rPr>
              <a:t>6-8 hombres cada 100.000 por año.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Font typeface="Wingdings" panose="05000000000000000000" pitchFamily="2" charset="2"/>
              <a:buChar char="v"/>
            </a:pPr>
            <a:endParaRPr lang="es-ES" sz="200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s-ES" sz="2000" smtClean="0">
                <a:latin typeface="Trebuchet MS" panose="020B0603020202020204" pitchFamily="34" charset="0"/>
              </a:rPr>
              <a:t>Las poblaciones de origen africano poseen una menor incidencia que las de otros origenes.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Font typeface="Wingdings" panose="05000000000000000000" pitchFamily="2" charset="2"/>
              <a:buChar char="v"/>
            </a:pPr>
            <a:endParaRPr lang="es-ES" sz="200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s-ES" sz="2000" smtClean="0">
                <a:latin typeface="Trebuchet MS" panose="020B0603020202020204" pitchFamily="34" charset="0"/>
              </a:rPr>
              <a:t>La incidencia más alta se observa entre los hombres del norte de Europa.</a:t>
            </a:r>
          </a:p>
        </p:txBody>
      </p:sp>
      <p:sp>
        <p:nvSpPr>
          <p:cNvPr id="6" name="Rectangle 4"/>
          <p:cNvSpPr txBox="1">
            <a:spLocks noRot="1" noChangeArrowheads="1"/>
          </p:cNvSpPr>
          <p:nvPr/>
        </p:nvSpPr>
        <p:spPr>
          <a:xfrm>
            <a:off x="1187450" y="269875"/>
            <a:ext cx="7777163" cy="7112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Microdeleciones</a:t>
            </a:r>
            <a:r>
              <a:rPr lang="es-E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 AZF y cáncer testicular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71550" y="2262188"/>
            <a:ext cx="4213225" cy="4167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1800" smtClean="0">
                <a:solidFill>
                  <a:srgbClr val="660066"/>
                </a:solidFill>
                <a:latin typeface="Trebuchet MS" panose="020B0603020202020204" pitchFamily="34" charset="0"/>
              </a:rPr>
              <a:t>Criptorquidia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endParaRPr lang="es-ES" sz="1800" smtClean="0">
              <a:solidFill>
                <a:srgbClr val="660066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1800" smtClean="0">
                <a:solidFill>
                  <a:srgbClr val="660066"/>
                </a:solidFill>
                <a:latin typeface="Trebuchet MS" panose="020B0603020202020204" pitchFamily="34" charset="0"/>
              </a:rPr>
              <a:t>Hernia inguinal congénita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endParaRPr lang="es-ES" sz="1800" smtClean="0">
              <a:solidFill>
                <a:srgbClr val="660066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1800" smtClean="0">
                <a:solidFill>
                  <a:srgbClr val="660066"/>
                </a:solidFill>
                <a:latin typeface="Trebuchet MS" panose="020B0603020202020204" pitchFamily="34" charset="0"/>
              </a:rPr>
              <a:t>Bajo peso al nacer 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endParaRPr lang="es-ES" sz="1800" smtClean="0">
              <a:solidFill>
                <a:srgbClr val="660066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1800" smtClean="0">
                <a:solidFill>
                  <a:srgbClr val="660066"/>
                </a:solidFill>
                <a:latin typeface="Trebuchet MS" panose="020B0603020202020204" pitchFamily="34" charset="0"/>
              </a:rPr>
              <a:t>Estrógenos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endParaRPr lang="es-ES" sz="1800" smtClean="0">
              <a:solidFill>
                <a:srgbClr val="660066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1800" smtClean="0">
                <a:solidFill>
                  <a:srgbClr val="660066"/>
                </a:solidFill>
                <a:latin typeface="Trebuchet MS" panose="020B0603020202020204" pitchFamily="34" charset="0"/>
              </a:rPr>
              <a:t>Malformación de los órganos sexuales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endParaRPr lang="es-ES" sz="1800" smtClean="0">
              <a:solidFill>
                <a:srgbClr val="660066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1800" smtClean="0">
                <a:solidFill>
                  <a:srgbClr val="660066"/>
                </a:solidFill>
                <a:latin typeface="Trebuchet MS" panose="020B0603020202020204" pitchFamily="34" charset="0"/>
              </a:rPr>
              <a:t>SK  Riesgo a desarrollar tumores primarios de células germinales de testículo.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040313" y="1935163"/>
            <a:ext cx="3995737" cy="42084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2000" smtClean="0">
                <a:solidFill>
                  <a:srgbClr val="333399"/>
                </a:solidFill>
                <a:latin typeface="Trebuchet MS" panose="020B0603020202020204" pitchFamily="34" charset="0"/>
              </a:rPr>
              <a:t>          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2000" smtClean="0">
                <a:solidFill>
                  <a:srgbClr val="333399"/>
                </a:solidFill>
                <a:latin typeface="Trebuchet MS" panose="020B0603020202020204" pitchFamily="34" charset="0"/>
              </a:rPr>
              <a:t>Familias c/antecedentes       2%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endParaRPr lang="es-ES" sz="2000" smtClean="0">
              <a:solidFill>
                <a:srgbClr val="333399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endParaRPr lang="es-ES" sz="2000" smtClean="0">
              <a:solidFill>
                <a:srgbClr val="333399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2000" smtClean="0">
                <a:solidFill>
                  <a:srgbClr val="333399"/>
                </a:solidFill>
                <a:latin typeface="Trebuchet MS" panose="020B0603020202020204" pitchFamily="34" charset="0"/>
              </a:rPr>
              <a:t>Hermanos    	                 1/60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2000" smtClean="0">
                <a:solidFill>
                  <a:srgbClr val="333399"/>
                </a:solidFill>
                <a:latin typeface="Trebuchet MS" panose="020B0603020202020204" pitchFamily="34" charset="0"/>
              </a:rPr>
              <a:t>Mellizos                            1/40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2000" smtClean="0">
                <a:solidFill>
                  <a:srgbClr val="333399"/>
                </a:solidFill>
                <a:latin typeface="Trebuchet MS" panose="020B0603020202020204" pitchFamily="34" charset="0"/>
              </a:rPr>
              <a:t>Gemelos                           1/10</a:t>
            </a:r>
          </a:p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2000" smtClean="0">
                <a:solidFill>
                  <a:srgbClr val="333399"/>
                </a:solidFill>
                <a:latin typeface="Trebuchet MS" panose="020B0603020202020204" pitchFamily="34" charset="0"/>
              </a:rPr>
              <a:t>Hombres c/cáncer             1/20       en un testículo</a:t>
            </a: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 flipV="1">
            <a:off x="1444625" y="55245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4"/>
          <p:cNvSpPr txBox="1">
            <a:spLocks noRot="1" noChangeArrowheads="1"/>
          </p:cNvSpPr>
          <p:nvPr/>
        </p:nvSpPr>
        <p:spPr>
          <a:xfrm>
            <a:off x="1042988" y="1649413"/>
            <a:ext cx="2735262" cy="493712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400" dirty="0">
                <a:solidFill>
                  <a:srgbClr val="80008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Factores de riesgo</a:t>
            </a:r>
          </a:p>
        </p:txBody>
      </p:sp>
      <p:sp>
        <p:nvSpPr>
          <p:cNvPr id="9" name="Rectangle 4"/>
          <p:cNvSpPr txBox="1">
            <a:spLocks noRot="1" noChangeArrowheads="1"/>
          </p:cNvSpPr>
          <p:nvPr/>
        </p:nvSpPr>
        <p:spPr>
          <a:xfrm>
            <a:off x="5373688" y="1649413"/>
            <a:ext cx="3806825" cy="493712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400" dirty="0">
                <a:solidFill>
                  <a:srgbClr val="3333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Predisposición Genética</a:t>
            </a:r>
          </a:p>
        </p:txBody>
      </p:sp>
      <p:sp>
        <p:nvSpPr>
          <p:cNvPr id="8" name="Rectangle 2"/>
          <p:cNvSpPr txBox="1">
            <a:spLocks noRot="1" noChangeArrowheads="1"/>
          </p:cNvSpPr>
          <p:nvPr/>
        </p:nvSpPr>
        <p:spPr>
          <a:xfrm>
            <a:off x="1143000" y="142875"/>
            <a:ext cx="785653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TGCT (tumores de células germinales de testículo)</a:t>
            </a:r>
          </a:p>
        </p:txBody>
      </p:sp>
      <p:sp>
        <p:nvSpPr>
          <p:cNvPr id="23560" name="Rectangle 3"/>
          <p:cNvSpPr txBox="1">
            <a:spLocks noChangeArrowheads="1"/>
          </p:cNvSpPr>
          <p:nvPr/>
        </p:nvSpPr>
        <p:spPr bwMode="auto">
          <a:xfrm>
            <a:off x="1000125" y="6500813"/>
            <a:ext cx="28575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CCFFCC"/>
              </a:buClr>
              <a:buFont typeface="Wingdings 2" panose="05020102010507070707" pitchFamily="18" charset="2"/>
              <a:buNone/>
            </a:pPr>
            <a:r>
              <a:rPr lang="es-ES" sz="1200" b="1">
                <a:solidFill>
                  <a:srgbClr val="660066"/>
                </a:solidFill>
                <a:latin typeface="Trebuchet MS" panose="020B0603020202020204" pitchFamily="34" charset="0"/>
              </a:rPr>
              <a:t>SK = Síndrome de Klinefelter (XXY)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 txBox="1">
            <a:spLocks noRot="1" noChangeArrowheads="1"/>
          </p:cNvSpPr>
          <p:nvPr/>
        </p:nvSpPr>
        <p:spPr>
          <a:xfrm>
            <a:off x="1116013" y="53975"/>
            <a:ext cx="7777162" cy="7112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Microdeleciones</a:t>
            </a:r>
            <a:r>
              <a:rPr lang="es-E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itchFamily="34" charset="0"/>
                <a:ea typeface="+mj-ea"/>
                <a:cs typeface="+mj-cs"/>
              </a:rPr>
              <a:t> AZF y cáncer testicular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187450" y="981075"/>
            <a:ext cx="7635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Originalmente se había propuesto una asociación entre deleciones AZF y la incidencia de tumores testiculares.</a:t>
            </a:r>
            <a:endParaRPr lang="es-ES" sz="1800" i="1">
              <a:latin typeface="Trebuchet MS" panose="020B0603020202020204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87450" y="1846263"/>
            <a:ext cx="76358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Sin embargo, varios trabajos reportaron ausencia de deleciones AZF en pacientes con cáncer testicular </a:t>
            </a:r>
            <a:r>
              <a:rPr lang="es-ES" sz="1400" i="1">
                <a:latin typeface="Trebuchet MS" panose="020B0603020202020204" pitchFamily="34" charset="0"/>
              </a:rPr>
              <a:t>(Frydelund-Larsen et al., 2003; Lutke Holzik et al., 2005; Bor et al., 2006, etc.).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84275" y="2997200"/>
            <a:ext cx="76358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Se debe tener en cuenta las diferencias geográficas y poblacionales, ya que la secuencia del cromosoma Y varía entre distintas poblaciones </a:t>
            </a:r>
            <a:r>
              <a:rPr lang="es-ES" sz="1800" i="1">
                <a:latin typeface="Trebuchet MS" panose="020B0603020202020204" pitchFamily="34" charset="0"/>
              </a:rPr>
              <a:t>(Y haplogrups)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87450" y="4149725"/>
            <a:ext cx="7635875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7030A0"/>
              </a:buClr>
              <a:buSzTx/>
              <a:buFont typeface="Wingdings" panose="05000000000000000000" pitchFamily="2" charset="2"/>
              <a:buChar char="v"/>
            </a:pPr>
            <a:r>
              <a:rPr lang="es-ES" sz="1800">
                <a:latin typeface="Trebuchet MS" panose="020B0603020202020204" pitchFamily="34" charset="0"/>
              </a:rPr>
              <a:t>Por ejemplo, se encontró asociación entre ciertos haplogrupos y deleciones AZFc en una población del norte de Italia </a:t>
            </a:r>
            <a:r>
              <a:rPr lang="es-ES" sz="1400" i="1">
                <a:latin typeface="Trebuchet MS" panose="020B0603020202020204" pitchFamily="34" charset="0"/>
              </a:rPr>
              <a:t>(Arredi et al., 2007) </a:t>
            </a:r>
            <a:r>
              <a:rPr lang="es-ES" sz="1800">
                <a:latin typeface="Trebuchet MS" panose="020B0603020202020204" pitchFamily="34" charset="0"/>
              </a:rPr>
              <a:t>pero no en otras poblaciones </a:t>
            </a:r>
            <a:r>
              <a:rPr lang="es-ES" sz="1400" i="1">
                <a:latin typeface="Trebuchet MS" panose="020B0603020202020204" pitchFamily="34" charset="0"/>
              </a:rPr>
              <a:t>(Ferlin et al., 2007). </a:t>
            </a:r>
            <a:r>
              <a:rPr lang="es-ES" sz="1800">
                <a:latin typeface="Trebuchet MS" panose="020B0603020202020204" pitchFamily="34" charset="0"/>
              </a:rPr>
              <a:t>En Finlandia, un % significativo de pacientes con cáncer testicular posee deleciones AZF </a:t>
            </a:r>
            <a:r>
              <a:rPr lang="es-ES" sz="1400" i="1">
                <a:latin typeface="Trebuchet MS" panose="020B0603020202020204" pitchFamily="34" charset="0"/>
              </a:rPr>
              <a:t>(Richard et al., 2004).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427538" y="5589588"/>
            <a:ext cx="576262" cy="576262"/>
          </a:xfrm>
          <a:prstGeom prst="down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31913" y="6092825"/>
            <a:ext cx="75612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7030A0"/>
              </a:buClr>
              <a:buSzTx/>
              <a:buFontTx/>
              <a:buNone/>
            </a:pPr>
            <a:r>
              <a:rPr lang="es-ES" sz="1800" b="1">
                <a:solidFill>
                  <a:srgbClr val="7030A0"/>
                </a:solidFill>
                <a:latin typeface="Trebuchet MS" panose="020B0603020202020204" pitchFamily="34" charset="0"/>
              </a:rPr>
              <a:t>No hay una correlación tan directa como en el caso de infertilidad (depende de la población)</a:t>
            </a:r>
            <a:endParaRPr lang="es-ES" sz="1800" b="1" i="1">
              <a:solidFill>
                <a:srgbClr val="7030A0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2632</TotalTime>
  <Words>1059</Words>
  <Application>Microsoft Office PowerPoint</Application>
  <PresentationFormat>On-screen Show (4:3)</PresentationFormat>
  <Paragraphs>177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Gill Sans MT</vt:lpstr>
      <vt:lpstr>Times New Roman</vt:lpstr>
      <vt:lpstr>Trebuchet MS</vt:lpstr>
      <vt:lpstr>Verdana</vt:lpstr>
      <vt:lpstr>Wingdings</vt:lpstr>
      <vt:lpstr>Wingdings 2</vt:lpstr>
      <vt:lpstr>Solsticio</vt:lpstr>
      <vt:lpstr>Document</vt:lpstr>
      <vt:lpstr>PowerPoint Presentation</vt:lpstr>
      <vt:lpstr>Introducción</vt:lpstr>
      <vt:lpstr>Infertilidad masculina y deleciones del cromosoma Y</vt:lpstr>
      <vt:lpstr>PowerPoint Presentation</vt:lpstr>
      <vt:lpstr>PowerPoint Presentation</vt:lpstr>
      <vt:lpstr>PowerPoint Presentation</vt:lpstr>
      <vt:lpstr>Incidencia de cáncer testicular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IMBICE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IMBICE</dc:creator>
  <cp:lastModifiedBy>PATO</cp:lastModifiedBy>
  <cp:revision>134</cp:revision>
  <cp:lastPrinted>2013-06-03T16:53:00Z</cp:lastPrinted>
  <dcterms:created xsi:type="dcterms:W3CDTF">2005-05-27T14:40:15Z</dcterms:created>
  <dcterms:modified xsi:type="dcterms:W3CDTF">2013-11-11T18:25:27Z</dcterms:modified>
</cp:coreProperties>
</file>