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sldIdLst>
    <p:sldId id="300" r:id="rId2"/>
    <p:sldId id="301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256" r:id="rId11"/>
    <p:sldId id="296" r:id="rId12"/>
    <p:sldId id="286" r:id="rId13"/>
    <p:sldId id="269" r:id="rId14"/>
    <p:sldId id="270" r:id="rId15"/>
    <p:sldId id="261" r:id="rId16"/>
    <p:sldId id="259" r:id="rId17"/>
    <p:sldId id="297" r:id="rId18"/>
    <p:sldId id="258" r:id="rId19"/>
    <p:sldId id="273" r:id="rId20"/>
    <p:sldId id="262" r:id="rId21"/>
    <p:sldId id="274" r:id="rId22"/>
    <p:sldId id="266" r:id="rId23"/>
    <p:sldId id="263" r:id="rId24"/>
    <p:sldId id="299" r:id="rId25"/>
    <p:sldId id="264" r:id="rId26"/>
    <p:sldId id="260" r:id="rId27"/>
    <p:sldId id="298" r:id="rId28"/>
    <p:sldId id="277" r:id="rId29"/>
    <p:sldId id="293" r:id="rId30"/>
    <p:sldId id="278" r:id="rId31"/>
    <p:sldId id="280" r:id="rId3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333399"/>
    <a:srgbClr val="000099"/>
    <a:srgbClr val="00B686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30" autoAdjust="0"/>
    <p:restoredTop sz="94660"/>
  </p:normalViewPr>
  <p:slideViewPr>
    <p:cSldViewPr>
      <p:cViewPr>
        <p:scale>
          <a:sx n="70" d="100"/>
          <a:sy n="70" d="100"/>
        </p:scale>
        <p:origin x="-173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25C1F1-F642-46D6-A873-B90C31109DAF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0A5DB78A-07EF-433C-A982-30DB881FB7C7}">
      <dgm:prSet/>
      <dgm:spPr/>
      <dgm:t>
        <a:bodyPr/>
        <a:lstStyle/>
        <a:p>
          <a:endParaRPr lang="es-AR"/>
        </a:p>
      </dgm:t>
    </dgm:pt>
    <dgm:pt modelId="{1BA82D95-9EC8-4121-BA50-C676F332C4E3}" type="parTrans" cxnId="{35ABDE23-F014-4B08-B2AF-5757AD26836D}">
      <dgm:prSet/>
      <dgm:spPr/>
    </dgm:pt>
    <dgm:pt modelId="{F14EB8AB-7A00-4C16-A0A6-A98B1D91773E}" type="sibTrans" cxnId="{35ABDE23-F014-4B08-B2AF-5757AD26836D}">
      <dgm:prSet/>
      <dgm:spPr/>
    </dgm:pt>
    <dgm:pt modelId="{43EA6BAB-8C60-4903-98AF-B0F3DC623320}">
      <dgm:prSet/>
      <dgm:spPr/>
      <dgm:t>
        <a:bodyPr/>
        <a:lstStyle/>
        <a:p>
          <a:endParaRPr lang="es-AR"/>
        </a:p>
      </dgm:t>
    </dgm:pt>
    <dgm:pt modelId="{62E457F4-08D7-4C65-A9F8-D1A09BC06D78}" type="parTrans" cxnId="{14A01470-0760-43E3-A55E-6849B7792D99}">
      <dgm:prSet/>
      <dgm:spPr/>
    </dgm:pt>
    <dgm:pt modelId="{44F2291A-2DCA-42FA-8620-18E34DEFDC05}" type="sibTrans" cxnId="{14A01470-0760-43E3-A55E-6849B7792D99}">
      <dgm:prSet/>
      <dgm:spPr/>
    </dgm:pt>
    <dgm:pt modelId="{AA43C7AF-DBD7-4F55-AD61-ADA941F49E79}">
      <dgm:prSet/>
      <dgm:spPr/>
      <dgm:t>
        <a:bodyPr/>
        <a:lstStyle/>
        <a:p>
          <a:endParaRPr lang="es-AR"/>
        </a:p>
      </dgm:t>
    </dgm:pt>
    <dgm:pt modelId="{14A74018-EEEF-4524-8DFE-AD116208AA36}" type="parTrans" cxnId="{B88C7B5D-9CD2-4C0C-A6D2-01E42CC9D70D}">
      <dgm:prSet/>
      <dgm:spPr/>
    </dgm:pt>
    <dgm:pt modelId="{DFAE5D34-92A6-4A45-8262-F278BCB61152}" type="sibTrans" cxnId="{B88C7B5D-9CD2-4C0C-A6D2-01E42CC9D70D}">
      <dgm:prSet/>
      <dgm:spPr/>
    </dgm:pt>
    <dgm:pt modelId="{33CDFB37-62EC-4CD7-94B9-A02566CF49D2}" type="pres">
      <dgm:prSet presAssocID="{7025C1F1-F642-46D6-A873-B90C31109DAF}" presName="cycle" presStyleCnt="0">
        <dgm:presLayoutVars>
          <dgm:dir/>
          <dgm:resizeHandles val="exact"/>
        </dgm:presLayoutVars>
      </dgm:prSet>
      <dgm:spPr/>
    </dgm:pt>
    <dgm:pt modelId="{0CD73ED0-11B4-4291-BEE4-05D3ED92CD52}" type="pres">
      <dgm:prSet presAssocID="{0A5DB78A-07EF-433C-A982-30DB881FB7C7}" presName="dummy" presStyleCnt="0"/>
      <dgm:spPr/>
    </dgm:pt>
    <dgm:pt modelId="{AACF6939-E3EA-45B9-A150-D36AF1CBAE4E}" type="pres">
      <dgm:prSet presAssocID="{0A5DB78A-07EF-433C-A982-30DB881FB7C7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C2CFC72-8E3D-4CAC-93E9-235764ED0E64}" type="pres">
      <dgm:prSet presAssocID="{F14EB8AB-7A00-4C16-A0A6-A98B1D91773E}" presName="sibTrans" presStyleLbl="node1" presStyleIdx="0" presStyleCnt="3"/>
      <dgm:spPr/>
    </dgm:pt>
    <dgm:pt modelId="{1F229EB9-258C-42F5-9E79-FDED317EB221}" type="pres">
      <dgm:prSet presAssocID="{43EA6BAB-8C60-4903-98AF-B0F3DC623320}" presName="dummy" presStyleCnt="0"/>
      <dgm:spPr/>
    </dgm:pt>
    <dgm:pt modelId="{8C049327-5879-42D0-B6E7-74D07D6CEF56}" type="pres">
      <dgm:prSet presAssocID="{43EA6BAB-8C60-4903-98AF-B0F3DC623320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0F179DAA-588F-4A69-922E-CB6DCDA95B8F}" type="pres">
      <dgm:prSet presAssocID="{44F2291A-2DCA-42FA-8620-18E34DEFDC05}" presName="sibTrans" presStyleLbl="node1" presStyleIdx="1" presStyleCnt="3"/>
      <dgm:spPr/>
    </dgm:pt>
    <dgm:pt modelId="{35F7F6F7-0054-4AB8-98DF-B2C8A34C4677}" type="pres">
      <dgm:prSet presAssocID="{AA43C7AF-DBD7-4F55-AD61-ADA941F49E79}" presName="dummy" presStyleCnt="0"/>
      <dgm:spPr/>
    </dgm:pt>
    <dgm:pt modelId="{C68F6A0D-2E1D-486B-B63B-3B68F2683689}" type="pres">
      <dgm:prSet presAssocID="{AA43C7AF-DBD7-4F55-AD61-ADA941F49E79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1CEA6CBA-B381-4717-8CEB-CEEAAC250BD2}" type="pres">
      <dgm:prSet presAssocID="{DFAE5D34-92A6-4A45-8262-F278BCB61152}" presName="sibTrans" presStyleLbl="node1" presStyleIdx="2" presStyleCnt="3"/>
      <dgm:spPr/>
    </dgm:pt>
  </dgm:ptLst>
  <dgm:cxnLst>
    <dgm:cxn modelId="{9533B5BF-F9C3-4B50-B237-E086559CF33E}" type="presOf" srcId="{AA43C7AF-DBD7-4F55-AD61-ADA941F49E79}" destId="{C68F6A0D-2E1D-486B-B63B-3B68F2683689}" srcOrd="0" destOrd="0" presId="urn:microsoft.com/office/officeart/2005/8/layout/cycle1"/>
    <dgm:cxn modelId="{B88C7B5D-9CD2-4C0C-A6D2-01E42CC9D70D}" srcId="{7025C1F1-F642-46D6-A873-B90C31109DAF}" destId="{AA43C7AF-DBD7-4F55-AD61-ADA941F49E79}" srcOrd="2" destOrd="0" parTransId="{14A74018-EEEF-4524-8DFE-AD116208AA36}" sibTransId="{DFAE5D34-92A6-4A45-8262-F278BCB61152}"/>
    <dgm:cxn modelId="{DC365E45-6BC3-4FC6-AF3F-49932747D9DF}" type="presOf" srcId="{DFAE5D34-92A6-4A45-8262-F278BCB61152}" destId="{1CEA6CBA-B381-4717-8CEB-CEEAAC250BD2}" srcOrd="0" destOrd="0" presId="urn:microsoft.com/office/officeart/2005/8/layout/cycle1"/>
    <dgm:cxn modelId="{DC94AB96-F623-4A6F-87C1-CB7B9EF57180}" type="presOf" srcId="{44F2291A-2DCA-42FA-8620-18E34DEFDC05}" destId="{0F179DAA-588F-4A69-922E-CB6DCDA95B8F}" srcOrd="0" destOrd="0" presId="urn:microsoft.com/office/officeart/2005/8/layout/cycle1"/>
    <dgm:cxn modelId="{78DE40B4-D23E-4E67-A10B-B7C556A96D1A}" type="presOf" srcId="{7025C1F1-F642-46D6-A873-B90C31109DAF}" destId="{33CDFB37-62EC-4CD7-94B9-A02566CF49D2}" srcOrd="0" destOrd="0" presId="urn:microsoft.com/office/officeart/2005/8/layout/cycle1"/>
    <dgm:cxn modelId="{35ABDE23-F014-4B08-B2AF-5757AD26836D}" srcId="{7025C1F1-F642-46D6-A873-B90C31109DAF}" destId="{0A5DB78A-07EF-433C-A982-30DB881FB7C7}" srcOrd="0" destOrd="0" parTransId="{1BA82D95-9EC8-4121-BA50-C676F332C4E3}" sibTransId="{F14EB8AB-7A00-4C16-A0A6-A98B1D91773E}"/>
    <dgm:cxn modelId="{9E01065D-3D5E-42BB-BCFA-4E327373882C}" type="presOf" srcId="{0A5DB78A-07EF-433C-A982-30DB881FB7C7}" destId="{AACF6939-E3EA-45B9-A150-D36AF1CBAE4E}" srcOrd="0" destOrd="0" presId="urn:microsoft.com/office/officeart/2005/8/layout/cycle1"/>
    <dgm:cxn modelId="{8AAF81DD-BD3D-44B6-816A-9AF7E9588399}" type="presOf" srcId="{F14EB8AB-7A00-4C16-A0A6-A98B1D91773E}" destId="{DC2CFC72-8E3D-4CAC-93E9-235764ED0E64}" srcOrd="0" destOrd="0" presId="urn:microsoft.com/office/officeart/2005/8/layout/cycle1"/>
    <dgm:cxn modelId="{14A01470-0760-43E3-A55E-6849B7792D99}" srcId="{7025C1F1-F642-46D6-A873-B90C31109DAF}" destId="{43EA6BAB-8C60-4903-98AF-B0F3DC623320}" srcOrd="1" destOrd="0" parTransId="{62E457F4-08D7-4C65-A9F8-D1A09BC06D78}" sibTransId="{44F2291A-2DCA-42FA-8620-18E34DEFDC05}"/>
    <dgm:cxn modelId="{37BE6485-46E0-43ED-BFB3-B8BD974438BF}" type="presOf" srcId="{43EA6BAB-8C60-4903-98AF-B0F3DC623320}" destId="{8C049327-5879-42D0-B6E7-74D07D6CEF56}" srcOrd="0" destOrd="0" presId="urn:microsoft.com/office/officeart/2005/8/layout/cycle1"/>
    <dgm:cxn modelId="{82440749-4392-418A-BEA4-7CE1A373D173}" type="presParOf" srcId="{33CDFB37-62EC-4CD7-94B9-A02566CF49D2}" destId="{0CD73ED0-11B4-4291-BEE4-05D3ED92CD52}" srcOrd="0" destOrd="0" presId="urn:microsoft.com/office/officeart/2005/8/layout/cycle1"/>
    <dgm:cxn modelId="{21FE6467-92C9-4531-AAB9-14C82F15F444}" type="presParOf" srcId="{33CDFB37-62EC-4CD7-94B9-A02566CF49D2}" destId="{AACF6939-E3EA-45B9-A150-D36AF1CBAE4E}" srcOrd="1" destOrd="0" presId="urn:microsoft.com/office/officeart/2005/8/layout/cycle1"/>
    <dgm:cxn modelId="{ED0B7D99-345C-49CD-A054-E6294BC3B85A}" type="presParOf" srcId="{33CDFB37-62EC-4CD7-94B9-A02566CF49D2}" destId="{DC2CFC72-8E3D-4CAC-93E9-235764ED0E64}" srcOrd="2" destOrd="0" presId="urn:microsoft.com/office/officeart/2005/8/layout/cycle1"/>
    <dgm:cxn modelId="{CE64140D-41DE-4587-8A74-AE37C89E735B}" type="presParOf" srcId="{33CDFB37-62EC-4CD7-94B9-A02566CF49D2}" destId="{1F229EB9-258C-42F5-9E79-FDED317EB221}" srcOrd="3" destOrd="0" presId="urn:microsoft.com/office/officeart/2005/8/layout/cycle1"/>
    <dgm:cxn modelId="{ABE75E07-6E3D-4C47-B583-E4EA4D25F52C}" type="presParOf" srcId="{33CDFB37-62EC-4CD7-94B9-A02566CF49D2}" destId="{8C049327-5879-42D0-B6E7-74D07D6CEF56}" srcOrd="4" destOrd="0" presId="urn:microsoft.com/office/officeart/2005/8/layout/cycle1"/>
    <dgm:cxn modelId="{4B19C35E-3A9E-402A-A129-8744284A20BF}" type="presParOf" srcId="{33CDFB37-62EC-4CD7-94B9-A02566CF49D2}" destId="{0F179DAA-588F-4A69-922E-CB6DCDA95B8F}" srcOrd="5" destOrd="0" presId="urn:microsoft.com/office/officeart/2005/8/layout/cycle1"/>
    <dgm:cxn modelId="{37239DFC-3134-4B2C-8085-3DEAA9E17035}" type="presParOf" srcId="{33CDFB37-62EC-4CD7-94B9-A02566CF49D2}" destId="{35F7F6F7-0054-4AB8-98DF-B2C8A34C4677}" srcOrd="6" destOrd="0" presId="urn:microsoft.com/office/officeart/2005/8/layout/cycle1"/>
    <dgm:cxn modelId="{5BE5106E-0355-4875-B7A2-C51027D6AF5D}" type="presParOf" srcId="{33CDFB37-62EC-4CD7-94B9-A02566CF49D2}" destId="{C68F6A0D-2E1D-486B-B63B-3B68F2683689}" srcOrd="7" destOrd="0" presId="urn:microsoft.com/office/officeart/2005/8/layout/cycle1"/>
    <dgm:cxn modelId="{9FCF2432-EEA5-4D07-8F21-ADD26F4D9BB1}" type="presParOf" srcId="{33CDFB37-62EC-4CD7-94B9-A02566CF49D2}" destId="{1CEA6CBA-B381-4717-8CEB-CEEAAC250BD2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2698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12698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3C21F9EA-1864-4D9C-A45C-A28A723334D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4CE49-A940-48FA-B538-404F01D5B50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F5288-920E-4735-A7A7-9F70E4D216B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ítulo y objetos encima del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70104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524000" y="4038600"/>
            <a:ext cx="70104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89646-0A33-4848-B673-87CD1D5C798D}" type="datetimeFigureOut">
              <a:rPr lang="es-ES"/>
              <a:pPr>
                <a:defRPr/>
              </a:pPr>
              <a:t>22/08/2014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75662-4FF7-4EA3-B043-6CE47B89FA4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2A21F-C610-4110-A61F-0C722B6FBF3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1CB32-3E64-41DA-99AC-C10EC91D3B0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3AF01-1E81-45EF-AB66-78848B877BC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303B0-1426-4F8C-ADFC-58C2DC841E1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E179A-2E92-4A0A-AFCB-36CAE8B21B7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DC164-674D-489F-B7A6-87C5E976305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971E2-6949-4F19-A677-8702F005E7C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88DE4-BA08-4A27-82B9-BBE6B768A54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/>
          </a:p>
        </p:txBody>
      </p:sp>
      <p:sp>
        <p:nvSpPr>
          <p:cNvPr id="12595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/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/>
          </a:p>
        </p:txBody>
      </p:sp>
      <p:sp>
        <p:nvSpPr>
          <p:cNvPr id="12595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/>
          </a:p>
        </p:txBody>
      </p:sp>
      <p:sp>
        <p:nvSpPr>
          <p:cNvPr id="12595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/>
          </a:p>
        </p:txBody>
      </p:sp>
      <p:sp>
        <p:nvSpPr>
          <p:cNvPr id="12595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/>
          </a:p>
        </p:txBody>
      </p:sp>
      <p:sp>
        <p:nvSpPr>
          <p:cNvPr id="12596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2596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596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596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17DF493-0FD4-4AE7-8B40-5C73F82D682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4" r:id="rId2"/>
    <p:sldLayoutId id="2147483773" r:id="rId3"/>
    <p:sldLayoutId id="2147483772" r:id="rId4"/>
    <p:sldLayoutId id="2147483771" r:id="rId5"/>
    <p:sldLayoutId id="2147483770" r:id="rId6"/>
    <p:sldLayoutId id="2147483769" r:id="rId7"/>
    <p:sldLayoutId id="2147483768" r:id="rId8"/>
    <p:sldLayoutId id="2147483767" r:id="rId9"/>
    <p:sldLayoutId id="2147483766" r:id="rId10"/>
    <p:sldLayoutId id="2147483765" r:id="rId11"/>
    <p:sldLayoutId id="214748377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jpeg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1331640" y="1052736"/>
            <a:ext cx="7344816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600" dirty="0">
                <a:latin typeface="Comic Sans MS" pitchFamily="66" charset="0"/>
              </a:rPr>
              <a:t>Genética Molecular, laboratorios</a:t>
            </a:r>
            <a:r>
              <a:rPr lang="es-ES" sz="3600" dirty="0" smtClean="0">
                <a:latin typeface="Comic Sans MS" pitchFamily="66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s-ES" sz="3600" dirty="0" smtClean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s-ES" sz="2800" dirty="0" smtClean="0">
                <a:latin typeface="Comic Sans MS" pitchFamily="66" charset="0"/>
              </a:rPr>
              <a:t>Silvina </a:t>
            </a:r>
            <a:r>
              <a:rPr lang="es-ES" sz="2800" dirty="0" smtClean="0">
                <a:latin typeface="Comic Sans MS" pitchFamily="66" charset="0"/>
              </a:rPr>
              <a:t>Richard    </a:t>
            </a:r>
            <a:r>
              <a:rPr lang="es-ES" sz="2800" dirty="0" smtClean="0">
                <a:solidFill>
                  <a:srgbClr val="FF0000"/>
                </a:solidFill>
                <a:latin typeface="Comic Sans MS" pitchFamily="66" charset="0"/>
              </a:rPr>
              <a:t>srichard@imbice.org.ar</a:t>
            </a:r>
          </a:p>
          <a:p>
            <a:pPr>
              <a:spcBef>
                <a:spcPct val="50000"/>
              </a:spcBef>
            </a:pPr>
            <a:r>
              <a:rPr lang="es-ES" sz="2800" dirty="0">
                <a:latin typeface="Comic Sans MS" pitchFamily="66" charset="0"/>
              </a:rPr>
              <a:t> </a:t>
            </a:r>
            <a:r>
              <a:rPr lang="es-ES" sz="2800" dirty="0" smtClean="0">
                <a:latin typeface="Comic Sans MS" pitchFamily="66" charset="0"/>
              </a:rPr>
              <a:t>                          </a:t>
            </a:r>
            <a:r>
              <a:rPr lang="es-ES" sz="2800" dirty="0" smtClean="0">
                <a:solidFill>
                  <a:srgbClr val="FF0000"/>
                </a:solidFill>
                <a:latin typeface="Comic Sans MS" pitchFamily="66" charset="0"/>
              </a:rPr>
              <a:t>silrichard@yahoo.com.ar</a:t>
            </a:r>
            <a:r>
              <a:rPr lang="es-ES" sz="2800" dirty="0" smtClean="0">
                <a:latin typeface="Comic Sans MS" pitchFamily="66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s-ES" sz="2800" dirty="0">
                <a:latin typeface="Comic Sans MS" pitchFamily="66" charset="0"/>
              </a:rPr>
              <a:t>Marcela </a:t>
            </a:r>
            <a:r>
              <a:rPr lang="es-ES" sz="2800" dirty="0" err="1" smtClean="0">
                <a:latin typeface="Comic Sans MS" pitchFamily="66" charset="0"/>
              </a:rPr>
              <a:t>Pilloff</a:t>
            </a:r>
            <a:r>
              <a:rPr lang="es-ES" sz="2800" dirty="0" smtClean="0">
                <a:latin typeface="Comic Sans MS" pitchFamily="66" charset="0"/>
              </a:rPr>
              <a:t>    </a:t>
            </a:r>
            <a:r>
              <a:rPr lang="es-ES" sz="2800" dirty="0">
                <a:solidFill>
                  <a:srgbClr val="FF0000"/>
                </a:solidFill>
                <a:latin typeface="Comic Sans MS" pitchFamily="66" charset="0"/>
              </a:rPr>
              <a:t>marcelapilloff</a:t>
            </a:r>
            <a:r>
              <a:rPr lang="es-ES" sz="2800" dirty="0">
                <a:solidFill>
                  <a:srgbClr val="FF0000"/>
                </a:solidFill>
                <a:latin typeface="Comic Sans MS" pitchFamily="66" charset="0"/>
              </a:rPr>
              <a:t>@gmail.com</a:t>
            </a:r>
            <a:endParaRPr lang="es-ES" sz="2800" dirty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s-ES" sz="4000" dirty="0">
              <a:latin typeface="Comic Sans MS" pitchFamily="66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04912" y="4868912"/>
            <a:ext cx="4508500" cy="4270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 eaLnBrk="0" hangingPunct="0">
              <a:spcAft>
                <a:spcPts val="600"/>
              </a:spcAft>
              <a:buFontTx/>
              <a:buChar char="•"/>
            </a:pPr>
            <a:r>
              <a:rPr lang="es-AR" sz="2200"/>
              <a:t>80% de asistencia</a:t>
            </a:r>
            <a:endParaRPr lang="es-ES_tradnl" sz="220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92212" y="5313412"/>
            <a:ext cx="4508500" cy="4270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 eaLnBrk="0" hangingPunct="0">
              <a:spcAft>
                <a:spcPts val="600"/>
              </a:spcAft>
              <a:buFontTx/>
              <a:buChar char="•"/>
            </a:pPr>
            <a:r>
              <a:rPr lang="es-AR" sz="2200"/>
              <a:t>Informe de TPs</a:t>
            </a:r>
            <a:endParaRPr lang="es-ES_tradnl" sz="220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5745212"/>
            <a:ext cx="4508500" cy="4270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 eaLnBrk="0" hangingPunct="0">
              <a:spcAft>
                <a:spcPts val="600"/>
              </a:spcAft>
              <a:buFontTx/>
              <a:buChar char="•"/>
            </a:pPr>
            <a:r>
              <a:rPr lang="es-AR" sz="2200"/>
              <a:t>Exposición de trabajos</a:t>
            </a:r>
            <a:endParaRPr lang="es-ES_tradnl" sz="220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92212" y="6227812"/>
            <a:ext cx="4508500" cy="4270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 eaLnBrk="0" hangingPunct="0">
              <a:spcAft>
                <a:spcPts val="600"/>
              </a:spcAft>
              <a:buFontTx/>
              <a:buChar char="•"/>
            </a:pPr>
            <a:r>
              <a:rPr lang="es-AR" sz="2200"/>
              <a:t>Examen de TPs</a:t>
            </a:r>
            <a:endParaRPr lang="es-ES_tradnl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1619250" y="3573463"/>
            <a:ext cx="6192838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4800" b="1">
                <a:latin typeface="Trebuchet MS" pitchFamily="34" charset="0"/>
              </a:rPr>
              <a:t>Clase de extracción de ADN</a:t>
            </a:r>
          </a:p>
        </p:txBody>
      </p:sp>
      <p:sp>
        <p:nvSpPr>
          <p:cNvPr id="5123" name="Rectangle 16"/>
          <p:cNvSpPr>
            <a:spLocks noChangeArrowheads="1"/>
          </p:cNvSpPr>
          <p:nvPr/>
        </p:nvSpPr>
        <p:spPr bwMode="auto">
          <a:xfrm>
            <a:off x="1476375" y="836613"/>
            <a:ext cx="6983413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ES" sz="4800" b="1">
                <a:solidFill>
                  <a:schemeClr val="tx2"/>
                </a:solidFill>
                <a:latin typeface="Trebuchet MS" pitchFamily="34" charset="0"/>
              </a:rPr>
              <a:t>GENETICA MOLECULAR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763713" y="765175"/>
            <a:ext cx="6192837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ES" sz="4800" b="1">
                <a:solidFill>
                  <a:schemeClr val="tx2"/>
                </a:solidFill>
                <a:latin typeface="Trebuchet MS" pitchFamily="34" charset="0"/>
              </a:rPr>
              <a:t>Extracción de ADN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197100" y="2060575"/>
            <a:ext cx="48958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>
                <a:latin typeface="Trebuchet MS" pitchFamily="34" charset="0"/>
              </a:rPr>
              <a:t>Punto de partida para una multitud de análisis genéticos 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39750" y="4251325"/>
            <a:ext cx="16843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>
                <a:latin typeface="Trebuchet MS" pitchFamily="34" charset="0"/>
              </a:rPr>
              <a:t>Paternidad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6359525" y="3892550"/>
            <a:ext cx="2649538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2400">
                <a:latin typeface="Trebuchet MS" pitchFamily="34" charset="0"/>
              </a:rPr>
              <a:t>Casos</a:t>
            </a:r>
          </a:p>
          <a:p>
            <a:pPr algn="ctr"/>
            <a:r>
              <a:rPr lang="es-ES" sz="2400">
                <a:latin typeface="Trebuchet MS" pitchFamily="34" charset="0"/>
              </a:rPr>
              <a:t>Medicina Forense 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724525" y="5084763"/>
            <a:ext cx="22320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>
                <a:latin typeface="Trebuchet MS" pitchFamily="34" charset="0"/>
              </a:rPr>
              <a:t>Criminalística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122363" y="5016500"/>
            <a:ext cx="39052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2400">
                <a:latin typeface="Trebuchet MS" pitchFamily="34" charset="0"/>
              </a:rPr>
              <a:t>Enfermedades Hereditarias</a:t>
            </a:r>
            <a:endParaRPr lang="es-ES" sz="2000">
              <a:latin typeface="Trebuchet MS" pitchFamily="34" charset="0"/>
            </a:endParaRPr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 flipH="1">
            <a:off x="2339975" y="3716338"/>
            <a:ext cx="1439863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H="1">
            <a:off x="3997325" y="3573463"/>
            <a:ext cx="287338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5076825" y="3573463"/>
            <a:ext cx="719138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>
            <a:off x="5795963" y="3357563"/>
            <a:ext cx="6477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/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179388" y="3532188"/>
            <a:ext cx="19732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>
                <a:latin typeface="Trebuchet MS" pitchFamily="34" charset="0"/>
              </a:rPr>
              <a:t>Investigación</a:t>
            </a:r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H="1">
            <a:off x="2339975" y="3284538"/>
            <a:ext cx="12239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1973263" y="2300288"/>
          <a:ext cx="4953000" cy="3865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Fotografía de Photo Editor" r:id="rId3" imgW="3514286" imgH="2742857" progId="">
                  <p:embed/>
                </p:oleObj>
              </mc:Choice>
              <mc:Fallback>
                <p:oleObj name="Fotografía de Photo Editor" r:id="rId3" imgW="3514286" imgH="2742857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3263" y="2300288"/>
                        <a:ext cx="4953000" cy="3865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ext Box 5"/>
          <p:cNvSpPr txBox="1">
            <a:spLocks noChangeArrowheads="1"/>
          </p:cNvSpPr>
          <p:nvPr/>
        </p:nvSpPr>
        <p:spPr bwMode="auto">
          <a:xfrm>
            <a:off x="971550" y="6149975"/>
            <a:ext cx="38687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800">
                <a:latin typeface="Trebuchet MS" pitchFamily="34" charset="0"/>
                <a:cs typeface="Arial" charset="0"/>
              </a:rPr>
              <a:t>ADN mitocondrial</a:t>
            </a:r>
            <a:endParaRPr lang="es-ES" sz="2800">
              <a:latin typeface="Trebuchet MS" pitchFamily="34" charset="0"/>
              <a:cs typeface="Arial" charset="0"/>
            </a:endParaRPr>
          </a:p>
        </p:txBody>
      </p:sp>
      <p:sp>
        <p:nvSpPr>
          <p:cNvPr id="1028" name="Text Box 6"/>
          <p:cNvSpPr txBox="1">
            <a:spLocks noChangeArrowheads="1"/>
          </p:cNvSpPr>
          <p:nvPr/>
        </p:nvSpPr>
        <p:spPr bwMode="auto">
          <a:xfrm>
            <a:off x="6061075" y="1844675"/>
            <a:ext cx="2451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800">
                <a:latin typeface="Trebuchet MS" pitchFamily="34" charset="0"/>
                <a:cs typeface="Arial" charset="0"/>
              </a:rPr>
              <a:t>ADN nuclear</a:t>
            </a:r>
            <a:endParaRPr lang="es-ES" sz="2800">
              <a:latin typeface="Trebuchet MS" pitchFamily="34" charset="0"/>
              <a:cs typeface="Arial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1331913" y="765175"/>
            <a:ext cx="69850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AR" sz="4000" b="1">
                <a:solidFill>
                  <a:schemeClr val="tx2"/>
                </a:solidFill>
                <a:latin typeface="Trebuchet MS" pitchFamily="34" charset="0"/>
              </a:rPr>
              <a:t>Hay más de un tipo de ADN</a:t>
            </a:r>
            <a:endParaRPr lang="es-ES" sz="4000" b="1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692900" y="6088063"/>
            <a:ext cx="24511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200">
                <a:latin typeface="Trebuchet MS" pitchFamily="34" charset="0"/>
                <a:cs typeface="Arial" charset="0"/>
              </a:rPr>
              <a:t>ADN cloroplástico en plantas</a:t>
            </a:r>
            <a:endParaRPr lang="es-ES" sz="2200">
              <a:latin typeface="Trebuchet MS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522288" y="2484438"/>
            <a:ext cx="5705475" cy="16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800">
                <a:solidFill>
                  <a:schemeClr val="tx2"/>
                </a:solidFill>
                <a:latin typeface="Trebuchet MS" pitchFamily="34" charset="0"/>
                <a:cs typeface="Arial" charset="0"/>
              </a:rPr>
              <a:t>ADN nuclear</a:t>
            </a:r>
          </a:p>
          <a:p>
            <a:r>
              <a:rPr lang="es-ES_tradnl" sz="2400">
                <a:latin typeface="Trebuchet MS" pitchFamily="34" charset="0"/>
                <a:cs typeface="Arial" charset="0"/>
              </a:rPr>
              <a:t>22 autosomas + X, Y</a:t>
            </a:r>
          </a:p>
          <a:p>
            <a:r>
              <a:rPr lang="es-ES_tradnl" sz="2400">
                <a:latin typeface="Trebuchet MS" pitchFamily="34" charset="0"/>
                <a:cs typeface="Arial" charset="0"/>
              </a:rPr>
              <a:t>3.000 millones pares de bases</a:t>
            </a:r>
          </a:p>
          <a:p>
            <a:r>
              <a:rPr lang="es-ES_tradnl" sz="2400">
                <a:latin typeface="Trebuchet MS" pitchFamily="34" charset="0"/>
                <a:cs typeface="Arial" charset="0"/>
              </a:rPr>
              <a:t>1 molécula/célula</a:t>
            </a:r>
          </a:p>
        </p:txBody>
      </p:sp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468313" y="4508500"/>
            <a:ext cx="5975350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800">
                <a:solidFill>
                  <a:schemeClr val="tx2"/>
                </a:solidFill>
                <a:latin typeface="Trebuchet MS" pitchFamily="34" charset="0"/>
                <a:cs typeface="Arial" charset="0"/>
              </a:rPr>
              <a:t>ADN mitocondrial</a:t>
            </a:r>
          </a:p>
          <a:p>
            <a:r>
              <a:rPr lang="es-ES_tradnl" sz="2400">
                <a:latin typeface="Trebuchet MS" pitchFamily="34" charset="0"/>
                <a:cs typeface="Arial" charset="0"/>
              </a:rPr>
              <a:t>16.569 pares de bases</a:t>
            </a:r>
            <a:endParaRPr lang="pt-BR" sz="2400">
              <a:latin typeface="Trebuchet MS" pitchFamily="34" charset="0"/>
              <a:cs typeface="Arial" charset="0"/>
            </a:endParaRPr>
          </a:p>
          <a:p>
            <a:r>
              <a:rPr lang="pt-BR" sz="2400">
                <a:latin typeface="Trebuchet MS" pitchFamily="34" charset="0"/>
              </a:rPr>
              <a:t>2 a 10 moléculas de ADNmt/mitocondria </a:t>
            </a:r>
          </a:p>
          <a:p>
            <a:r>
              <a:rPr lang="pt-BR" sz="2400">
                <a:latin typeface="Trebuchet MS" pitchFamily="34" charset="0"/>
              </a:rPr>
              <a:t>500 a 1.000 mitocondrias /célula</a:t>
            </a:r>
            <a:endParaRPr lang="pt-BR" sz="2400">
              <a:latin typeface="Trebuchet MS" pitchFamily="34" charset="0"/>
              <a:cs typeface="Arial" charset="0"/>
            </a:endParaRPr>
          </a:p>
          <a:p>
            <a:r>
              <a:rPr lang="pt-BR" sz="2400">
                <a:latin typeface="Trebuchet MS" pitchFamily="34" charset="0"/>
                <a:cs typeface="Arial" charset="0"/>
              </a:rPr>
              <a:t>1.000 a 10.000 </a:t>
            </a:r>
            <a:r>
              <a:rPr lang="pt-BR" sz="2400">
                <a:latin typeface="Trebuchet MS" pitchFamily="34" charset="0"/>
              </a:rPr>
              <a:t>moléculas ADNmt</a:t>
            </a:r>
            <a:r>
              <a:rPr lang="pt-BR" sz="2400">
                <a:latin typeface="Trebuchet MS" pitchFamily="34" charset="0"/>
                <a:cs typeface="Arial" charset="0"/>
              </a:rPr>
              <a:t>/célula</a:t>
            </a:r>
            <a:endParaRPr lang="es-ES" sz="2400">
              <a:latin typeface="Trebuchet MS" pitchFamily="34" charset="0"/>
              <a:cs typeface="Arial" charset="0"/>
            </a:endParaRPr>
          </a:p>
        </p:txBody>
      </p:sp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971550" y="763588"/>
            <a:ext cx="5834063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AR" sz="3800" b="1">
                <a:solidFill>
                  <a:schemeClr val="tx2"/>
                </a:solidFill>
                <a:latin typeface="Trebuchet MS" pitchFamily="34" charset="0"/>
              </a:rPr>
              <a:t>Clasificación según su distribución</a:t>
            </a:r>
            <a:endParaRPr lang="es-ES" sz="3800" b="1">
              <a:solidFill>
                <a:schemeClr val="tx2"/>
              </a:solidFill>
              <a:latin typeface="Trebuchet MS" pitchFamily="34" charset="0"/>
            </a:endParaRPr>
          </a:p>
        </p:txBody>
      </p:sp>
      <p:pic>
        <p:nvPicPr>
          <p:cNvPr id="7173" name="Picture 8"/>
          <p:cNvPicPr>
            <a:picLocks noChangeAspect="1" noChangeArrowheads="1"/>
          </p:cNvPicPr>
          <p:nvPr/>
        </p:nvPicPr>
        <p:blipFill>
          <a:blip r:embed="rId2" cstate="print"/>
          <a:srcRect l="26572" r="14549" b="7820"/>
          <a:stretch>
            <a:fillRect/>
          </a:stretch>
        </p:blipFill>
        <p:spPr bwMode="auto">
          <a:xfrm>
            <a:off x="6842125" y="620713"/>
            <a:ext cx="212725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4456113"/>
            <a:ext cx="230346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971550" y="2636838"/>
            <a:ext cx="76327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_tradnl" sz="2800">
                <a:latin typeface="Trebuchet MS" pitchFamily="34" charset="0"/>
                <a:cs typeface="Arial" charset="0"/>
              </a:rPr>
              <a:t>Herencia biparental: </a:t>
            </a:r>
          </a:p>
          <a:p>
            <a:pPr>
              <a:buFont typeface="Wingdings" pitchFamily="2" charset="2"/>
              <a:buNone/>
            </a:pPr>
            <a:r>
              <a:rPr lang="es-ES_tradnl" sz="2800">
                <a:latin typeface="Trebuchet MS" pitchFamily="34" charset="0"/>
                <a:cs typeface="Arial" charset="0"/>
              </a:rPr>
              <a:t>   Autosomas, cromosoma X</a:t>
            </a:r>
          </a:p>
          <a:p>
            <a:pPr>
              <a:buFont typeface="Wingdings" pitchFamily="2" charset="2"/>
              <a:buChar char="Ø"/>
            </a:pPr>
            <a:endParaRPr lang="es-ES_tradnl" sz="2800">
              <a:latin typeface="Trebuchet MS" pitchFamily="34" charset="0"/>
              <a:cs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es-ES_tradnl" sz="2800">
                <a:latin typeface="Trebuchet MS" pitchFamily="34" charset="0"/>
                <a:cs typeface="Arial" charset="0"/>
              </a:rPr>
              <a:t>Herencia uniparental: </a:t>
            </a:r>
          </a:p>
          <a:p>
            <a:pPr>
              <a:buFont typeface="Wingdings" pitchFamily="2" charset="2"/>
              <a:buNone/>
            </a:pPr>
            <a:r>
              <a:rPr lang="es-ES_tradnl" sz="2800">
                <a:latin typeface="Trebuchet MS" pitchFamily="34" charset="0"/>
                <a:cs typeface="Arial" charset="0"/>
              </a:rPr>
              <a:t>   ADN mitocondrial, cromosoma Y</a:t>
            </a:r>
          </a:p>
          <a:p>
            <a:pPr>
              <a:buFont typeface="Wingdings" pitchFamily="2" charset="2"/>
              <a:buChar char="Ø"/>
            </a:pPr>
            <a:endParaRPr lang="es-ES_tradnl" sz="2800">
              <a:latin typeface="Trebuchet MS" pitchFamily="34" charset="0"/>
              <a:cs typeface="Arial" charset="0"/>
            </a:endParaRPr>
          </a:p>
        </p:txBody>
      </p:sp>
      <p:sp>
        <p:nvSpPr>
          <p:cNvPr id="8195" name="Rectangle 6"/>
          <p:cNvSpPr>
            <a:spLocks noChangeArrowheads="1"/>
          </p:cNvSpPr>
          <p:nvPr/>
        </p:nvSpPr>
        <p:spPr bwMode="auto">
          <a:xfrm>
            <a:off x="1042988" y="765175"/>
            <a:ext cx="7993062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AR" sz="3800" b="1">
                <a:solidFill>
                  <a:schemeClr val="tx2"/>
                </a:solidFill>
                <a:latin typeface="Trebuchet MS" pitchFamily="34" charset="0"/>
              </a:rPr>
              <a:t>Clasificación según su patrón de herencia</a:t>
            </a:r>
            <a:endParaRPr lang="es-ES" sz="3800" b="1">
              <a:solidFill>
                <a:schemeClr val="tx2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1042988" y="4365625"/>
            <a:ext cx="2808287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>
                <a:latin typeface="Trebuchet MS" pitchFamily="34" charset="0"/>
              </a:rPr>
              <a:t>Fluidos corporales</a:t>
            </a:r>
          </a:p>
          <a:p>
            <a:r>
              <a:rPr lang="es-ES" sz="2200">
                <a:latin typeface="Trebuchet MS" pitchFamily="34" charset="0"/>
              </a:rPr>
              <a:t>Saliva – Semen-Orina</a:t>
            </a:r>
            <a:r>
              <a:rPr lang="es-ES">
                <a:latin typeface="Trebuchet MS" pitchFamily="34" charset="0"/>
              </a:rPr>
              <a:t> </a:t>
            </a:r>
          </a:p>
        </p:txBody>
      </p:sp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1068388" y="2895600"/>
            <a:ext cx="1416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>
                <a:latin typeface="Trebuchet MS" pitchFamily="34" charset="0"/>
              </a:rPr>
              <a:t>Sangre</a:t>
            </a:r>
          </a:p>
        </p:txBody>
      </p:sp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5435600" y="2781300"/>
            <a:ext cx="3097213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>
                <a:latin typeface="Trebuchet MS" pitchFamily="34" charset="0"/>
              </a:rPr>
              <a:t>Pelo   -del bulbo capilar</a:t>
            </a:r>
          </a:p>
          <a:p>
            <a:r>
              <a:rPr lang="es-ES" sz="2000">
                <a:latin typeface="Trebuchet MS" pitchFamily="34" charset="0"/>
              </a:rPr>
              <a:t>          -sin bulbo: ADNmt</a:t>
            </a:r>
          </a:p>
          <a:p>
            <a:r>
              <a:rPr lang="es-ES" sz="2000">
                <a:latin typeface="Trebuchet MS" pitchFamily="34" charset="0"/>
              </a:rPr>
              <a:t>Uñas -células epiteliales-</a:t>
            </a:r>
          </a:p>
          <a:p>
            <a:r>
              <a:rPr lang="es-ES" sz="2000">
                <a:latin typeface="Trebuchet MS" pitchFamily="34" charset="0"/>
              </a:rPr>
              <a:t>Colillas de Cigarrillos</a:t>
            </a:r>
          </a:p>
          <a:p>
            <a:r>
              <a:rPr lang="es-ES" sz="2000">
                <a:latin typeface="Trebuchet MS" pitchFamily="34" charset="0"/>
              </a:rPr>
              <a:t>(restos de células)</a:t>
            </a:r>
          </a:p>
          <a:p>
            <a:r>
              <a:rPr lang="es-ES" sz="2000">
                <a:latin typeface="Trebuchet MS" pitchFamily="34" charset="0"/>
              </a:rPr>
              <a:t>Huesos</a:t>
            </a:r>
          </a:p>
          <a:p>
            <a:r>
              <a:rPr lang="es-ES" sz="2000">
                <a:latin typeface="Trebuchet MS" pitchFamily="34" charset="0"/>
              </a:rPr>
              <a:t>Dientes</a:t>
            </a:r>
          </a:p>
          <a:p>
            <a:r>
              <a:rPr lang="es-ES" sz="2000"/>
              <a:t>Momias</a:t>
            </a:r>
          </a:p>
        </p:txBody>
      </p:sp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4859338" y="5591175"/>
            <a:ext cx="31670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>
                <a:latin typeface="Trebuchet MS" pitchFamily="34" charset="0"/>
              </a:rPr>
              <a:t>Animales - Plantas   Hongos - Levaduras Bacterias-Virus</a:t>
            </a:r>
          </a:p>
        </p:txBody>
      </p:sp>
      <p:sp>
        <p:nvSpPr>
          <p:cNvPr id="9222" name="Text Box 9"/>
          <p:cNvSpPr txBox="1">
            <a:spLocks noChangeArrowheads="1"/>
          </p:cNvSpPr>
          <p:nvPr/>
        </p:nvSpPr>
        <p:spPr bwMode="auto">
          <a:xfrm>
            <a:off x="1050925" y="3622675"/>
            <a:ext cx="3767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000">
                <a:latin typeface="Trebuchet MS" pitchFamily="34" charset="0"/>
              </a:rPr>
              <a:t>Tejidos embebidos en parafina </a:t>
            </a:r>
          </a:p>
        </p:txBody>
      </p:sp>
      <p:sp>
        <p:nvSpPr>
          <p:cNvPr id="9223" name="Text Box 10"/>
          <p:cNvSpPr txBox="1">
            <a:spLocks noChangeArrowheads="1"/>
          </p:cNvSpPr>
          <p:nvPr/>
        </p:nvSpPr>
        <p:spPr bwMode="auto">
          <a:xfrm>
            <a:off x="5538788" y="2035175"/>
            <a:ext cx="2755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>
                <a:latin typeface="Trebuchet MS" pitchFamily="34" charset="0"/>
              </a:rPr>
              <a:t>Muestras  Forenses</a:t>
            </a:r>
          </a:p>
        </p:txBody>
      </p:sp>
      <p:sp>
        <p:nvSpPr>
          <p:cNvPr id="9224" name="Text Box 11"/>
          <p:cNvSpPr txBox="1">
            <a:spLocks noChangeArrowheads="1"/>
          </p:cNvSpPr>
          <p:nvPr/>
        </p:nvSpPr>
        <p:spPr bwMode="auto">
          <a:xfrm>
            <a:off x="1042988" y="2060575"/>
            <a:ext cx="2881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>
                <a:latin typeface="Trebuchet MS" pitchFamily="34" charset="0"/>
              </a:rPr>
              <a:t>Diferentes Tejidos</a:t>
            </a:r>
          </a:p>
        </p:txBody>
      </p:sp>
      <p:sp>
        <p:nvSpPr>
          <p:cNvPr id="9225" name="Text Box 12"/>
          <p:cNvSpPr txBox="1">
            <a:spLocks noChangeArrowheads="1"/>
          </p:cNvSpPr>
          <p:nvPr/>
        </p:nvSpPr>
        <p:spPr bwMode="auto">
          <a:xfrm>
            <a:off x="1006475" y="5564188"/>
            <a:ext cx="2643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>
                <a:latin typeface="Trebuchet MS" pitchFamily="34" charset="0"/>
              </a:rPr>
              <a:t>Células en Cultivo</a:t>
            </a:r>
          </a:p>
        </p:txBody>
      </p:sp>
      <p:sp>
        <p:nvSpPr>
          <p:cNvPr id="9226" name="Text Box 13"/>
          <p:cNvSpPr txBox="1">
            <a:spLocks noChangeArrowheads="1"/>
          </p:cNvSpPr>
          <p:nvPr/>
        </p:nvSpPr>
        <p:spPr bwMode="auto">
          <a:xfrm>
            <a:off x="2482850" y="2708275"/>
            <a:ext cx="2376488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latin typeface="Trebuchet MS" pitchFamily="34" charset="0"/>
              </a:rPr>
              <a:t>Líquida</a:t>
            </a:r>
          </a:p>
          <a:p>
            <a:pPr>
              <a:spcBef>
                <a:spcPct val="50000"/>
              </a:spcBef>
            </a:pPr>
            <a:r>
              <a:rPr lang="es-ES">
                <a:latin typeface="Trebuchet MS" pitchFamily="34" charset="0"/>
              </a:rPr>
              <a:t>Manchas secas</a:t>
            </a:r>
          </a:p>
        </p:txBody>
      </p:sp>
      <p:sp>
        <p:nvSpPr>
          <p:cNvPr id="9227" name="Rectangle 14"/>
          <p:cNvSpPr>
            <a:spLocks noChangeArrowheads="1"/>
          </p:cNvSpPr>
          <p:nvPr/>
        </p:nvSpPr>
        <p:spPr bwMode="auto">
          <a:xfrm>
            <a:off x="684213" y="620713"/>
            <a:ext cx="4681537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AR" sz="3800" b="1">
                <a:solidFill>
                  <a:srgbClr val="333399"/>
                </a:solidFill>
                <a:latin typeface="Trebuchet MS" pitchFamily="34" charset="0"/>
              </a:rPr>
              <a:t>Fuentes de ADN</a:t>
            </a:r>
            <a:endParaRPr lang="es-ES" sz="380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9228" name="Line 15"/>
          <p:cNvSpPr>
            <a:spLocks noChangeShapeType="1"/>
          </p:cNvSpPr>
          <p:nvPr/>
        </p:nvSpPr>
        <p:spPr bwMode="auto">
          <a:xfrm flipV="1">
            <a:off x="2195513" y="2997200"/>
            <a:ext cx="21590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/>
          </a:p>
        </p:txBody>
      </p:sp>
      <p:sp>
        <p:nvSpPr>
          <p:cNvPr id="9229" name="Line 16"/>
          <p:cNvSpPr>
            <a:spLocks noChangeShapeType="1"/>
          </p:cNvSpPr>
          <p:nvPr/>
        </p:nvSpPr>
        <p:spPr bwMode="auto">
          <a:xfrm>
            <a:off x="2195513" y="3141663"/>
            <a:ext cx="142875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/>
          </a:p>
        </p:txBody>
      </p:sp>
      <p:pic>
        <p:nvPicPr>
          <p:cNvPr id="9230" name="Picture 17" descr="sourc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187325"/>
            <a:ext cx="410527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6"/>
          <p:cNvSpPr txBox="1">
            <a:spLocks noChangeArrowheads="1"/>
          </p:cNvSpPr>
          <p:nvPr/>
        </p:nvSpPr>
        <p:spPr bwMode="auto">
          <a:xfrm>
            <a:off x="3275013" y="2489200"/>
            <a:ext cx="36734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 sz="3200">
                <a:latin typeface="Trebuchet MS" pitchFamily="34" charset="0"/>
              </a:rPr>
              <a:t>   Cantidad</a:t>
            </a:r>
            <a:endParaRPr lang="es-ES" sz="3200">
              <a:latin typeface="Trebuchet MS" pitchFamily="34" charset="0"/>
            </a:endParaRPr>
          </a:p>
        </p:txBody>
      </p:sp>
      <p:sp>
        <p:nvSpPr>
          <p:cNvPr id="10243" name="Text Box 7"/>
          <p:cNvSpPr txBox="1">
            <a:spLocks noChangeArrowheads="1"/>
          </p:cNvSpPr>
          <p:nvPr/>
        </p:nvSpPr>
        <p:spPr bwMode="auto">
          <a:xfrm>
            <a:off x="2843213" y="3354388"/>
            <a:ext cx="49688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 sz="3200">
                <a:latin typeface="Trebuchet MS" pitchFamily="34" charset="0"/>
              </a:rPr>
              <a:t>Calidad (integridad)</a:t>
            </a:r>
            <a:endParaRPr lang="es-ES" sz="3200">
              <a:latin typeface="Trebuchet MS" pitchFamily="34" charset="0"/>
            </a:endParaRPr>
          </a:p>
        </p:txBody>
      </p:sp>
      <p:sp>
        <p:nvSpPr>
          <p:cNvPr id="10244" name="Text Box 8"/>
          <p:cNvSpPr txBox="1">
            <a:spLocks noChangeArrowheads="1"/>
          </p:cNvSpPr>
          <p:nvPr/>
        </p:nvSpPr>
        <p:spPr bwMode="auto">
          <a:xfrm>
            <a:off x="3636963" y="4217988"/>
            <a:ext cx="1727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 sz="3200">
                <a:latin typeface="Trebuchet MS" pitchFamily="34" charset="0"/>
              </a:rPr>
              <a:t>Pureza</a:t>
            </a:r>
            <a:endParaRPr lang="es-ES" sz="3200">
              <a:latin typeface="Trebuchet MS" pitchFamily="34" charset="0"/>
            </a:endParaRPr>
          </a:p>
        </p:txBody>
      </p:sp>
      <p:sp>
        <p:nvSpPr>
          <p:cNvPr id="10245" name="Text Box 9"/>
          <p:cNvSpPr txBox="1">
            <a:spLocks noChangeArrowheads="1"/>
          </p:cNvSpPr>
          <p:nvPr/>
        </p:nvSpPr>
        <p:spPr bwMode="auto">
          <a:xfrm>
            <a:off x="1908175" y="4797425"/>
            <a:ext cx="5975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AR" sz="3200">
                <a:latin typeface="Trebuchet MS" pitchFamily="34" charset="0"/>
              </a:rPr>
              <a:t>(ausencia de contaminaciones)</a:t>
            </a:r>
            <a:endParaRPr lang="es-ES" sz="3200">
              <a:latin typeface="Trebuchet MS" pitchFamily="34" charset="0"/>
            </a:endParaRPr>
          </a:p>
        </p:txBody>
      </p:sp>
      <p:sp>
        <p:nvSpPr>
          <p:cNvPr id="10246" name="AutoShape 12"/>
          <p:cNvSpPr>
            <a:spLocks noChangeArrowheads="1"/>
          </p:cNvSpPr>
          <p:nvPr/>
        </p:nvSpPr>
        <p:spPr bwMode="auto">
          <a:xfrm>
            <a:off x="3348038" y="2562225"/>
            <a:ext cx="71437" cy="360363"/>
          </a:xfrm>
          <a:prstGeom prst="upArrow">
            <a:avLst>
              <a:gd name="adj1" fmla="val 50000"/>
              <a:gd name="adj2" fmla="val 1261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/>
          </a:p>
        </p:txBody>
      </p:sp>
      <p:sp>
        <p:nvSpPr>
          <p:cNvPr id="10247" name="AutoShape 13"/>
          <p:cNvSpPr>
            <a:spLocks noChangeArrowheads="1"/>
          </p:cNvSpPr>
          <p:nvPr/>
        </p:nvSpPr>
        <p:spPr bwMode="auto">
          <a:xfrm>
            <a:off x="2627313" y="3425825"/>
            <a:ext cx="71437" cy="360363"/>
          </a:xfrm>
          <a:prstGeom prst="upArrow">
            <a:avLst>
              <a:gd name="adj1" fmla="val 50000"/>
              <a:gd name="adj2" fmla="val 1261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AutoShape 14"/>
          <p:cNvSpPr>
            <a:spLocks noChangeArrowheads="1"/>
          </p:cNvSpPr>
          <p:nvPr/>
        </p:nvSpPr>
        <p:spPr bwMode="auto">
          <a:xfrm>
            <a:off x="3492500" y="4289425"/>
            <a:ext cx="71438" cy="360363"/>
          </a:xfrm>
          <a:prstGeom prst="upArrow">
            <a:avLst>
              <a:gd name="adj1" fmla="val 50000"/>
              <a:gd name="adj2" fmla="val 12611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Rectangle 15"/>
          <p:cNvSpPr>
            <a:spLocks noChangeArrowheads="1"/>
          </p:cNvSpPr>
          <p:nvPr/>
        </p:nvSpPr>
        <p:spPr bwMode="auto">
          <a:xfrm>
            <a:off x="1150938" y="692150"/>
            <a:ext cx="7993062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AR" sz="3800" b="1">
                <a:solidFill>
                  <a:schemeClr val="tx2"/>
                </a:solidFill>
                <a:latin typeface="Trebuchet MS" pitchFamily="34" charset="0"/>
              </a:rPr>
              <a:t>Objetivo de una buena extracción</a:t>
            </a:r>
            <a:endParaRPr lang="es-ES" sz="3800" b="1">
              <a:solidFill>
                <a:schemeClr val="tx2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"/>
          <p:cNvSpPr>
            <a:spLocks noChangeArrowheads="1"/>
          </p:cNvSpPr>
          <p:nvPr/>
        </p:nvSpPr>
        <p:spPr bwMode="auto">
          <a:xfrm>
            <a:off x="1042988" y="692150"/>
            <a:ext cx="7993062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AR" sz="3800" b="1">
                <a:solidFill>
                  <a:schemeClr val="tx2"/>
                </a:solidFill>
                <a:latin typeface="Trebuchet MS" pitchFamily="34" charset="0"/>
              </a:rPr>
              <a:t>Técnicas de biología molecular que utilizan ADN</a:t>
            </a:r>
            <a:endParaRPr lang="es-ES" sz="3800" b="1">
              <a:solidFill>
                <a:schemeClr val="tx2"/>
              </a:solidFill>
              <a:latin typeface="Trebuchet MS" pitchFamily="34" charset="0"/>
            </a:endParaRPr>
          </a:p>
        </p:txBody>
      </p:sp>
      <p:pic>
        <p:nvPicPr>
          <p:cNvPr id="1126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4076700"/>
            <a:ext cx="1905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221163"/>
            <a:ext cx="2667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1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4294188"/>
            <a:ext cx="2662237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AutoShape 34"/>
          <p:cNvSpPr>
            <a:spLocks noChangeAspect="1" noChangeArrowheads="1" noTextEdit="1"/>
          </p:cNvSpPr>
          <p:nvPr/>
        </p:nvSpPr>
        <p:spPr bwMode="auto">
          <a:xfrm>
            <a:off x="539750" y="2060575"/>
            <a:ext cx="8197850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1271" name="Rectangle 36"/>
          <p:cNvSpPr>
            <a:spLocks noChangeArrowheads="1"/>
          </p:cNvSpPr>
          <p:nvPr/>
        </p:nvSpPr>
        <p:spPr bwMode="auto">
          <a:xfrm>
            <a:off x="612775" y="3157538"/>
            <a:ext cx="2547938" cy="6175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2" name="Rectangle 37"/>
          <p:cNvSpPr>
            <a:spLocks noChangeArrowheads="1"/>
          </p:cNvSpPr>
          <p:nvPr/>
        </p:nvSpPr>
        <p:spPr bwMode="auto">
          <a:xfrm>
            <a:off x="3389313" y="3157538"/>
            <a:ext cx="2547937" cy="6175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3" name="Rectangle 38"/>
          <p:cNvSpPr>
            <a:spLocks noChangeArrowheads="1"/>
          </p:cNvSpPr>
          <p:nvPr/>
        </p:nvSpPr>
        <p:spPr bwMode="auto">
          <a:xfrm>
            <a:off x="6165850" y="3157538"/>
            <a:ext cx="2547938" cy="6175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4" name="Rectangle 39"/>
          <p:cNvSpPr>
            <a:spLocks noChangeArrowheads="1"/>
          </p:cNvSpPr>
          <p:nvPr/>
        </p:nvSpPr>
        <p:spPr bwMode="auto">
          <a:xfrm>
            <a:off x="3178175" y="2133600"/>
            <a:ext cx="2995613" cy="6175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5" name="Line 40"/>
          <p:cNvSpPr>
            <a:spLocks noChangeShapeType="1"/>
          </p:cNvSpPr>
          <p:nvPr/>
        </p:nvSpPr>
        <p:spPr bwMode="auto">
          <a:xfrm>
            <a:off x="4633913" y="2709863"/>
            <a:ext cx="1587" cy="220662"/>
          </a:xfrm>
          <a:prstGeom prst="line">
            <a:avLst/>
          </a:prstGeom>
          <a:noFill/>
          <a:ln w="7938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1276" name="Line 41"/>
          <p:cNvSpPr>
            <a:spLocks noChangeShapeType="1"/>
          </p:cNvSpPr>
          <p:nvPr/>
        </p:nvSpPr>
        <p:spPr bwMode="auto">
          <a:xfrm>
            <a:off x="1841500" y="2930525"/>
            <a:ext cx="1588" cy="185738"/>
          </a:xfrm>
          <a:prstGeom prst="line">
            <a:avLst/>
          </a:prstGeom>
          <a:noFill/>
          <a:ln w="7938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1277" name="Line 42"/>
          <p:cNvSpPr>
            <a:spLocks noChangeShapeType="1"/>
          </p:cNvSpPr>
          <p:nvPr/>
        </p:nvSpPr>
        <p:spPr bwMode="auto">
          <a:xfrm>
            <a:off x="4618038" y="2930525"/>
            <a:ext cx="1587" cy="185738"/>
          </a:xfrm>
          <a:prstGeom prst="line">
            <a:avLst/>
          </a:prstGeom>
          <a:noFill/>
          <a:ln w="7938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1278" name="Line 43"/>
          <p:cNvSpPr>
            <a:spLocks noChangeShapeType="1"/>
          </p:cNvSpPr>
          <p:nvPr/>
        </p:nvSpPr>
        <p:spPr bwMode="auto">
          <a:xfrm>
            <a:off x="7394575" y="2930525"/>
            <a:ext cx="1588" cy="185738"/>
          </a:xfrm>
          <a:prstGeom prst="line">
            <a:avLst/>
          </a:prstGeom>
          <a:noFill/>
          <a:ln w="7938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1279" name="Line 44"/>
          <p:cNvSpPr>
            <a:spLocks noChangeShapeType="1"/>
          </p:cNvSpPr>
          <p:nvPr/>
        </p:nvSpPr>
        <p:spPr bwMode="auto">
          <a:xfrm>
            <a:off x="1841500" y="2930525"/>
            <a:ext cx="2776538" cy="1588"/>
          </a:xfrm>
          <a:prstGeom prst="line">
            <a:avLst/>
          </a:prstGeom>
          <a:noFill/>
          <a:ln w="7938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1280" name="Line 45"/>
          <p:cNvSpPr>
            <a:spLocks noChangeShapeType="1"/>
          </p:cNvSpPr>
          <p:nvPr/>
        </p:nvSpPr>
        <p:spPr bwMode="auto">
          <a:xfrm>
            <a:off x="4618038" y="2930525"/>
            <a:ext cx="15875" cy="1588"/>
          </a:xfrm>
          <a:prstGeom prst="line">
            <a:avLst/>
          </a:prstGeom>
          <a:noFill/>
          <a:ln w="7938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1281" name="Line 46"/>
          <p:cNvSpPr>
            <a:spLocks noChangeShapeType="1"/>
          </p:cNvSpPr>
          <p:nvPr/>
        </p:nvSpPr>
        <p:spPr bwMode="auto">
          <a:xfrm>
            <a:off x="4633913" y="2930525"/>
            <a:ext cx="2760662" cy="1588"/>
          </a:xfrm>
          <a:prstGeom prst="line">
            <a:avLst/>
          </a:prstGeom>
          <a:noFill/>
          <a:ln w="7938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1282" name="Rectangle 47"/>
          <p:cNvSpPr>
            <a:spLocks noChangeArrowheads="1"/>
          </p:cNvSpPr>
          <p:nvPr/>
        </p:nvSpPr>
        <p:spPr bwMode="auto">
          <a:xfrm>
            <a:off x="573088" y="3116263"/>
            <a:ext cx="2547937" cy="617537"/>
          </a:xfrm>
          <a:prstGeom prst="rect">
            <a:avLst/>
          </a:prstGeom>
          <a:solidFill>
            <a:srgbClr val="00279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3" name="Rectangle 48"/>
          <p:cNvSpPr>
            <a:spLocks noChangeArrowheads="1"/>
          </p:cNvSpPr>
          <p:nvPr/>
        </p:nvSpPr>
        <p:spPr bwMode="auto">
          <a:xfrm>
            <a:off x="646113" y="3189288"/>
            <a:ext cx="2424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i="1">
                <a:solidFill>
                  <a:srgbClr val="FFFFFF"/>
                </a:solidFill>
                <a:latin typeface="Comic Sans MS" pitchFamily="66" charset="0"/>
              </a:rPr>
              <a:t>"Southern blot"</a:t>
            </a:r>
            <a:endParaRPr lang="en-US"/>
          </a:p>
        </p:txBody>
      </p:sp>
      <p:sp>
        <p:nvSpPr>
          <p:cNvPr id="11284" name="Rectangle 49"/>
          <p:cNvSpPr>
            <a:spLocks noChangeArrowheads="1"/>
          </p:cNvSpPr>
          <p:nvPr/>
        </p:nvSpPr>
        <p:spPr bwMode="auto">
          <a:xfrm>
            <a:off x="573088" y="3116263"/>
            <a:ext cx="2547937" cy="617537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5" name="Rectangle 50"/>
          <p:cNvSpPr>
            <a:spLocks noChangeArrowheads="1"/>
          </p:cNvSpPr>
          <p:nvPr/>
        </p:nvSpPr>
        <p:spPr bwMode="auto">
          <a:xfrm>
            <a:off x="3348038" y="3116263"/>
            <a:ext cx="2547937" cy="617537"/>
          </a:xfrm>
          <a:prstGeom prst="rect">
            <a:avLst/>
          </a:prstGeom>
          <a:solidFill>
            <a:srgbClr val="00279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6" name="Rectangle 51"/>
          <p:cNvSpPr>
            <a:spLocks noChangeArrowheads="1"/>
          </p:cNvSpPr>
          <p:nvPr/>
        </p:nvSpPr>
        <p:spPr bwMode="auto">
          <a:xfrm>
            <a:off x="4333875" y="3189288"/>
            <a:ext cx="577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>
                <a:solidFill>
                  <a:srgbClr val="FFFFFF"/>
                </a:solidFill>
                <a:latin typeface="Comic Sans MS" pitchFamily="66" charset="0"/>
              </a:rPr>
              <a:t>PCR</a:t>
            </a:r>
            <a:endParaRPr lang="en-US"/>
          </a:p>
        </p:txBody>
      </p:sp>
      <p:sp>
        <p:nvSpPr>
          <p:cNvPr id="11287" name="Rectangle 52"/>
          <p:cNvSpPr>
            <a:spLocks noChangeArrowheads="1"/>
          </p:cNvSpPr>
          <p:nvPr/>
        </p:nvSpPr>
        <p:spPr bwMode="auto">
          <a:xfrm>
            <a:off x="3348038" y="3116263"/>
            <a:ext cx="2547937" cy="617537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8" name="Rectangle 53"/>
          <p:cNvSpPr>
            <a:spLocks noChangeArrowheads="1"/>
          </p:cNvSpPr>
          <p:nvPr/>
        </p:nvSpPr>
        <p:spPr bwMode="auto">
          <a:xfrm>
            <a:off x="6124575" y="3116263"/>
            <a:ext cx="2547938" cy="617537"/>
          </a:xfrm>
          <a:prstGeom prst="rect">
            <a:avLst/>
          </a:prstGeom>
          <a:solidFill>
            <a:srgbClr val="00279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9" name="Rectangle 54"/>
          <p:cNvSpPr>
            <a:spLocks noChangeArrowheads="1"/>
          </p:cNvSpPr>
          <p:nvPr/>
        </p:nvSpPr>
        <p:spPr bwMode="auto">
          <a:xfrm>
            <a:off x="6335713" y="3189288"/>
            <a:ext cx="2143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>
                <a:solidFill>
                  <a:srgbClr val="FFFFFF"/>
                </a:solidFill>
                <a:latin typeface="Comic Sans MS" pitchFamily="66" charset="0"/>
              </a:rPr>
              <a:t>Secuenciación</a:t>
            </a:r>
            <a:endParaRPr lang="en-US"/>
          </a:p>
        </p:txBody>
      </p:sp>
      <p:sp>
        <p:nvSpPr>
          <p:cNvPr id="11290" name="Rectangle 55"/>
          <p:cNvSpPr>
            <a:spLocks noChangeArrowheads="1"/>
          </p:cNvSpPr>
          <p:nvPr/>
        </p:nvSpPr>
        <p:spPr bwMode="auto">
          <a:xfrm>
            <a:off x="6124575" y="3116263"/>
            <a:ext cx="2547938" cy="617537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1" name="Rectangle 56"/>
          <p:cNvSpPr>
            <a:spLocks noChangeArrowheads="1"/>
          </p:cNvSpPr>
          <p:nvPr/>
        </p:nvSpPr>
        <p:spPr bwMode="auto">
          <a:xfrm>
            <a:off x="3136900" y="2092325"/>
            <a:ext cx="2995613" cy="617538"/>
          </a:xfrm>
          <a:prstGeom prst="rect">
            <a:avLst/>
          </a:prstGeom>
          <a:solidFill>
            <a:srgbClr val="00279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2" name="Rectangle 57"/>
          <p:cNvSpPr>
            <a:spLocks noChangeArrowheads="1"/>
          </p:cNvSpPr>
          <p:nvPr/>
        </p:nvSpPr>
        <p:spPr bwMode="auto">
          <a:xfrm>
            <a:off x="4189413" y="2166938"/>
            <a:ext cx="742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600">
                <a:solidFill>
                  <a:srgbClr val="FFFFFF"/>
                </a:solidFill>
                <a:latin typeface="Comic Sans MS" pitchFamily="66" charset="0"/>
              </a:rPr>
              <a:t>ADN</a:t>
            </a:r>
            <a:endParaRPr lang="en-US"/>
          </a:p>
        </p:txBody>
      </p:sp>
      <p:sp>
        <p:nvSpPr>
          <p:cNvPr id="11293" name="Rectangle 58"/>
          <p:cNvSpPr>
            <a:spLocks noChangeArrowheads="1"/>
          </p:cNvSpPr>
          <p:nvPr/>
        </p:nvSpPr>
        <p:spPr bwMode="auto">
          <a:xfrm>
            <a:off x="3136900" y="2092325"/>
            <a:ext cx="2995613" cy="617538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"/>
          <p:cNvSpPr txBox="1">
            <a:spLocks noChangeArrowheads="1"/>
          </p:cNvSpPr>
          <p:nvPr/>
        </p:nvSpPr>
        <p:spPr bwMode="auto">
          <a:xfrm>
            <a:off x="2197100" y="1989138"/>
            <a:ext cx="60182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>
                <a:solidFill>
                  <a:srgbClr val="000099"/>
                </a:solidFill>
                <a:latin typeface="Trebuchet MS" pitchFamily="34" charset="0"/>
              </a:rPr>
              <a:t>Pre-tratamiento</a:t>
            </a:r>
            <a:r>
              <a:rPr lang="es-ES" sz="2800">
                <a:latin typeface="Trebuchet MS" pitchFamily="34" charset="0"/>
              </a:rPr>
              <a:t> </a:t>
            </a:r>
            <a:r>
              <a:rPr lang="es-ES" i="1">
                <a:latin typeface="Trebuchet MS" pitchFamily="34" charset="0"/>
              </a:rPr>
              <a:t>(en caso de ser necesario) </a:t>
            </a:r>
          </a:p>
        </p:txBody>
      </p:sp>
      <p:sp>
        <p:nvSpPr>
          <p:cNvPr id="12291" name="Text Box 11"/>
          <p:cNvSpPr txBox="1">
            <a:spLocks noChangeArrowheads="1"/>
          </p:cNvSpPr>
          <p:nvPr/>
        </p:nvSpPr>
        <p:spPr bwMode="auto">
          <a:xfrm>
            <a:off x="2197100" y="2492375"/>
            <a:ext cx="5903913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latin typeface="Trebuchet MS" pitchFamily="34" charset="0"/>
              </a:rPr>
              <a:t>Neutralización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s-ES">
                <a:latin typeface="Trebuchet MS" pitchFamily="34" charset="0"/>
              </a:rPr>
              <a:t>Tratamiento con solventes orgánicos</a:t>
            </a:r>
          </a:p>
        </p:txBody>
      </p:sp>
      <p:sp>
        <p:nvSpPr>
          <p:cNvPr id="12292" name="Text Box 12"/>
          <p:cNvSpPr txBox="1">
            <a:spLocks noChangeArrowheads="1"/>
          </p:cNvSpPr>
          <p:nvPr/>
        </p:nvSpPr>
        <p:spPr bwMode="auto">
          <a:xfrm>
            <a:off x="2195513" y="3551238"/>
            <a:ext cx="316865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>
                <a:solidFill>
                  <a:srgbClr val="333399"/>
                </a:solidFill>
                <a:latin typeface="Trebuchet MS" pitchFamily="34" charset="0"/>
              </a:rPr>
              <a:t>Lisis celular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s-ES">
                <a:latin typeface="Trebuchet MS" pitchFamily="34" charset="0"/>
              </a:rPr>
              <a:t>Disrupción mecánica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s-ES">
                <a:latin typeface="Trebuchet MS" pitchFamily="34" charset="0"/>
              </a:rPr>
              <a:t>Agentes químicos</a:t>
            </a:r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2141538" y="5084763"/>
            <a:ext cx="3509962" cy="142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800">
                <a:solidFill>
                  <a:srgbClr val="333399"/>
                </a:solidFill>
                <a:latin typeface="Trebuchet MS" pitchFamily="34" charset="0"/>
              </a:rPr>
              <a:t>Purificación de ADN</a:t>
            </a:r>
          </a:p>
          <a:p>
            <a:endParaRPr lang="es-ES">
              <a:latin typeface="Trebuchet MS" pitchFamily="34" charset="0"/>
            </a:endParaRPr>
          </a:p>
          <a:p>
            <a:pPr>
              <a:lnSpc>
                <a:spcPct val="90000"/>
              </a:lnSpc>
            </a:pPr>
            <a:r>
              <a:rPr lang="es-ES">
                <a:latin typeface="Trebuchet MS" pitchFamily="34" charset="0"/>
              </a:rPr>
              <a:t>Precipitación</a:t>
            </a:r>
          </a:p>
          <a:p>
            <a:endParaRPr lang="es-ES">
              <a:latin typeface="Trebuchet MS" pitchFamily="34" charset="0"/>
            </a:endParaRPr>
          </a:p>
          <a:p>
            <a:pPr>
              <a:lnSpc>
                <a:spcPct val="20000"/>
              </a:lnSpc>
            </a:pPr>
            <a:r>
              <a:rPr lang="es-ES">
                <a:latin typeface="Trebuchet MS" pitchFamily="34" charset="0"/>
              </a:rPr>
              <a:t>Matrices (kits comerciales)</a:t>
            </a:r>
          </a:p>
        </p:txBody>
      </p:sp>
      <p:sp>
        <p:nvSpPr>
          <p:cNvPr id="12294" name="Rectangle 14"/>
          <p:cNvSpPr>
            <a:spLocks noChangeArrowheads="1"/>
          </p:cNvSpPr>
          <p:nvPr/>
        </p:nvSpPr>
        <p:spPr bwMode="auto">
          <a:xfrm>
            <a:off x="1150938" y="765175"/>
            <a:ext cx="7993062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AR" sz="3800" b="1">
                <a:solidFill>
                  <a:schemeClr val="tx2"/>
                </a:solidFill>
                <a:latin typeface="Trebuchet MS" pitchFamily="34" charset="0"/>
              </a:rPr>
              <a:t>Método de extracción de ADN</a:t>
            </a:r>
            <a:endParaRPr lang="es-ES" sz="3800" b="1">
              <a:solidFill>
                <a:schemeClr val="tx2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1331913" y="1412875"/>
            <a:ext cx="5903912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s-ES" sz="2400">
                <a:latin typeface="Trebuchet MS" pitchFamily="34" charset="0"/>
              </a:rPr>
              <a:t>Tratamiento con solventes orgánicos</a:t>
            </a:r>
          </a:p>
        </p:txBody>
      </p:sp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1258888" y="1989138"/>
            <a:ext cx="648017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latin typeface="Trebuchet MS" pitchFamily="34" charset="0"/>
              </a:rPr>
              <a:t>Muestras de tejidos fijados e incluidos en parafina</a:t>
            </a:r>
          </a:p>
          <a:p>
            <a:pPr>
              <a:spcBef>
                <a:spcPct val="50000"/>
              </a:spcBef>
            </a:pPr>
            <a:r>
              <a:rPr lang="es-ES">
                <a:latin typeface="Trebuchet MS" pitchFamily="34" charset="0"/>
              </a:rPr>
              <a:t>Sucesivos lavados con xileno</a:t>
            </a:r>
          </a:p>
          <a:p>
            <a:pPr>
              <a:spcBef>
                <a:spcPct val="50000"/>
              </a:spcBef>
            </a:pPr>
            <a:r>
              <a:rPr lang="es-ES">
                <a:latin typeface="Trebuchet MS" pitchFamily="34" charset="0"/>
              </a:rPr>
              <a:t>Lavados con Etanol absoluto </a:t>
            </a:r>
          </a:p>
        </p:txBody>
      </p:sp>
      <p:pic>
        <p:nvPicPr>
          <p:cNvPr id="13316" name="Picture 7" descr="Fig2"/>
          <p:cNvPicPr>
            <a:picLocks noChangeAspect="1" noChangeArrowheads="1"/>
          </p:cNvPicPr>
          <p:nvPr/>
        </p:nvPicPr>
        <p:blipFill>
          <a:blip r:embed="rId2" cstate="print"/>
          <a:srcRect l="2246" t="798" r="52843" b="60895"/>
          <a:stretch>
            <a:fillRect/>
          </a:stretch>
        </p:blipFill>
        <p:spPr bwMode="auto">
          <a:xfrm>
            <a:off x="1042988" y="3557588"/>
            <a:ext cx="352901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8" descr="Fig1"/>
          <p:cNvPicPr>
            <a:picLocks noChangeAspect="1" noChangeArrowheads="1"/>
          </p:cNvPicPr>
          <p:nvPr/>
        </p:nvPicPr>
        <p:blipFill>
          <a:blip r:embed="rId3" cstate="print"/>
          <a:srcRect l="778" t="816" r="54112" b="64061"/>
          <a:stretch>
            <a:fillRect/>
          </a:stretch>
        </p:blipFill>
        <p:spPr bwMode="auto">
          <a:xfrm>
            <a:off x="4859338" y="3584575"/>
            <a:ext cx="4140200" cy="28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 Box 9"/>
          <p:cNvSpPr txBox="1">
            <a:spLocks noChangeArrowheads="1"/>
          </p:cNvSpPr>
          <p:nvPr/>
        </p:nvSpPr>
        <p:spPr bwMode="auto">
          <a:xfrm>
            <a:off x="1979613" y="3213100"/>
            <a:ext cx="1944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>
                <a:latin typeface="Trebuchet MS" pitchFamily="34" charset="0"/>
              </a:rPr>
              <a:t>Xileno</a:t>
            </a:r>
            <a:endParaRPr lang="es-ES">
              <a:latin typeface="Trebuchet MS" pitchFamily="34" charset="0"/>
            </a:endParaRPr>
          </a:p>
        </p:txBody>
      </p:sp>
      <p:sp>
        <p:nvSpPr>
          <p:cNvPr id="13319" name="Text Box 10"/>
          <p:cNvSpPr txBox="1">
            <a:spLocks noChangeArrowheads="1"/>
          </p:cNvSpPr>
          <p:nvPr/>
        </p:nvSpPr>
        <p:spPr bwMode="auto">
          <a:xfrm>
            <a:off x="6227763" y="3141663"/>
            <a:ext cx="19446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>
                <a:latin typeface="Trebuchet MS" pitchFamily="34" charset="0"/>
              </a:rPr>
              <a:t>Calor</a:t>
            </a:r>
            <a:endParaRPr lang="es-ES">
              <a:latin typeface="Trebuchet MS" pitchFamily="34" charset="0"/>
            </a:endParaRPr>
          </a:p>
        </p:txBody>
      </p:sp>
      <p:sp>
        <p:nvSpPr>
          <p:cNvPr id="13320" name="Rectangle 11"/>
          <p:cNvSpPr>
            <a:spLocks noChangeArrowheads="1"/>
          </p:cNvSpPr>
          <p:nvPr/>
        </p:nvSpPr>
        <p:spPr bwMode="auto">
          <a:xfrm>
            <a:off x="2195513" y="476250"/>
            <a:ext cx="550862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AR" sz="3800" b="1">
                <a:solidFill>
                  <a:schemeClr val="tx2"/>
                </a:solidFill>
                <a:latin typeface="Trebuchet MS" pitchFamily="34" charset="0"/>
              </a:rPr>
              <a:t>Pre-tratamiento</a:t>
            </a:r>
            <a:endParaRPr lang="es-ES" sz="3800" b="1">
              <a:solidFill>
                <a:schemeClr val="tx2"/>
              </a:solidFill>
              <a:latin typeface="Trebuchet MS" pitchFamily="34" charset="0"/>
            </a:endParaRPr>
          </a:p>
        </p:txBody>
      </p:sp>
      <p:pic>
        <p:nvPicPr>
          <p:cNvPr id="13321" name="10 Imagen" descr="Taco_de_inclusio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6963" y="100013"/>
            <a:ext cx="155416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2051050" y="836613"/>
            <a:ext cx="5689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>
                <a:latin typeface="Comic Sans MS" pitchFamily="66" charset="0"/>
              </a:rPr>
              <a:t>Extracción de ADN tejidos humanos</a:t>
            </a:r>
          </a:p>
          <a:p>
            <a:pPr>
              <a:spcBef>
                <a:spcPct val="50000"/>
              </a:spcBef>
            </a:pPr>
            <a:r>
              <a:rPr lang="es-ES" sz="2400">
                <a:latin typeface="Comic Sans MS" pitchFamily="66" charset="0"/>
              </a:rPr>
              <a:t>           Uds. y sus familiares</a:t>
            </a:r>
          </a:p>
          <a:p>
            <a:pPr>
              <a:spcBef>
                <a:spcPct val="50000"/>
              </a:spcBef>
            </a:pPr>
            <a:endParaRPr lang="es-ES" sz="2400">
              <a:latin typeface="Comic Sans MS" pitchFamily="66" charset="0"/>
            </a:endParaRP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1692275" y="3789363"/>
            <a:ext cx="201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>
                <a:latin typeface="Comic Sans MS" pitchFamily="66" charset="0"/>
              </a:rPr>
              <a:t>ADN nuclear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5651500" y="3716338"/>
            <a:ext cx="3492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>
                <a:latin typeface="Comic Sans MS" pitchFamily="66" charset="0"/>
              </a:rPr>
              <a:t>ADN mitocondrial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395288" y="4652963"/>
            <a:ext cx="25209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>
                <a:latin typeface="Comic Sans MS" pitchFamily="66" charset="0"/>
              </a:rPr>
              <a:t>Gen Amelogenina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s-ES" sz="2000">
                <a:latin typeface="Comic Sans MS" pitchFamily="66" charset="0"/>
              </a:rPr>
              <a:t>Identificación sexual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2987675" y="4724400"/>
            <a:ext cx="2016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>
                <a:latin typeface="Comic Sans MS" pitchFamily="66" charset="0"/>
              </a:rPr>
              <a:t>Deleciones en el cromosoma Y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5724525" y="4724400"/>
            <a:ext cx="3024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>
                <a:latin typeface="Comic Sans MS" pitchFamily="66" charset="0"/>
              </a:rPr>
              <a:t>Herencia Materna</a:t>
            </a: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2533650" y="2540000"/>
            <a:ext cx="4414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>
                <a:latin typeface="Comic Sans MS" pitchFamily="66" charset="0"/>
              </a:rPr>
              <a:t>Amplificación por PCR y RFLP </a:t>
            </a:r>
          </a:p>
        </p:txBody>
      </p:sp>
      <p:sp>
        <p:nvSpPr>
          <p:cNvPr id="51209" name="AutoShape 9"/>
          <p:cNvSpPr>
            <a:spLocks noChangeArrowheads="1"/>
          </p:cNvSpPr>
          <p:nvPr/>
        </p:nvSpPr>
        <p:spPr bwMode="auto">
          <a:xfrm>
            <a:off x="4356100" y="1844675"/>
            <a:ext cx="360363" cy="504825"/>
          </a:xfrm>
          <a:prstGeom prst="downArrow">
            <a:avLst>
              <a:gd name="adj1" fmla="val 50000"/>
              <a:gd name="adj2" fmla="val 350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51210" name="AutoShape 10"/>
          <p:cNvSpPr>
            <a:spLocks noChangeArrowheads="1"/>
          </p:cNvSpPr>
          <p:nvPr/>
        </p:nvSpPr>
        <p:spPr bwMode="auto">
          <a:xfrm>
            <a:off x="6804025" y="3141663"/>
            <a:ext cx="360363" cy="504825"/>
          </a:xfrm>
          <a:prstGeom prst="curvedLeftArrow">
            <a:avLst>
              <a:gd name="adj1" fmla="val 28018"/>
              <a:gd name="adj2" fmla="val 5603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51211" name="AutoShape 11"/>
          <p:cNvSpPr>
            <a:spLocks noChangeArrowheads="1"/>
          </p:cNvSpPr>
          <p:nvPr/>
        </p:nvSpPr>
        <p:spPr bwMode="auto">
          <a:xfrm>
            <a:off x="2195513" y="2997200"/>
            <a:ext cx="215900" cy="576263"/>
          </a:xfrm>
          <a:prstGeom prst="curvedRightArrow">
            <a:avLst>
              <a:gd name="adj1" fmla="val 53382"/>
              <a:gd name="adj2" fmla="val 10676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auto">
          <a:xfrm flipH="1">
            <a:off x="2339975" y="4292600"/>
            <a:ext cx="714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/>
          </a:p>
        </p:txBody>
      </p:sp>
      <p:sp>
        <p:nvSpPr>
          <p:cNvPr id="51213" name="Line 13"/>
          <p:cNvSpPr>
            <a:spLocks noChangeShapeType="1"/>
          </p:cNvSpPr>
          <p:nvPr/>
        </p:nvSpPr>
        <p:spPr bwMode="auto">
          <a:xfrm>
            <a:off x="3203575" y="4292600"/>
            <a:ext cx="1444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/>
          </a:p>
        </p:txBody>
      </p:sp>
      <p:sp>
        <p:nvSpPr>
          <p:cNvPr id="51214" name="Line 14"/>
          <p:cNvSpPr>
            <a:spLocks noChangeShapeType="1"/>
          </p:cNvSpPr>
          <p:nvPr/>
        </p:nvSpPr>
        <p:spPr bwMode="auto">
          <a:xfrm>
            <a:off x="6732588" y="43656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214313" y="3214688"/>
            <a:ext cx="2901950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>
                <a:latin typeface="Trebuchet MS" pitchFamily="34" charset="0"/>
              </a:rPr>
              <a:t>Métodos físicos</a:t>
            </a:r>
          </a:p>
          <a:p>
            <a:pPr algn="ctr">
              <a:lnSpc>
                <a:spcPct val="150000"/>
              </a:lnSpc>
            </a:pPr>
            <a:endParaRPr lang="es-ES" sz="800">
              <a:latin typeface="Trebuchet MS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sz="2000">
                <a:latin typeface="Trebuchet MS" pitchFamily="34" charset="0"/>
                <a:sym typeface="Symbol" pitchFamily="18" charset="2"/>
              </a:rPr>
              <a:t> </a:t>
            </a:r>
            <a:r>
              <a:rPr lang="es-ES" sz="2000">
                <a:latin typeface="Trebuchet MS" pitchFamily="34" charset="0"/>
              </a:rPr>
              <a:t>Disrupción mecánica</a:t>
            </a:r>
            <a:endParaRPr lang="es-ES" sz="1000">
              <a:latin typeface="Trebuchet MS" pitchFamily="34" charset="0"/>
            </a:endParaRPr>
          </a:p>
          <a:p>
            <a:pPr algn="ctr">
              <a:lnSpc>
                <a:spcPct val="150000"/>
              </a:lnSpc>
              <a:buFont typeface="Arial" charset="0"/>
              <a:buChar char="•"/>
            </a:pPr>
            <a:r>
              <a:rPr lang="es-ES" sz="2000">
                <a:latin typeface="Trebuchet MS" pitchFamily="34" charset="0"/>
              </a:rPr>
              <a:t> Homogeneizadores</a:t>
            </a:r>
          </a:p>
          <a:p>
            <a:pPr algn="ctr">
              <a:lnSpc>
                <a:spcPct val="150000"/>
              </a:lnSpc>
              <a:buFont typeface="Arial" charset="0"/>
              <a:buChar char="•"/>
            </a:pPr>
            <a:r>
              <a:rPr lang="es-ES" sz="2000">
                <a:latin typeface="Trebuchet MS" pitchFamily="34" charset="0"/>
                <a:sym typeface="Symbol" pitchFamily="18" charset="2"/>
              </a:rPr>
              <a:t> </a:t>
            </a:r>
            <a:r>
              <a:rPr lang="es-ES" sz="2000">
                <a:latin typeface="Trebuchet MS" pitchFamily="34" charset="0"/>
              </a:rPr>
              <a:t>Tijeras</a:t>
            </a:r>
          </a:p>
          <a:p>
            <a:pPr algn="ctr">
              <a:lnSpc>
                <a:spcPct val="150000"/>
              </a:lnSpc>
              <a:buFont typeface="Symbol" pitchFamily="18" charset="2"/>
              <a:buChar char="®"/>
            </a:pPr>
            <a:r>
              <a:rPr lang="es-ES" sz="2000">
                <a:latin typeface="Trebuchet MS" pitchFamily="34" charset="0"/>
              </a:rPr>
              <a:t> Sonicación</a:t>
            </a:r>
          </a:p>
          <a:p>
            <a:pPr algn="ctr">
              <a:buFont typeface="Symbol" pitchFamily="18" charset="2"/>
              <a:buChar char="®"/>
            </a:pPr>
            <a:endParaRPr lang="es-ES" sz="2000">
              <a:latin typeface="Trebuchet MS" pitchFamily="34" charset="0"/>
            </a:endParaRPr>
          </a:p>
        </p:txBody>
      </p:sp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4000500" y="3214688"/>
            <a:ext cx="51435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>
                <a:latin typeface="Trebuchet MS" pitchFamily="34" charset="0"/>
              </a:rPr>
              <a:t>         Agentes químicos</a:t>
            </a:r>
          </a:p>
          <a:p>
            <a:pPr>
              <a:lnSpc>
                <a:spcPct val="150000"/>
              </a:lnSpc>
            </a:pPr>
            <a:endParaRPr lang="es-ES" sz="800">
              <a:latin typeface="Trebuchet MS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2000">
                <a:latin typeface="Trebuchet MS" pitchFamily="34" charset="0"/>
                <a:sym typeface="Symbol" pitchFamily="18" charset="2"/>
              </a:rPr>
              <a:t> </a:t>
            </a:r>
            <a:r>
              <a:rPr lang="es-ES" sz="2000">
                <a:latin typeface="Trebuchet MS" pitchFamily="34" charset="0"/>
              </a:rPr>
              <a:t>Detergentes:  SDS (</a:t>
            </a:r>
            <a:r>
              <a:rPr lang="es-ES" i="1">
                <a:latin typeface="Trebuchet MS" pitchFamily="34" charset="0"/>
              </a:rPr>
              <a:t>sodium dodecyl sulfate</a:t>
            </a:r>
            <a:r>
              <a:rPr lang="es-ES" sz="2000">
                <a:latin typeface="Trebuchet MS" pitchFamily="34" charset="0"/>
              </a:rPr>
              <a:t>), CTAB (</a:t>
            </a:r>
            <a:r>
              <a:rPr lang="es-ES" i="1">
                <a:latin typeface="Trebuchet MS" pitchFamily="34" charset="0"/>
              </a:rPr>
              <a:t>hexadecyltrimethylammonium bromide</a:t>
            </a:r>
            <a:r>
              <a:rPr lang="es-ES" sz="2000">
                <a:latin typeface="Trebuchet MS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s-ES" sz="2000">
                <a:latin typeface="Trebuchet MS" pitchFamily="34" charset="0"/>
                <a:sym typeface="Symbol" pitchFamily="18" charset="2"/>
              </a:rPr>
              <a:t></a:t>
            </a:r>
            <a:r>
              <a:rPr lang="es-ES" sz="2000">
                <a:latin typeface="Trebuchet MS" pitchFamily="34" charset="0"/>
              </a:rPr>
              <a:t>  EDTA: quelante iones</a:t>
            </a:r>
          </a:p>
          <a:p>
            <a:pPr>
              <a:lnSpc>
                <a:spcPct val="150000"/>
              </a:lnSpc>
            </a:pPr>
            <a:r>
              <a:rPr lang="es-ES" sz="2000">
                <a:latin typeface="Trebuchet MS" pitchFamily="34" charset="0"/>
                <a:sym typeface="Symbol" pitchFamily="18" charset="2"/>
              </a:rPr>
              <a:t></a:t>
            </a:r>
            <a:r>
              <a:rPr lang="es-ES" sz="2000">
                <a:latin typeface="Trebuchet MS" pitchFamily="34" charset="0"/>
              </a:rPr>
              <a:t>  Digestión enzimática: Proteinasa K</a:t>
            </a:r>
          </a:p>
          <a:p>
            <a:pPr>
              <a:lnSpc>
                <a:spcPct val="150000"/>
              </a:lnSpc>
            </a:pPr>
            <a:r>
              <a:rPr lang="es-ES" sz="2000">
                <a:latin typeface="Trebuchet MS" pitchFamily="34" charset="0"/>
                <a:sym typeface="Symbol" pitchFamily="18" charset="2"/>
              </a:rPr>
              <a:t></a:t>
            </a:r>
            <a:r>
              <a:rPr lang="es-ES" sz="2000">
                <a:latin typeface="Trebuchet MS" pitchFamily="34" charset="0"/>
              </a:rPr>
              <a:t>  Otras: RNAsas, Amilasas, etc</a:t>
            </a:r>
          </a:p>
        </p:txBody>
      </p:sp>
      <p:pic>
        <p:nvPicPr>
          <p:cNvPr id="14340" name="Picture 10" descr="Image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1844675"/>
            <a:ext cx="45720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11"/>
          <p:cNvSpPr>
            <a:spLocks noChangeArrowheads="1"/>
          </p:cNvSpPr>
          <p:nvPr/>
        </p:nvSpPr>
        <p:spPr bwMode="auto">
          <a:xfrm>
            <a:off x="1547813" y="765175"/>
            <a:ext cx="4789487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AR" sz="3800" b="1">
                <a:solidFill>
                  <a:schemeClr val="tx2"/>
                </a:solidFill>
                <a:latin typeface="Trebuchet MS" pitchFamily="34" charset="0"/>
              </a:rPr>
              <a:t>Lisis celular</a:t>
            </a:r>
            <a:endParaRPr lang="es-ES" sz="3800" b="1">
              <a:solidFill>
                <a:schemeClr val="tx2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1258888" y="2060575"/>
            <a:ext cx="6264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latin typeface="Trebuchet MS" pitchFamily="34" charset="0"/>
              </a:rPr>
              <a:t>Agregado de sales LiCl, NaCl, NaClO</a:t>
            </a:r>
            <a:r>
              <a:rPr lang="es-ES" baseline="-25000">
                <a:latin typeface="Trebuchet MS" pitchFamily="34" charset="0"/>
              </a:rPr>
              <a:t>4</a:t>
            </a:r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1311275" y="2762250"/>
            <a:ext cx="4352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latin typeface="Trebuchet MS" pitchFamily="34" charset="0"/>
              </a:rPr>
              <a:t>Extracción orgánica, separación de fases</a:t>
            </a:r>
          </a:p>
        </p:txBody>
      </p:sp>
      <p:sp>
        <p:nvSpPr>
          <p:cNvPr id="15364" name="Text Box 14"/>
          <p:cNvSpPr txBox="1">
            <a:spLocks noChangeArrowheads="1"/>
          </p:cNvSpPr>
          <p:nvPr/>
        </p:nvSpPr>
        <p:spPr bwMode="auto">
          <a:xfrm>
            <a:off x="3203575" y="5734050"/>
            <a:ext cx="20875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latin typeface="Trebuchet MS" pitchFamily="34" charset="0"/>
              </a:rPr>
              <a:t>Proteínas, restos de membranas, lípidos</a:t>
            </a:r>
          </a:p>
        </p:txBody>
      </p:sp>
      <p:sp>
        <p:nvSpPr>
          <p:cNvPr id="15365" name="Text Box 15"/>
          <p:cNvSpPr txBox="1">
            <a:spLocks noChangeArrowheads="1"/>
          </p:cNvSpPr>
          <p:nvPr/>
        </p:nvSpPr>
        <p:spPr bwMode="auto">
          <a:xfrm>
            <a:off x="5327650" y="4418013"/>
            <a:ext cx="2181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latin typeface="Trebuchet MS" pitchFamily="34" charset="0"/>
              </a:rPr>
              <a:t>Moléculas bipolares</a:t>
            </a:r>
          </a:p>
        </p:txBody>
      </p:sp>
      <p:sp>
        <p:nvSpPr>
          <p:cNvPr id="15366" name="Text Box 16"/>
          <p:cNvSpPr txBox="1">
            <a:spLocks noChangeArrowheads="1"/>
          </p:cNvSpPr>
          <p:nvPr/>
        </p:nvSpPr>
        <p:spPr bwMode="auto">
          <a:xfrm>
            <a:off x="2700338" y="4070350"/>
            <a:ext cx="86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latin typeface="Trebuchet MS" pitchFamily="34" charset="0"/>
              </a:rPr>
              <a:t>ADN</a:t>
            </a:r>
          </a:p>
        </p:txBody>
      </p:sp>
      <p:grpSp>
        <p:nvGrpSpPr>
          <p:cNvPr id="15367" name="Group 23"/>
          <p:cNvGrpSpPr>
            <a:grpSpLocks/>
          </p:cNvGrpSpPr>
          <p:nvPr/>
        </p:nvGrpSpPr>
        <p:grpSpPr bwMode="auto">
          <a:xfrm>
            <a:off x="3779838" y="3716338"/>
            <a:ext cx="1008062" cy="1873250"/>
            <a:chOff x="3923" y="2523"/>
            <a:chExt cx="454" cy="862"/>
          </a:xfrm>
        </p:grpSpPr>
        <p:sp>
          <p:nvSpPr>
            <p:cNvPr id="15372" name="Line 13"/>
            <p:cNvSpPr>
              <a:spLocks noChangeShapeType="1"/>
            </p:cNvSpPr>
            <p:nvPr/>
          </p:nvSpPr>
          <p:spPr bwMode="auto">
            <a:xfrm>
              <a:off x="4059" y="2976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5373" name="Line 7"/>
            <p:cNvSpPr>
              <a:spLocks noChangeShapeType="1"/>
            </p:cNvSpPr>
            <p:nvPr/>
          </p:nvSpPr>
          <p:spPr bwMode="auto">
            <a:xfrm>
              <a:off x="3923" y="2523"/>
              <a:ext cx="228" cy="862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5374" name="Line 8"/>
            <p:cNvSpPr>
              <a:spLocks noChangeShapeType="1"/>
            </p:cNvSpPr>
            <p:nvPr/>
          </p:nvSpPr>
          <p:spPr bwMode="auto">
            <a:xfrm flipH="1">
              <a:off x="4150" y="2523"/>
              <a:ext cx="227" cy="862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5375" name="Line 9"/>
            <p:cNvSpPr>
              <a:spLocks noChangeShapeType="1"/>
            </p:cNvSpPr>
            <p:nvPr/>
          </p:nvSpPr>
          <p:spPr bwMode="auto">
            <a:xfrm>
              <a:off x="4014" y="2886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5376" name="Line 10"/>
            <p:cNvSpPr>
              <a:spLocks noChangeShapeType="1"/>
            </p:cNvSpPr>
            <p:nvPr/>
          </p:nvSpPr>
          <p:spPr bwMode="auto">
            <a:xfrm>
              <a:off x="3969" y="2659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5377" name="Line 17"/>
            <p:cNvSpPr>
              <a:spLocks noChangeShapeType="1"/>
            </p:cNvSpPr>
            <p:nvPr/>
          </p:nvSpPr>
          <p:spPr bwMode="auto">
            <a:xfrm flipH="1">
              <a:off x="4150" y="2886"/>
              <a:ext cx="91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5378" name="Line 18"/>
            <p:cNvSpPr>
              <a:spLocks noChangeShapeType="1"/>
            </p:cNvSpPr>
            <p:nvPr/>
          </p:nvSpPr>
          <p:spPr bwMode="auto">
            <a:xfrm flipH="1">
              <a:off x="4059" y="2886"/>
              <a:ext cx="46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5379" name="Line 19"/>
            <p:cNvSpPr>
              <a:spLocks noChangeShapeType="1"/>
            </p:cNvSpPr>
            <p:nvPr/>
          </p:nvSpPr>
          <p:spPr bwMode="auto">
            <a:xfrm flipH="1">
              <a:off x="4059" y="2886"/>
              <a:ext cx="91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5380" name="Line 20"/>
            <p:cNvSpPr>
              <a:spLocks noChangeShapeType="1"/>
            </p:cNvSpPr>
            <p:nvPr/>
          </p:nvSpPr>
          <p:spPr bwMode="auto">
            <a:xfrm flipH="1">
              <a:off x="4105" y="2886"/>
              <a:ext cx="9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5381" name="Line 22"/>
            <p:cNvSpPr>
              <a:spLocks noChangeShapeType="1"/>
            </p:cNvSpPr>
            <p:nvPr/>
          </p:nvSpPr>
          <p:spPr bwMode="auto">
            <a:xfrm flipH="1">
              <a:off x="4195" y="2886"/>
              <a:ext cx="91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15368" name="Text Box 24"/>
          <p:cNvSpPr txBox="1">
            <a:spLocks noChangeArrowheads="1"/>
          </p:cNvSpPr>
          <p:nvPr/>
        </p:nvSpPr>
        <p:spPr bwMode="auto">
          <a:xfrm>
            <a:off x="5616575" y="2578100"/>
            <a:ext cx="34925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latin typeface="Trebuchet MS" pitchFamily="34" charset="0"/>
              </a:rPr>
              <a:t>Fenol-cloroformo</a:t>
            </a:r>
          </a:p>
          <a:p>
            <a:pPr>
              <a:spcBef>
                <a:spcPct val="50000"/>
              </a:spcBef>
            </a:pPr>
            <a:r>
              <a:rPr lang="es-ES">
                <a:latin typeface="Trebuchet MS" pitchFamily="34" charset="0"/>
              </a:rPr>
              <a:t>SEVAG: Isoamílico-Cloroformo</a:t>
            </a:r>
          </a:p>
        </p:txBody>
      </p:sp>
      <p:sp>
        <p:nvSpPr>
          <p:cNvPr id="15369" name="AutoShape 25"/>
          <p:cNvSpPr>
            <a:spLocks noChangeArrowheads="1"/>
          </p:cNvSpPr>
          <p:nvPr/>
        </p:nvSpPr>
        <p:spPr bwMode="auto">
          <a:xfrm>
            <a:off x="3276600" y="3429000"/>
            <a:ext cx="1079500" cy="431800"/>
          </a:xfrm>
          <a:prstGeom prst="curvedDownArrow">
            <a:avLst>
              <a:gd name="adj1" fmla="val 50000"/>
              <a:gd name="adj2" fmla="val 10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AutoShape 27"/>
          <p:cNvSpPr>
            <a:spLocks noChangeArrowheads="1"/>
          </p:cNvSpPr>
          <p:nvPr/>
        </p:nvSpPr>
        <p:spPr bwMode="auto">
          <a:xfrm>
            <a:off x="4860925" y="4510088"/>
            <a:ext cx="431800" cy="287337"/>
          </a:xfrm>
          <a:prstGeom prst="leftArrow">
            <a:avLst>
              <a:gd name="adj1" fmla="val 50000"/>
              <a:gd name="adj2" fmla="val 375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Rectangle 28"/>
          <p:cNvSpPr>
            <a:spLocks noChangeArrowheads="1"/>
          </p:cNvSpPr>
          <p:nvPr/>
        </p:nvSpPr>
        <p:spPr bwMode="auto">
          <a:xfrm>
            <a:off x="1619250" y="620713"/>
            <a:ext cx="550862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AR" sz="3800" b="1">
                <a:solidFill>
                  <a:schemeClr val="tx2"/>
                </a:solidFill>
                <a:latin typeface="Trebuchet MS" pitchFamily="34" charset="0"/>
              </a:rPr>
              <a:t>Purificación de ADN</a:t>
            </a:r>
            <a:endParaRPr lang="es-ES" sz="3800" b="1">
              <a:solidFill>
                <a:schemeClr val="tx2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5"/>
          <p:cNvSpPr txBox="1">
            <a:spLocks noChangeArrowheads="1"/>
          </p:cNvSpPr>
          <p:nvPr/>
        </p:nvSpPr>
        <p:spPr bwMode="auto">
          <a:xfrm>
            <a:off x="1258888" y="1887538"/>
            <a:ext cx="22828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>
                <a:latin typeface="Trebuchet MS" pitchFamily="34" charset="0"/>
              </a:rPr>
              <a:t>Precipitación</a:t>
            </a:r>
          </a:p>
        </p:txBody>
      </p:sp>
      <p:sp>
        <p:nvSpPr>
          <p:cNvPr id="2059" name="Text Box 10"/>
          <p:cNvSpPr txBox="1">
            <a:spLocks noChangeArrowheads="1"/>
          </p:cNvSpPr>
          <p:nvPr/>
        </p:nvSpPr>
        <p:spPr bwMode="auto">
          <a:xfrm>
            <a:off x="1936750" y="3933825"/>
            <a:ext cx="86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latin typeface="Trebuchet MS" pitchFamily="34" charset="0"/>
              </a:rPr>
              <a:t>ADN</a:t>
            </a:r>
          </a:p>
        </p:txBody>
      </p:sp>
      <p:sp>
        <p:nvSpPr>
          <p:cNvPr id="2060" name="Line 13"/>
          <p:cNvSpPr>
            <a:spLocks noChangeShapeType="1"/>
          </p:cNvSpPr>
          <p:nvPr/>
        </p:nvSpPr>
        <p:spPr bwMode="auto">
          <a:xfrm>
            <a:off x="2728913" y="3787775"/>
            <a:ext cx="506412" cy="187325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2061" name="Line 14"/>
          <p:cNvSpPr>
            <a:spLocks noChangeShapeType="1"/>
          </p:cNvSpPr>
          <p:nvPr/>
        </p:nvSpPr>
        <p:spPr bwMode="auto">
          <a:xfrm flipH="1">
            <a:off x="3233738" y="3787775"/>
            <a:ext cx="503237" cy="187325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2062" name="Line 16"/>
          <p:cNvSpPr>
            <a:spLocks noChangeShapeType="1"/>
          </p:cNvSpPr>
          <p:nvPr/>
        </p:nvSpPr>
        <p:spPr bwMode="auto">
          <a:xfrm>
            <a:off x="2830513" y="4083050"/>
            <a:ext cx="806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2063" name="AutoShape 22"/>
          <p:cNvSpPr>
            <a:spLocks noChangeArrowheads="1"/>
          </p:cNvSpPr>
          <p:nvPr/>
        </p:nvSpPr>
        <p:spPr bwMode="auto">
          <a:xfrm>
            <a:off x="1668463" y="3213100"/>
            <a:ext cx="1222375" cy="431800"/>
          </a:xfrm>
          <a:prstGeom prst="curvedDownArrow">
            <a:avLst>
              <a:gd name="adj1" fmla="val 50012"/>
              <a:gd name="adj2" fmla="val 99998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64" name="Group 24"/>
          <p:cNvGrpSpPr>
            <a:grpSpLocks/>
          </p:cNvGrpSpPr>
          <p:nvPr/>
        </p:nvGrpSpPr>
        <p:grpSpPr bwMode="auto">
          <a:xfrm>
            <a:off x="928688" y="3789363"/>
            <a:ext cx="1008062" cy="1873250"/>
            <a:chOff x="3923" y="2523"/>
            <a:chExt cx="454" cy="862"/>
          </a:xfrm>
        </p:grpSpPr>
        <p:sp>
          <p:nvSpPr>
            <p:cNvPr id="2078" name="Line 25"/>
            <p:cNvSpPr>
              <a:spLocks noChangeShapeType="1"/>
            </p:cNvSpPr>
            <p:nvPr/>
          </p:nvSpPr>
          <p:spPr bwMode="auto">
            <a:xfrm>
              <a:off x="4059" y="2976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079" name="Line 26"/>
            <p:cNvSpPr>
              <a:spLocks noChangeShapeType="1"/>
            </p:cNvSpPr>
            <p:nvPr/>
          </p:nvSpPr>
          <p:spPr bwMode="auto">
            <a:xfrm>
              <a:off x="3923" y="2523"/>
              <a:ext cx="228" cy="862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080" name="Line 27"/>
            <p:cNvSpPr>
              <a:spLocks noChangeShapeType="1"/>
            </p:cNvSpPr>
            <p:nvPr/>
          </p:nvSpPr>
          <p:spPr bwMode="auto">
            <a:xfrm flipH="1">
              <a:off x="4150" y="2523"/>
              <a:ext cx="227" cy="862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081" name="Line 28"/>
            <p:cNvSpPr>
              <a:spLocks noChangeShapeType="1"/>
            </p:cNvSpPr>
            <p:nvPr/>
          </p:nvSpPr>
          <p:spPr bwMode="auto">
            <a:xfrm>
              <a:off x="4014" y="2886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082" name="Line 29"/>
            <p:cNvSpPr>
              <a:spLocks noChangeShapeType="1"/>
            </p:cNvSpPr>
            <p:nvPr/>
          </p:nvSpPr>
          <p:spPr bwMode="auto">
            <a:xfrm>
              <a:off x="3969" y="2659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083" name="Line 30"/>
            <p:cNvSpPr>
              <a:spLocks noChangeShapeType="1"/>
            </p:cNvSpPr>
            <p:nvPr/>
          </p:nvSpPr>
          <p:spPr bwMode="auto">
            <a:xfrm flipH="1">
              <a:off x="4150" y="2886"/>
              <a:ext cx="91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084" name="Line 31"/>
            <p:cNvSpPr>
              <a:spLocks noChangeShapeType="1"/>
            </p:cNvSpPr>
            <p:nvPr/>
          </p:nvSpPr>
          <p:spPr bwMode="auto">
            <a:xfrm flipH="1">
              <a:off x="4059" y="2886"/>
              <a:ext cx="46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085" name="Line 32"/>
            <p:cNvSpPr>
              <a:spLocks noChangeShapeType="1"/>
            </p:cNvSpPr>
            <p:nvPr/>
          </p:nvSpPr>
          <p:spPr bwMode="auto">
            <a:xfrm flipH="1">
              <a:off x="4059" y="2886"/>
              <a:ext cx="91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086" name="Line 33"/>
            <p:cNvSpPr>
              <a:spLocks noChangeShapeType="1"/>
            </p:cNvSpPr>
            <p:nvPr/>
          </p:nvSpPr>
          <p:spPr bwMode="auto">
            <a:xfrm flipH="1">
              <a:off x="4105" y="2886"/>
              <a:ext cx="9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087" name="Line 34"/>
            <p:cNvSpPr>
              <a:spLocks noChangeShapeType="1"/>
            </p:cNvSpPr>
            <p:nvPr/>
          </p:nvSpPr>
          <p:spPr bwMode="auto">
            <a:xfrm flipH="1">
              <a:off x="4195" y="2886"/>
              <a:ext cx="91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2065" name="Text Box 35"/>
          <p:cNvSpPr txBox="1">
            <a:spLocks noChangeArrowheads="1"/>
          </p:cNvSpPr>
          <p:nvPr/>
        </p:nvSpPr>
        <p:spPr bwMode="auto">
          <a:xfrm>
            <a:off x="1865313" y="4652963"/>
            <a:ext cx="792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latin typeface="Trebuchet MS" pitchFamily="34" charset="0"/>
              </a:rPr>
              <a:t>ETOH</a:t>
            </a:r>
          </a:p>
        </p:txBody>
      </p:sp>
      <p:sp>
        <p:nvSpPr>
          <p:cNvPr id="2066" name="Text Box 36"/>
          <p:cNvSpPr txBox="1">
            <a:spLocks noChangeArrowheads="1"/>
          </p:cNvSpPr>
          <p:nvPr/>
        </p:nvSpPr>
        <p:spPr bwMode="auto">
          <a:xfrm>
            <a:off x="1649413" y="5276850"/>
            <a:ext cx="1511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latin typeface="Trebuchet MS" pitchFamily="34" charset="0"/>
              </a:rPr>
              <a:t>Isopropanol</a:t>
            </a:r>
          </a:p>
        </p:txBody>
      </p:sp>
      <p:sp>
        <p:nvSpPr>
          <p:cNvPr id="2067" name="Text Box 37"/>
          <p:cNvSpPr txBox="1">
            <a:spLocks noChangeArrowheads="1"/>
          </p:cNvSpPr>
          <p:nvPr/>
        </p:nvSpPr>
        <p:spPr bwMode="auto">
          <a:xfrm>
            <a:off x="2081213" y="4221163"/>
            <a:ext cx="431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>
                <a:latin typeface="Trebuchet MS" pitchFamily="34" charset="0"/>
              </a:rPr>
              <a:t>+</a:t>
            </a:r>
          </a:p>
        </p:txBody>
      </p:sp>
      <p:sp>
        <p:nvSpPr>
          <p:cNvPr id="2068" name="Line 41"/>
          <p:cNvSpPr>
            <a:spLocks noChangeShapeType="1"/>
          </p:cNvSpPr>
          <p:nvPr/>
        </p:nvSpPr>
        <p:spPr bwMode="auto">
          <a:xfrm>
            <a:off x="4457700" y="3787775"/>
            <a:ext cx="506413" cy="187325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2069" name="Line 42"/>
          <p:cNvSpPr>
            <a:spLocks noChangeShapeType="1"/>
          </p:cNvSpPr>
          <p:nvPr/>
        </p:nvSpPr>
        <p:spPr bwMode="auto">
          <a:xfrm flipH="1">
            <a:off x="4962525" y="3787775"/>
            <a:ext cx="503238" cy="187325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2070" name="AutoShape 47"/>
          <p:cNvSpPr>
            <a:spLocks noChangeArrowheads="1"/>
          </p:cNvSpPr>
          <p:nvPr/>
        </p:nvSpPr>
        <p:spPr bwMode="auto">
          <a:xfrm rot="-727589">
            <a:off x="4818063" y="4724400"/>
            <a:ext cx="71437" cy="792163"/>
          </a:xfrm>
          <a:prstGeom prst="doubleWave">
            <a:avLst>
              <a:gd name="adj1" fmla="val 10319"/>
              <a:gd name="adj2" fmla="val 1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" name="1 Diagrama"/>
          <p:cNvGraphicFramePr/>
          <p:nvPr/>
        </p:nvGraphicFramePr>
        <p:xfrm>
          <a:off x="3952875" y="4797425"/>
          <a:ext cx="431800" cy="43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71" name="Text Box 56"/>
          <p:cNvSpPr txBox="1">
            <a:spLocks noChangeArrowheads="1"/>
          </p:cNvSpPr>
          <p:nvPr/>
        </p:nvSpPr>
        <p:spPr bwMode="auto">
          <a:xfrm>
            <a:off x="6072188" y="3903663"/>
            <a:ext cx="31321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>
                <a:latin typeface="Trebuchet MS" pitchFamily="34" charset="0"/>
              </a:rPr>
              <a:t>Lavados con alcoholes de                   menor grado</a:t>
            </a:r>
          </a:p>
        </p:txBody>
      </p:sp>
      <p:sp>
        <p:nvSpPr>
          <p:cNvPr id="2072" name="Text Box 57"/>
          <p:cNvSpPr txBox="1">
            <a:spLocks noChangeArrowheads="1"/>
          </p:cNvSpPr>
          <p:nvPr/>
        </p:nvSpPr>
        <p:spPr bwMode="auto">
          <a:xfrm>
            <a:off x="6554788" y="5426075"/>
            <a:ext cx="2160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latin typeface="Trebuchet MS" pitchFamily="34" charset="0"/>
              </a:rPr>
              <a:t>Dilución TE ó H</a:t>
            </a:r>
            <a:r>
              <a:rPr lang="es-ES" baseline="-25000">
                <a:latin typeface="Trebuchet MS" pitchFamily="34" charset="0"/>
              </a:rPr>
              <a:t>2</a:t>
            </a:r>
            <a:r>
              <a:rPr lang="es-ES">
                <a:latin typeface="Trebuchet MS" pitchFamily="34" charset="0"/>
              </a:rPr>
              <a:t>O</a:t>
            </a:r>
          </a:p>
        </p:txBody>
      </p:sp>
      <p:sp>
        <p:nvSpPr>
          <p:cNvPr id="2073" name="Line 58"/>
          <p:cNvSpPr>
            <a:spLocks noChangeShapeType="1"/>
          </p:cNvSpPr>
          <p:nvPr/>
        </p:nvSpPr>
        <p:spPr bwMode="auto">
          <a:xfrm>
            <a:off x="7634288" y="4857750"/>
            <a:ext cx="0" cy="4318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/>
          </a:p>
        </p:txBody>
      </p:sp>
      <p:sp>
        <p:nvSpPr>
          <p:cNvPr id="2074" name="Rectangle 59"/>
          <p:cNvSpPr>
            <a:spLocks noChangeArrowheads="1"/>
          </p:cNvSpPr>
          <p:nvPr/>
        </p:nvSpPr>
        <p:spPr bwMode="auto">
          <a:xfrm>
            <a:off x="1619250" y="620713"/>
            <a:ext cx="550862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AR" sz="3800" b="1">
                <a:solidFill>
                  <a:schemeClr val="tx2"/>
                </a:solidFill>
                <a:latin typeface="Trebuchet MS" pitchFamily="34" charset="0"/>
              </a:rPr>
              <a:t>Purificación de ADN</a:t>
            </a:r>
            <a:endParaRPr lang="es-ES" sz="3800" b="1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2075" name="Text Box 37"/>
          <p:cNvSpPr txBox="1">
            <a:spLocks noChangeArrowheads="1"/>
          </p:cNvSpPr>
          <p:nvPr/>
        </p:nvSpPr>
        <p:spPr bwMode="auto">
          <a:xfrm>
            <a:off x="2097088" y="4965700"/>
            <a:ext cx="43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latin typeface="Trebuchet MS" pitchFamily="34" charset="0"/>
              </a:rPr>
              <a:t>o</a:t>
            </a:r>
          </a:p>
        </p:txBody>
      </p:sp>
      <p:sp>
        <p:nvSpPr>
          <p:cNvPr id="2076" name="Line 58"/>
          <p:cNvSpPr>
            <a:spLocks noChangeShapeType="1"/>
          </p:cNvSpPr>
          <p:nvPr/>
        </p:nvSpPr>
        <p:spPr bwMode="auto">
          <a:xfrm flipV="1">
            <a:off x="5643563" y="4071938"/>
            <a:ext cx="541337" cy="2222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/>
          </a:p>
        </p:txBody>
      </p:sp>
      <p:sp>
        <p:nvSpPr>
          <p:cNvPr id="2077" name="Text Box 18"/>
          <p:cNvSpPr txBox="1">
            <a:spLocks noChangeArrowheads="1"/>
          </p:cNvSpPr>
          <p:nvPr/>
        </p:nvSpPr>
        <p:spPr bwMode="auto">
          <a:xfrm>
            <a:off x="3814763" y="5214938"/>
            <a:ext cx="828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1200" b="1">
                <a:latin typeface="Trebuchet MS" pitchFamily="34" charset="0"/>
              </a:rPr>
              <a:t>Centrifu-</a:t>
            </a:r>
          </a:p>
          <a:p>
            <a:pPr algn="ctr"/>
            <a:r>
              <a:rPr lang="es-ES" sz="1200" b="1">
                <a:latin typeface="Trebuchet MS" pitchFamily="34" charset="0"/>
              </a:rPr>
              <a:t>gación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1116013" y="1844675"/>
            <a:ext cx="5832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800">
                <a:solidFill>
                  <a:schemeClr val="tx2"/>
                </a:solidFill>
                <a:latin typeface="Trebuchet MS" pitchFamily="34" charset="0"/>
              </a:rPr>
              <a:t>Columnas con Matríz de Sílica</a:t>
            </a:r>
          </a:p>
        </p:txBody>
      </p:sp>
      <p:pic>
        <p:nvPicPr>
          <p:cNvPr id="16387" name="Picture 6" descr="Biolog2"/>
          <p:cNvPicPr>
            <a:picLocks noChangeAspect="1" noChangeArrowheads="1"/>
          </p:cNvPicPr>
          <p:nvPr/>
        </p:nvPicPr>
        <p:blipFill>
          <a:blip r:embed="rId2" cstate="print"/>
          <a:srcRect t="16960" r="12451" b="1820"/>
          <a:stretch>
            <a:fillRect/>
          </a:stretch>
        </p:blipFill>
        <p:spPr bwMode="auto">
          <a:xfrm>
            <a:off x="6013450" y="2274888"/>
            <a:ext cx="2879725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7" descr="Imagen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1875" y="3575050"/>
            <a:ext cx="3179763" cy="294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8"/>
          <p:cNvSpPr>
            <a:spLocks noChangeArrowheads="1"/>
          </p:cNvSpPr>
          <p:nvPr/>
        </p:nvSpPr>
        <p:spPr bwMode="auto">
          <a:xfrm>
            <a:off x="1619250" y="620713"/>
            <a:ext cx="550862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AR" sz="3800" b="1">
                <a:solidFill>
                  <a:schemeClr val="tx2"/>
                </a:solidFill>
                <a:latin typeface="Trebuchet MS" pitchFamily="34" charset="0"/>
              </a:rPr>
              <a:t>Kits comerciales</a:t>
            </a:r>
            <a:endParaRPr lang="es-ES" sz="3800" b="1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16390" name="Text Box 4"/>
          <p:cNvSpPr txBox="1">
            <a:spLocks noChangeArrowheads="1"/>
          </p:cNvSpPr>
          <p:nvPr/>
        </p:nvSpPr>
        <p:spPr bwMode="auto">
          <a:xfrm>
            <a:off x="179388" y="2422525"/>
            <a:ext cx="66246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>
                <a:latin typeface="Trebuchet MS" pitchFamily="34" charset="0"/>
              </a:rPr>
              <a:t>Las columnas unen selectivamente el ADN, en presencia de sales caotrópicas. El ADN es recuperado a partir de la matriz de sílica mediante lavado con TE o agua.</a:t>
            </a:r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5463" y="115888"/>
            <a:ext cx="22098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4689475" y="309563"/>
            <a:ext cx="4176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2000">
                <a:latin typeface="Trebuchet MS" pitchFamily="34" charset="0"/>
              </a:rPr>
              <a:t>Resina quelante de cationes</a:t>
            </a:r>
          </a:p>
          <a:p>
            <a:pPr algn="ctr"/>
            <a:r>
              <a:rPr lang="es-ES" sz="2000">
                <a:latin typeface="Trebuchet MS" pitchFamily="34" charset="0"/>
              </a:rPr>
              <a:t>aplicada para la extracción de ADN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643438" y="4762500"/>
            <a:ext cx="4392612" cy="147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s-ES">
                <a:latin typeface="Trebuchet MS" pitchFamily="34" charset="0"/>
              </a:rPr>
              <a:t>Porción superficial: ADN</a:t>
            </a:r>
          </a:p>
          <a:p>
            <a:pPr>
              <a:buFontTx/>
              <a:buChar char="•"/>
            </a:pPr>
            <a:endParaRPr lang="es-ES">
              <a:latin typeface="Trebuchet MS" pitchFamily="34" charset="0"/>
            </a:endParaRPr>
          </a:p>
          <a:p>
            <a:pPr>
              <a:buFontTx/>
              <a:buChar char="•"/>
            </a:pPr>
            <a:r>
              <a:rPr lang="es-ES">
                <a:latin typeface="Trebuchet MS" pitchFamily="34" charset="0"/>
              </a:rPr>
              <a:t>Porción</a:t>
            </a:r>
            <a:r>
              <a:rPr lang="es-ES"/>
              <a:t> </a:t>
            </a:r>
            <a:r>
              <a:rPr lang="es-ES">
                <a:latin typeface="Trebuchet MS" pitchFamily="34" charset="0"/>
              </a:rPr>
              <a:t>inferior: la resina Chelex-100, las proteínas, desnaturalizadas y otros elementos.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992688" y="2419350"/>
            <a:ext cx="1998662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2000">
                <a:latin typeface="Trebuchet MS" pitchFamily="34" charset="0"/>
              </a:rPr>
              <a:t>Tubo Eppendorf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66725" y="2312988"/>
            <a:ext cx="3529013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2000">
                <a:latin typeface="Trebuchet MS" pitchFamily="34" charset="0"/>
              </a:rPr>
              <a:t>Muestra</a:t>
            </a:r>
          </a:p>
          <a:p>
            <a:pPr algn="r"/>
            <a:r>
              <a:rPr lang="es-ES" sz="2000">
                <a:latin typeface="Trebuchet MS" pitchFamily="34" charset="0"/>
              </a:rPr>
              <a:t>Solución Resina Chelex-100</a:t>
            </a:r>
          </a:p>
          <a:p>
            <a:pPr algn="r"/>
            <a:r>
              <a:rPr lang="es-ES" sz="2000">
                <a:latin typeface="Trebuchet MS" pitchFamily="34" charset="0"/>
              </a:rPr>
              <a:t>Proteinasa K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498975" y="3233738"/>
            <a:ext cx="403225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Trebuchet MS" pitchFamily="34" charset="0"/>
              </a:rPr>
              <a:t>Incuba a 55ºC en agitación continua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3038475" y="3959225"/>
            <a:ext cx="570865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>
                <a:latin typeface="Trebuchet MS" pitchFamily="34" charset="0"/>
              </a:rPr>
              <a:t>Baño a 100ºC</a:t>
            </a:r>
          </a:p>
          <a:p>
            <a:pPr algn="ctr"/>
            <a:r>
              <a:rPr lang="es-ES">
                <a:latin typeface="Trebuchet MS" pitchFamily="34" charset="0"/>
              </a:rPr>
              <a:t>Intensifica la desnaturalización de las proteínas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107950" y="4800600"/>
            <a:ext cx="3744913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>
                <a:latin typeface="Trebuchet MS" pitchFamily="34" charset="0"/>
              </a:rPr>
              <a:t>Los tubos con:</a:t>
            </a:r>
          </a:p>
          <a:p>
            <a:pPr algn="ctr"/>
            <a:r>
              <a:rPr lang="es-ES">
                <a:latin typeface="Trebuchet MS" pitchFamily="34" charset="0"/>
              </a:rPr>
              <a:t>ADN extraído</a:t>
            </a:r>
          </a:p>
          <a:p>
            <a:pPr algn="ctr"/>
            <a:r>
              <a:rPr lang="es-ES">
                <a:latin typeface="Trebuchet MS" pitchFamily="34" charset="0"/>
              </a:rPr>
              <a:t>la resina Chelex en unión con las proteínas degradadas</a:t>
            </a:r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4067175" y="2659063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6516688" y="367347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/>
          </a:p>
        </p:txBody>
      </p:sp>
      <p:grpSp>
        <p:nvGrpSpPr>
          <p:cNvPr id="17419" name="Group 11"/>
          <p:cNvGrpSpPr>
            <a:grpSpLocks/>
          </p:cNvGrpSpPr>
          <p:nvPr/>
        </p:nvGrpSpPr>
        <p:grpSpPr bwMode="auto">
          <a:xfrm>
            <a:off x="1906588" y="4105275"/>
            <a:ext cx="1081087" cy="647700"/>
            <a:chOff x="1156" y="2160"/>
            <a:chExt cx="681" cy="408"/>
          </a:xfrm>
        </p:grpSpPr>
        <p:sp>
          <p:nvSpPr>
            <p:cNvPr id="17424" name="Line 12"/>
            <p:cNvSpPr>
              <a:spLocks noChangeShapeType="1"/>
            </p:cNvSpPr>
            <p:nvPr/>
          </p:nvSpPr>
          <p:spPr bwMode="auto">
            <a:xfrm flipH="1">
              <a:off x="1156" y="2160"/>
              <a:ext cx="6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7425" name="Line 13"/>
            <p:cNvSpPr>
              <a:spLocks noChangeShapeType="1"/>
            </p:cNvSpPr>
            <p:nvPr/>
          </p:nvSpPr>
          <p:spPr bwMode="auto">
            <a:xfrm>
              <a:off x="1156" y="2160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17420" name="Rectangle 15"/>
          <p:cNvSpPr>
            <a:spLocks noChangeArrowheads="1"/>
          </p:cNvSpPr>
          <p:nvPr/>
        </p:nvSpPr>
        <p:spPr bwMode="auto">
          <a:xfrm>
            <a:off x="1042988" y="404813"/>
            <a:ext cx="3097212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AR" sz="3500" b="1">
                <a:solidFill>
                  <a:schemeClr val="tx2"/>
                </a:solidFill>
                <a:latin typeface="Trebuchet MS" pitchFamily="34" charset="0"/>
              </a:rPr>
              <a:t>Resina Chelex-100</a:t>
            </a:r>
            <a:endParaRPr lang="es-ES" sz="3500" b="1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17421" name="Line 16"/>
          <p:cNvSpPr>
            <a:spLocks noChangeShapeType="1"/>
          </p:cNvSpPr>
          <p:nvPr/>
        </p:nvSpPr>
        <p:spPr bwMode="auto">
          <a:xfrm>
            <a:off x="6516688" y="288925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/>
          </a:p>
        </p:txBody>
      </p:sp>
      <p:sp>
        <p:nvSpPr>
          <p:cNvPr id="17422" name="Line 17"/>
          <p:cNvSpPr>
            <a:spLocks noChangeShapeType="1"/>
          </p:cNvSpPr>
          <p:nvPr/>
        </p:nvSpPr>
        <p:spPr bwMode="auto">
          <a:xfrm>
            <a:off x="3994150" y="5338763"/>
            <a:ext cx="4937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/>
          </a:p>
        </p:txBody>
      </p:sp>
      <p:sp>
        <p:nvSpPr>
          <p:cNvPr id="17423" name="Text Box 18"/>
          <p:cNvSpPr txBox="1">
            <a:spLocks noChangeArrowheads="1"/>
          </p:cNvSpPr>
          <p:nvPr/>
        </p:nvSpPr>
        <p:spPr bwMode="auto">
          <a:xfrm>
            <a:off x="3851275" y="5481638"/>
            <a:ext cx="828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1200" b="1">
                <a:latin typeface="Trebuchet MS" pitchFamily="34" charset="0"/>
              </a:rPr>
              <a:t>Centrifu-</a:t>
            </a:r>
          </a:p>
          <a:p>
            <a:pPr algn="ctr"/>
            <a:r>
              <a:rPr lang="es-ES" sz="1200" b="1">
                <a:latin typeface="Trebuchet MS" pitchFamily="34" charset="0"/>
              </a:rPr>
              <a:t>gación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323850" y="5500688"/>
            <a:ext cx="74930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latin typeface="Trebuchet MS" pitchFamily="34" charset="0"/>
                <a:sym typeface="Symbol" pitchFamily="18" charset="2"/>
              </a:rPr>
              <a:t></a:t>
            </a:r>
            <a:r>
              <a:rPr lang="es-ES">
                <a:latin typeface="Trebuchet MS" pitchFamily="34" charset="0"/>
              </a:rPr>
              <a:t>  </a:t>
            </a:r>
            <a:r>
              <a:rPr lang="es-ES" sz="2200">
                <a:latin typeface="Trebuchet MS" pitchFamily="34" charset="0"/>
              </a:rPr>
              <a:t>Fácil Transporte y Almacenamiento</a:t>
            </a:r>
          </a:p>
          <a:p>
            <a:r>
              <a:rPr lang="es-ES">
                <a:latin typeface="Trebuchet MS" pitchFamily="34" charset="0"/>
                <a:sym typeface="Symbol" pitchFamily="18" charset="2"/>
              </a:rPr>
              <a:t></a:t>
            </a:r>
            <a:r>
              <a:rPr lang="es-ES">
                <a:latin typeface="Trebuchet MS" pitchFamily="34" charset="0"/>
              </a:rPr>
              <a:t>  </a:t>
            </a:r>
            <a:r>
              <a:rPr lang="es-ES" sz="2200">
                <a:latin typeface="Trebuchet MS" pitchFamily="34" charset="0"/>
              </a:rPr>
              <a:t>Pueden conservarse a temp. ambiente indefinidamente</a:t>
            </a:r>
          </a:p>
          <a:p>
            <a:r>
              <a:rPr lang="es-ES" sz="2200">
                <a:latin typeface="Trebuchet MS" pitchFamily="34" charset="0"/>
              </a:rPr>
              <a:t>    en condiciones de sequedad.</a:t>
            </a: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107950" y="2305050"/>
            <a:ext cx="906780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>
                <a:solidFill>
                  <a:schemeClr val="tx2"/>
                </a:solidFill>
                <a:latin typeface="Trebuchet MS" pitchFamily="34" charset="0"/>
              </a:rPr>
              <a:t>Papel de filtro especialmente impregnado:</a:t>
            </a:r>
          </a:p>
          <a:p>
            <a:r>
              <a:rPr lang="es-ES" sz="2400">
                <a:latin typeface="Trebuchet MS" pitchFamily="34" charset="0"/>
              </a:rPr>
              <a:t>Muestras: sangre, saliva u otros fluidos corporales.</a:t>
            </a:r>
          </a:p>
          <a:p>
            <a:endParaRPr lang="es-ES" sz="1000">
              <a:latin typeface="Trebuchet MS" pitchFamily="34" charset="0"/>
            </a:endParaRPr>
          </a:p>
          <a:p>
            <a:r>
              <a:rPr lang="es-ES" sz="2400">
                <a:latin typeface="Trebuchet MS" pitchFamily="34" charset="0"/>
              </a:rPr>
              <a:t>Provoca: lisis celular, inactivación enzimática, bacteriana y viral</a:t>
            </a: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179388" y="3929063"/>
            <a:ext cx="826611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>
                <a:solidFill>
                  <a:schemeClr val="tx2"/>
                </a:solidFill>
                <a:latin typeface="Trebuchet MS" pitchFamily="34" charset="0"/>
              </a:rPr>
              <a:t>PCR sobre el papel</a:t>
            </a:r>
            <a:r>
              <a:rPr lang="es-ES">
                <a:solidFill>
                  <a:schemeClr val="tx2"/>
                </a:solidFill>
              </a:rPr>
              <a:t>:</a:t>
            </a:r>
            <a:endParaRPr lang="es-ES" sz="2400">
              <a:solidFill>
                <a:schemeClr val="tx2"/>
              </a:solidFill>
              <a:latin typeface="Trebuchet MS" pitchFamily="34" charset="0"/>
            </a:endParaRPr>
          </a:p>
          <a:p>
            <a:r>
              <a:rPr lang="es-ES" sz="2000">
                <a:latin typeface="Trebuchet MS" pitchFamily="34" charset="0"/>
              </a:rPr>
              <a:t>FTA-purification reagent: elimina fácilmente los inhibidores de la PCR.</a:t>
            </a:r>
          </a:p>
          <a:p>
            <a:r>
              <a:rPr lang="es-ES" sz="2000">
                <a:latin typeface="Trebuchet MS" pitchFamily="34" charset="0"/>
              </a:rPr>
              <a:t>El DNA queda atrapado y estabilizado en la matríz</a:t>
            </a:r>
          </a:p>
          <a:p>
            <a:r>
              <a:rPr lang="es-ES" sz="2000">
                <a:latin typeface="Trebuchet MS" pitchFamily="34" charset="0"/>
              </a:rPr>
              <a:t>permitiendo realizar la PCR sobre el mismo.</a:t>
            </a:r>
          </a:p>
        </p:txBody>
      </p:sp>
      <p:pic>
        <p:nvPicPr>
          <p:cNvPr id="18437" name="Picture 6" descr="9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5888" y="260350"/>
            <a:ext cx="1228725" cy="1533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38" name="Picture 7" descr="FTA y el Laboratorio Forense0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41288"/>
            <a:ext cx="2592387" cy="173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439" name="Rectangle 8"/>
          <p:cNvSpPr>
            <a:spLocks noChangeArrowheads="1"/>
          </p:cNvSpPr>
          <p:nvPr/>
        </p:nvSpPr>
        <p:spPr bwMode="auto">
          <a:xfrm>
            <a:off x="1258888" y="692150"/>
            <a:ext cx="3097212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AR" sz="3500" b="1">
                <a:solidFill>
                  <a:schemeClr val="tx2"/>
                </a:solidFill>
                <a:latin typeface="Trebuchet MS" pitchFamily="34" charset="0"/>
              </a:rPr>
              <a:t>Tarjetas FTA-Whatman</a:t>
            </a:r>
            <a:endParaRPr lang="es-ES" sz="3500" b="1">
              <a:solidFill>
                <a:schemeClr val="tx2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/>
          <p:cNvSpPr>
            <a:spLocks noChangeArrowheads="1"/>
          </p:cNvSpPr>
          <p:nvPr/>
        </p:nvSpPr>
        <p:spPr bwMode="auto">
          <a:xfrm>
            <a:off x="1116013" y="549275"/>
            <a:ext cx="72009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AR" sz="3500" b="1">
                <a:solidFill>
                  <a:schemeClr val="tx2"/>
                </a:solidFill>
                <a:latin typeface="Trebuchet MS" pitchFamily="34" charset="0"/>
              </a:rPr>
              <a:t>Extracción a partir de slides</a:t>
            </a:r>
            <a:endParaRPr lang="es-ES" sz="3500" b="1">
              <a:solidFill>
                <a:schemeClr val="tx2"/>
              </a:solidFill>
              <a:latin typeface="Trebuchet MS" pitchFamily="34" charset="0"/>
            </a:endParaRPr>
          </a:p>
        </p:txBody>
      </p:sp>
      <p:pic>
        <p:nvPicPr>
          <p:cNvPr id="19459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4138" y="1898650"/>
            <a:ext cx="6818312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10"/>
          <p:cNvSpPr txBox="1">
            <a:spLocks noChangeArrowheads="1"/>
          </p:cNvSpPr>
          <p:nvPr/>
        </p:nvSpPr>
        <p:spPr bwMode="auto">
          <a:xfrm>
            <a:off x="2449513" y="1268413"/>
            <a:ext cx="4425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v-SE" sz="2000">
                <a:latin typeface="Trebuchet MS" pitchFamily="34" charset="0"/>
              </a:rPr>
              <a:t>Pinpoint Slide DNA Isolation System</a:t>
            </a:r>
            <a:r>
              <a:rPr lang="sv-SE" sz="2000" baseline="30000">
                <a:latin typeface="Trebuchet MS" pitchFamily="34" charset="0"/>
              </a:rPr>
              <a:t>TM</a:t>
            </a:r>
            <a:endParaRPr lang="es-ES" sz="2000" baseline="3000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93700" y="2540000"/>
            <a:ext cx="3960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>
                <a:latin typeface="Trebuchet MS" pitchFamily="34" charset="0"/>
              </a:rPr>
              <a:t>Tipo de muestra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93700" y="3043238"/>
            <a:ext cx="309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>
                <a:latin typeface="Trebuchet MS" pitchFamily="34" charset="0"/>
              </a:rPr>
              <a:t>Target a detectar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93700" y="4052888"/>
            <a:ext cx="2592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>
                <a:latin typeface="Trebuchet MS" pitchFamily="34" charset="0"/>
              </a:rPr>
              <a:t>Cantidad de ADN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93700" y="3546475"/>
            <a:ext cx="381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>
                <a:latin typeface="Trebuchet MS" pitchFamily="34" charset="0"/>
              </a:rPr>
              <a:t>Grado de pureza 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393700" y="4549775"/>
            <a:ext cx="2592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>
                <a:latin typeface="Trebuchet MS" pitchFamily="34" charset="0"/>
              </a:rPr>
              <a:t>Rendimiento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393700" y="5059363"/>
            <a:ext cx="295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>
                <a:latin typeface="Trebuchet MS" pitchFamily="34" charset="0"/>
              </a:rPr>
              <a:t>Integridad 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396875" y="5564188"/>
            <a:ext cx="424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>
                <a:latin typeface="Trebuchet MS" pitchFamily="34" charset="0"/>
              </a:rPr>
              <a:t>Presencia de inhibidores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4716463" y="2541588"/>
            <a:ext cx="4211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dirty="0">
                <a:solidFill>
                  <a:schemeClr val="folHlink"/>
                </a:solidFill>
                <a:latin typeface="Trebuchet MS" pitchFamily="34" charset="0"/>
              </a:rPr>
              <a:t>Capacidades del laboratorio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4716463" y="3044825"/>
            <a:ext cx="3563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>
                <a:solidFill>
                  <a:schemeClr val="folHlink"/>
                </a:solidFill>
                <a:latin typeface="Trebuchet MS" pitchFamily="34" charset="0"/>
              </a:rPr>
              <a:t>Cantidad de muestras 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4716463" y="3548063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>
                <a:solidFill>
                  <a:schemeClr val="folHlink"/>
                </a:solidFill>
                <a:latin typeface="Trebuchet MS" pitchFamily="34" charset="0"/>
              </a:rPr>
              <a:t>Facilidades</a:t>
            </a: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4716463" y="4557713"/>
            <a:ext cx="2592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>
                <a:solidFill>
                  <a:schemeClr val="folHlink"/>
                </a:solidFill>
                <a:latin typeface="Trebuchet MS" pitchFamily="34" charset="0"/>
              </a:rPr>
              <a:t>Aplicaciones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4716463" y="5056188"/>
            <a:ext cx="3673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>
                <a:solidFill>
                  <a:schemeClr val="folHlink"/>
                </a:solidFill>
                <a:latin typeface="Trebuchet MS" pitchFamily="34" charset="0"/>
              </a:rPr>
              <a:t>Tiempo de análisis 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4716463" y="5564188"/>
            <a:ext cx="2592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>
                <a:solidFill>
                  <a:schemeClr val="folHlink"/>
                </a:solidFill>
                <a:latin typeface="Trebuchet MS" pitchFamily="34" charset="0"/>
              </a:rPr>
              <a:t>Costos</a:t>
            </a: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4716463" y="4051300"/>
            <a:ext cx="2008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>
                <a:solidFill>
                  <a:schemeClr val="folHlink"/>
                </a:solidFill>
                <a:latin typeface="Trebuchet MS" pitchFamily="34" charset="0"/>
              </a:rPr>
              <a:t>Repetitividad</a:t>
            </a:r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1619250" y="620713"/>
            <a:ext cx="550862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AR" sz="3800" b="1">
                <a:solidFill>
                  <a:schemeClr val="tx2"/>
                </a:solidFill>
                <a:latin typeface="Trebuchet MS" pitchFamily="34" charset="0"/>
              </a:rPr>
              <a:t>Selección del método</a:t>
            </a:r>
            <a:endParaRPr lang="es-ES" sz="3800" b="1">
              <a:solidFill>
                <a:schemeClr val="tx2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2503488" y="5168900"/>
            <a:ext cx="2401887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>
                <a:latin typeface="Trebuchet MS" pitchFamily="34" charset="0"/>
              </a:rPr>
              <a:t> Cuantificación</a:t>
            </a:r>
          </a:p>
          <a:p>
            <a:pPr>
              <a:buClr>
                <a:schemeClr val="tx1"/>
              </a:buClr>
            </a:pPr>
            <a:r>
              <a:rPr lang="es-AR" sz="1400">
                <a:latin typeface="Trebuchet MS" pitchFamily="34" charset="0"/>
              </a:rPr>
              <a:t> </a:t>
            </a:r>
            <a:r>
              <a:rPr lang="es-AR" sz="1400" b="1">
                <a:latin typeface="Trebuchet MS" pitchFamily="34" charset="0"/>
              </a:rPr>
              <a:t>Abs 260 nm / Abs 280nm</a:t>
            </a:r>
            <a:endParaRPr lang="es-ES" sz="1400" b="1">
              <a:latin typeface="Trebuchet MS" pitchFamily="34" charset="0"/>
            </a:endParaRPr>
          </a:p>
        </p:txBody>
      </p:sp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2243138" y="41021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sz="2400" b="1">
                <a:solidFill>
                  <a:schemeClr val="folHlink"/>
                </a:solidFill>
                <a:latin typeface="Trebuchet MS" pitchFamily="34" charset="0"/>
              </a:rPr>
              <a:t>Espectrofotómetro</a:t>
            </a:r>
            <a:endParaRPr lang="es-ES" sz="2400" b="1">
              <a:solidFill>
                <a:schemeClr val="folHlink"/>
              </a:solidFill>
              <a:latin typeface="Trebuchet MS" pitchFamily="34" charset="0"/>
            </a:endParaRPr>
          </a:p>
        </p:txBody>
      </p:sp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6391275" y="4124325"/>
            <a:ext cx="74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s-AR" sz="2400" b="1">
                <a:solidFill>
                  <a:schemeClr val="folHlink"/>
                </a:solidFill>
                <a:latin typeface="Trebuchet MS" pitchFamily="34" charset="0"/>
              </a:rPr>
              <a:t>Gel </a:t>
            </a:r>
            <a:endParaRPr lang="es-ES" sz="2400" b="1">
              <a:solidFill>
                <a:schemeClr val="folHlink"/>
              </a:solidFill>
              <a:latin typeface="Trebuchet MS" pitchFamily="34" charset="0"/>
              <a:sym typeface="Symbol" pitchFamily="18" charset="2"/>
            </a:endParaRPr>
          </a:p>
        </p:txBody>
      </p:sp>
      <p:sp>
        <p:nvSpPr>
          <p:cNvPr id="21509" name="Text Box 8"/>
          <p:cNvSpPr txBox="1">
            <a:spLocks noChangeArrowheads="1"/>
          </p:cNvSpPr>
          <p:nvPr/>
        </p:nvSpPr>
        <p:spPr bwMode="auto">
          <a:xfrm>
            <a:off x="3525838" y="3043238"/>
            <a:ext cx="221456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400">
                <a:latin typeface="Trebuchet MS" pitchFamily="34" charset="0"/>
              </a:rPr>
              <a:t>3 Metodologías</a:t>
            </a:r>
            <a:endParaRPr lang="es-ES" sz="2400">
              <a:latin typeface="Trebuchet MS" pitchFamily="34" charset="0"/>
            </a:endParaRPr>
          </a:p>
        </p:txBody>
      </p:sp>
      <p:sp>
        <p:nvSpPr>
          <p:cNvPr id="21510" name="Text Box 10"/>
          <p:cNvSpPr txBox="1">
            <a:spLocks noChangeArrowheads="1"/>
          </p:cNvSpPr>
          <p:nvPr/>
        </p:nvSpPr>
        <p:spPr bwMode="auto">
          <a:xfrm>
            <a:off x="1973263" y="2055813"/>
            <a:ext cx="538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400">
                <a:latin typeface="Trebuchet MS" pitchFamily="34" charset="0"/>
              </a:rPr>
              <a:t>¿ Qué Cantidad y Calidad obtenemos ?</a:t>
            </a:r>
            <a:endParaRPr lang="es-ES" sz="2400">
              <a:latin typeface="Trebuchet MS" pitchFamily="34" charset="0"/>
            </a:endParaRPr>
          </a:p>
        </p:txBody>
      </p:sp>
      <p:sp>
        <p:nvSpPr>
          <p:cNvPr id="21511" name="Text Box 12"/>
          <p:cNvSpPr txBox="1">
            <a:spLocks noChangeArrowheads="1"/>
          </p:cNvSpPr>
          <p:nvPr/>
        </p:nvSpPr>
        <p:spPr bwMode="auto">
          <a:xfrm>
            <a:off x="200025" y="4786313"/>
            <a:ext cx="1685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tx1"/>
              </a:buClr>
            </a:pPr>
            <a:r>
              <a:rPr lang="es-AR" sz="1400" b="1">
                <a:latin typeface="Trebuchet MS" pitchFamily="34" charset="0"/>
              </a:rPr>
              <a:t>Cuantificación por fluorocromo</a:t>
            </a:r>
            <a:endParaRPr lang="es-ES" sz="1400" b="1">
              <a:latin typeface="Trebuchet MS" pitchFamily="34" charset="0"/>
              <a:sym typeface="Symbol" pitchFamily="18" charset="2"/>
            </a:endParaRPr>
          </a:p>
        </p:txBody>
      </p:sp>
      <p:sp>
        <p:nvSpPr>
          <p:cNvPr id="21512" name="Text Box 13"/>
          <p:cNvSpPr txBox="1">
            <a:spLocks noChangeArrowheads="1"/>
          </p:cNvSpPr>
          <p:nvPr/>
        </p:nvSpPr>
        <p:spPr bwMode="auto">
          <a:xfrm>
            <a:off x="5572125" y="5621338"/>
            <a:ext cx="30368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sz="1400" b="1">
                <a:latin typeface="Trebuchet MS" pitchFamily="34" charset="0"/>
              </a:rPr>
              <a:t>Standard de cuantificación</a:t>
            </a:r>
            <a:endParaRPr lang="es-ES" sz="1400" b="1">
              <a:latin typeface="Trebuchet MS" pitchFamily="34" charset="0"/>
            </a:endParaRPr>
          </a:p>
        </p:txBody>
      </p:sp>
      <p:sp>
        <p:nvSpPr>
          <p:cNvPr id="21513" name="Text Box 14"/>
          <p:cNvSpPr txBox="1">
            <a:spLocks noChangeArrowheads="1"/>
          </p:cNvSpPr>
          <p:nvPr/>
        </p:nvSpPr>
        <p:spPr bwMode="auto">
          <a:xfrm>
            <a:off x="5518150" y="5181600"/>
            <a:ext cx="31416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>
                <a:latin typeface="Trebuchet MS" pitchFamily="34" charset="0"/>
              </a:rPr>
              <a:t> Semi-cuantificación</a:t>
            </a:r>
            <a:endParaRPr lang="es-ES" sz="2400">
              <a:latin typeface="Trebuchet MS" pitchFamily="34" charset="0"/>
            </a:endParaRPr>
          </a:p>
        </p:txBody>
      </p:sp>
      <p:sp>
        <p:nvSpPr>
          <p:cNvPr id="21514" name="Text Box 15"/>
          <p:cNvSpPr txBox="1">
            <a:spLocks noChangeArrowheads="1"/>
          </p:cNvSpPr>
          <p:nvPr/>
        </p:nvSpPr>
        <p:spPr bwMode="auto">
          <a:xfrm>
            <a:off x="5518150" y="5953125"/>
            <a:ext cx="373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AR" sz="2400">
                <a:latin typeface="Trebuchet MS" pitchFamily="34" charset="0"/>
              </a:rPr>
              <a:t> Calidad </a:t>
            </a:r>
            <a:r>
              <a:rPr lang="es-AR" sz="2400">
                <a:latin typeface="Trebuchet MS" pitchFamily="34" charset="0"/>
                <a:sym typeface="Symbol" pitchFamily="18" charset="2"/>
              </a:rPr>
              <a:t> Degradación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es-AR" sz="2000">
                <a:latin typeface="Trebuchet MS" pitchFamily="34" charset="0"/>
                <a:sym typeface="Symbol" pitchFamily="18" charset="2"/>
              </a:rPr>
              <a:t>                          PM del ADN</a:t>
            </a:r>
            <a:endParaRPr lang="es-ES" sz="2000">
              <a:latin typeface="Trebuchet MS" pitchFamily="34" charset="0"/>
            </a:endParaRPr>
          </a:p>
        </p:txBody>
      </p:sp>
      <p:sp>
        <p:nvSpPr>
          <p:cNvPr id="21515" name="Line 16"/>
          <p:cNvSpPr>
            <a:spLocks noChangeShapeType="1"/>
          </p:cNvSpPr>
          <p:nvPr/>
        </p:nvSpPr>
        <p:spPr bwMode="auto">
          <a:xfrm flipH="1">
            <a:off x="3536950" y="3581400"/>
            <a:ext cx="457200" cy="495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/>
          </a:p>
        </p:txBody>
      </p:sp>
      <p:sp>
        <p:nvSpPr>
          <p:cNvPr id="21516" name="Line 17"/>
          <p:cNvSpPr>
            <a:spLocks noChangeShapeType="1"/>
          </p:cNvSpPr>
          <p:nvPr/>
        </p:nvSpPr>
        <p:spPr bwMode="auto">
          <a:xfrm>
            <a:off x="5137150" y="3581400"/>
            <a:ext cx="1063625" cy="495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/>
          </a:p>
        </p:txBody>
      </p:sp>
      <p:sp>
        <p:nvSpPr>
          <p:cNvPr id="21517" name="AutoShape 18"/>
          <p:cNvSpPr>
            <a:spLocks noChangeArrowheads="1"/>
          </p:cNvSpPr>
          <p:nvPr/>
        </p:nvSpPr>
        <p:spPr bwMode="auto">
          <a:xfrm>
            <a:off x="3309938" y="46355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8" name="AutoShape 19"/>
          <p:cNvSpPr>
            <a:spLocks noChangeArrowheads="1"/>
          </p:cNvSpPr>
          <p:nvPr/>
        </p:nvSpPr>
        <p:spPr bwMode="auto">
          <a:xfrm>
            <a:off x="6508750" y="46482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9" name="AutoShape 20"/>
          <p:cNvSpPr>
            <a:spLocks noChangeArrowheads="1"/>
          </p:cNvSpPr>
          <p:nvPr/>
        </p:nvSpPr>
        <p:spPr bwMode="auto">
          <a:xfrm>
            <a:off x="4330700" y="25908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0" name="Line 22"/>
          <p:cNvSpPr>
            <a:spLocks noChangeShapeType="1"/>
          </p:cNvSpPr>
          <p:nvPr/>
        </p:nvSpPr>
        <p:spPr bwMode="auto">
          <a:xfrm flipH="1" flipV="1">
            <a:off x="2527300" y="3284538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/>
          </a:p>
        </p:txBody>
      </p:sp>
      <p:sp>
        <p:nvSpPr>
          <p:cNvPr id="21521" name="Text Box 23"/>
          <p:cNvSpPr txBox="1">
            <a:spLocks noChangeArrowheads="1"/>
          </p:cNvSpPr>
          <p:nvPr/>
        </p:nvSpPr>
        <p:spPr bwMode="auto">
          <a:xfrm>
            <a:off x="92075" y="3043238"/>
            <a:ext cx="2051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 sz="2400" b="1" noProof="1">
                <a:solidFill>
                  <a:schemeClr val="folHlink"/>
                </a:solidFill>
                <a:latin typeface="Trebuchet MS" pitchFamily="34" charset="0"/>
              </a:rPr>
              <a:t>Fluorometría</a:t>
            </a:r>
          </a:p>
        </p:txBody>
      </p:sp>
      <p:sp>
        <p:nvSpPr>
          <p:cNvPr id="21522" name="AutoShape 24"/>
          <p:cNvSpPr>
            <a:spLocks noChangeArrowheads="1"/>
          </p:cNvSpPr>
          <p:nvPr/>
        </p:nvSpPr>
        <p:spPr bwMode="auto">
          <a:xfrm>
            <a:off x="774700" y="3563938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3" name="Rectangle 25"/>
          <p:cNvSpPr>
            <a:spLocks noChangeArrowheads="1"/>
          </p:cNvSpPr>
          <p:nvPr/>
        </p:nvSpPr>
        <p:spPr bwMode="auto">
          <a:xfrm>
            <a:off x="1403350" y="692150"/>
            <a:ext cx="72009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AR" sz="3100" b="1">
                <a:solidFill>
                  <a:schemeClr val="tx2"/>
                </a:solidFill>
                <a:latin typeface="Trebuchet MS" pitchFamily="34" charset="0"/>
              </a:rPr>
              <a:t>Visualización y cuantificación de los resultados</a:t>
            </a:r>
            <a:endParaRPr lang="es-ES" sz="3100" b="1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21524" name="Text Box 26"/>
          <p:cNvSpPr txBox="1">
            <a:spLocks noChangeArrowheads="1"/>
          </p:cNvSpPr>
          <p:nvPr/>
        </p:nvSpPr>
        <p:spPr bwMode="auto">
          <a:xfrm>
            <a:off x="95250" y="4005263"/>
            <a:ext cx="19415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sz="2000" noProof="1">
                <a:latin typeface="Trebuchet MS" pitchFamily="34" charset="0"/>
              </a:rPr>
              <a:t>Fluorómetro (ej: Qubit</a:t>
            </a:r>
            <a:r>
              <a:rPr lang="es-AR" sz="2000" baseline="30000" noProof="1">
                <a:latin typeface="Trebuchet MS" pitchFamily="34" charset="0"/>
              </a:rPr>
              <a:t>TM</a:t>
            </a:r>
            <a:r>
              <a:rPr lang="es-AR" sz="2000" noProof="1">
                <a:latin typeface="Trebuchet MS" pitchFamily="34" charset="0"/>
              </a:rPr>
              <a:t>)</a:t>
            </a:r>
          </a:p>
        </p:txBody>
      </p:sp>
      <p:pic>
        <p:nvPicPr>
          <p:cNvPr id="21525" name="22 Imagen" descr="showcase_Par_87571_Image_-1_0_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" y="5429250"/>
            <a:ext cx="1714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oto_unq_cuanti_gel"/>
          <p:cNvPicPr>
            <a:picLocks noChangeAspect="1" noChangeArrowheads="1"/>
          </p:cNvPicPr>
          <p:nvPr/>
        </p:nvPicPr>
        <p:blipFill>
          <a:blip r:embed="rId2" cstate="print"/>
          <a:srcRect l="7777" t="7037" r="7777" b="12923"/>
          <a:stretch>
            <a:fillRect/>
          </a:stretch>
        </p:blipFill>
        <p:spPr bwMode="auto">
          <a:xfrm>
            <a:off x="1076325" y="938213"/>
            <a:ext cx="7924800" cy="563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2987675" y="328613"/>
            <a:ext cx="3808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es-AR" sz="2400">
                <a:latin typeface="Trebuchet MS" pitchFamily="34" charset="0"/>
              </a:rPr>
              <a:t>Semi-cuantificación en gel</a:t>
            </a:r>
            <a:endParaRPr lang="es-ES" sz="2400"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68363" y="476250"/>
            <a:ext cx="7519987" cy="793750"/>
          </a:xfrm>
        </p:spPr>
        <p:txBody>
          <a:bodyPr/>
          <a:lstStyle/>
          <a:p>
            <a:pPr eaLnBrk="1" hangingPunct="1"/>
            <a:r>
              <a:rPr lang="es-ES" sz="3600" smtClean="0">
                <a:latin typeface="Comic Sans MS" pitchFamily="66" charset="0"/>
              </a:rPr>
              <a:t>Extracción de ADN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2124075" y="1989138"/>
            <a:ext cx="489585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>
                <a:latin typeface="Comic Sans MS" pitchFamily="66" charset="0"/>
              </a:rPr>
              <a:t>Punto de partida de la</a:t>
            </a:r>
          </a:p>
          <a:p>
            <a:pPr algn="ctr"/>
            <a:r>
              <a:rPr lang="es-ES" sz="2800">
                <a:latin typeface="Comic Sans MS" pitchFamily="66" charset="0"/>
              </a:rPr>
              <a:t>mayoría de análisis genéticos 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539750" y="4011613"/>
            <a:ext cx="17240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>
                <a:latin typeface="Comic Sans MS" pitchFamily="66" charset="0"/>
              </a:rPr>
              <a:t>Paternidad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6140450" y="3795713"/>
            <a:ext cx="27686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2400">
                <a:latin typeface="Comic Sans MS" pitchFamily="66" charset="0"/>
              </a:rPr>
              <a:t>Casos</a:t>
            </a:r>
          </a:p>
          <a:p>
            <a:pPr algn="ctr"/>
            <a:r>
              <a:rPr lang="es-ES" sz="2400">
                <a:latin typeface="Comic Sans MS" pitchFamily="66" charset="0"/>
              </a:rPr>
              <a:t>Medicina Forense 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5724525" y="5084763"/>
            <a:ext cx="22320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>
                <a:latin typeface="Comic Sans MS" pitchFamily="66" charset="0"/>
              </a:rPr>
              <a:t>Criminalística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823913" y="4875213"/>
            <a:ext cx="43243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>
                <a:latin typeface="Comic Sans MS" pitchFamily="66" charset="0"/>
              </a:rPr>
              <a:t>Enfermedades Hereditarias</a:t>
            </a:r>
          </a:p>
        </p:txBody>
      </p:sp>
      <p:sp>
        <p:nvSpPr>
          <p:cNvPr id="52232" name="Line 8"/>
          <p:cNvSpPr>
            <a:spLocks noChangeShapeType="1"/>
          </p:cNvSpPr>
          <p:nvPr/>
        </p:nvSpPr>
        <p:spPr bwMode="auto">
          <a:xfrm flipH="1">
            <a:off x="2339975" y="3500438"/>
            <a:ext cx="1439863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/>
          </a:p>
        </p:txBody>
      </p:sp>
      <p:sp>
        <p:nvSpPr>
          <p:cNvPr id="52233" name="Line 9"/>
          <p:cNvSpPr>
            <a:spLocks noChangeShapeType="1"/>
          </p:cNvSpPr>
          <p:nvPr/>
        </p:nvSpPr>
        <p:spPr bwMode="auto">
          <a:xfrm flipH="1">
            <a:off x="3708400" y="3573463"/>
            <a:ext cx="287338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/>
          </a:p>
        </p:txBody>
      </p:sp>
      <p:sp>
        <p:nvSpPr>
          <p:cNvPr id="52234" name="Line 10"/>
          <p:cNvSpPr>
            <a:spLocks noChangeShapeType="1"/>
          </p:cNvSpPr>
          <p:nvPr/>
        </p:nvSpPr>
        <p:spPr bwMode="auto">
          <a:xfrm>
            <a:off x="4716463" y="3573463"/>
            <a:ext cx="1008062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/>
          </a:p>
        </p:txBody>
      </p:sp>
      <p:sp>
        <p:nvSpPr>
          <p:cNvPr id="52235" name="Line 11"/>
          <p:cNvSpPr>
            <a:spLocks noChangeShapeType="1"/>
          </p:cNvSpPr>
          <p:nvPr/>
        </p:nvSpPr>
        <p:spPr bwMode="auto">
          <a:xfrm>
            <a:off x="5724525" y="3500438"/>
            <a:ext cx="719138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/>
          </a:p>
        </p:txBody>
      </p:sp>
      <p:sp>
        <p:nvSpPr>
          <p:cNvPr id="52236" name="Line 12"/>
          <p:cNvSpPr>
            <a:spLocks noChangeShapeType="1"/>
          </p:cNvSpPr>
          <p:nvPr/>
        </p:nvSpPr>
        <p:spPr bwMode="auto">
          <a:xfrm>
            <a:off x="4427538" y="3500438"/>
            <a:ext cx="0" cy="2449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/>
          </a:p>
        </p:txBody>
      </p:sp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3416300" y="6021388"/>
            <a:ext cx="20923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>
                <a:latin typeface="Comic Sans MS" pitchFamily="66" charset="0"/>
              </a:rPr>
              <a:t>Investigación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Presentación1"/>
          <p:cNvPicPr>
            <a:picLocks noChangeAspect="1" noChangeArrowheads="1"/>
          </p:cNvPicPr>
          <p:nvPr/>
        </p:nvPicPr>
        <p:blipFill>
          <a:blip r:embed="rId2" cstate="print"/>
          <a:srcRect l="26666" t="14444" r="26666" b="14444"/>
          <a:stretch>
            <a:fillRect/>
          </a:stretch>
        </p:blipFill>
        <p:spPr bwMode="auto">
          <a:xfrm>
            <a:off x="238125" y="2093913"/>
            <a:ext cx="38004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Presentación2"/>
          <p:cNvPicPr>
            <a:picLocks noChangeAspect="1" noChangeArrowheads="1"/>
          </p:cNvPicPr>
          <p:nvPr/>
        </p:nvPicPr>
        <p:blipFill>
          <a:blip r:embed="rId3" cstate="print"/>
          <a:srcRect l="26666" t="30740" r="26666" b="30740"/>
          <a:stretch>
            <a:fillRect/>
          </a:stretch>
        </p:blipFill>
        <p:spPr bwMode="auto">
          <a:xfrm>
            <a:off x="4191000" y="2246313"/>
            <a:ext cx="4724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541463" y="908050"/>
            <a:ext cx="16192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AR" sz="2400">
                <a:latin typeface="Trebuchet MS" pitchFamily="34" charset="0"/>
              </a:rPr>
              <a:t>Extracción</a:t>
            </a:r>
          </a:p>
          <a:p>
            <a:pPr algn="ctr"/>
            <a:r>
              <a:rPr lang="es-AR" sz="2400">
                <a:latin typeface="Trebuchet MS" pitchFamily="34" charset="0"/>
              </a:rPr>
              <a:t>Parafina</a:t>
            </a:r>
            <a:endParaRPr lang="es-ES" sz="2400">
              <a:latin typeface="Trebuchet MS" pitchFamily="34" charset="0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5484813" y="981075"/>
            <a:ext cx="2759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AR" sz="2400">
                <a:latin typeface="Trebuchet MS" pitchFamily="34" charset="0"/>
              </a:rPr>
              <a:t>Extracción</a:t>
            </a:r>
          </a:p>
          <a:p>
            <a:pPr algn="ctr"/>
            <a:r>
              <a:rPr lang="es-AR" sz="2400">
                <a:latin typeface="Trebuchet MS" pitchFamily="34" charset="0"/>
              </a:rPr>
              <a:t>Fenol - Cloroformo</a:t>
            </a:r>
            <a:endParaRPr lang="es-ES" sz="2400"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195513" y="150813"/>
            <a:ext cx="541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400">
                <a:latin typeface="Trebuchet MS" pitchFamily="34" charset="0"/>
              </a:rPr>
              <a:t>Extracción con LiCl muestras de saliva</a:t>
            </a:r>
            <a:endParaRPr lang="es-ES" sz="2400">
              <a:latin typeface="Trebuchet MS" pitchFamily="34" charset="0"/>
            </a:endParaRPr>
          </a:p>
        </p:txBody>
      </p:sp>
      <p:pic>
        <p:nvPicPr>
          <p:cNvPr id="24579" name="Picture 3" descr="DNA_UNQ_3103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6425" y="836613"/>
            <a:ext cx="5791200" cy="576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21"/>
          <p:cNvSpPr txBox="1">
            <a:spLocks noChangeArrowheads="1"/>
          </p:cNvSpPr>
          <p:nvPr/>
        </p:nvSpPr>
        <p:spPr bwMode="auto">
          <a:xfrm>
            <a:off x="1962150" y="6019800"/>
            <a:ext cx="3238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900">
                <a:latin typeface="Times New Roman" pitchFamily="18" charset="0"/>
              </a:rPr>
              <a:t>G8</a:t>
            </a:r>
            <a:endParaRPr lang="es-ES" sz="9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Oval 2"/>
          <p:cNvSpPr>
            <a:spLocks noChangeArrowheads="1"/>
          </p:cNvSpPr>
          <p:nvPr/>
        </p:nvSpPr>
        <p:spPr bwMode="auto">
          <a:xfrm>
            <a:off x="684213" y="4581525"/>
            <a:ext cx="12954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539750" y="4149725"/>
            <a:ext cx="2808288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>
                <a:latin typeface="Comic Sans MS" pitchFamily="66" charset="0"/>
              </a:rPr>
              <a:t>Fluidos corporales</a:t>
            </a:r>
          </a:p>
          <a:p>
            <a:pPr algn="ctr"/>
            <a:r>
              <a:rPr lang="es-ES" sz="2200">
                <a:latin typeface="Comic Sans MS" pitchFamily="66" charset="0"/>
              </a:rPr>
              <a:t>Saliva - Semen</a:t>
            </a:r>
          </a:p>
          <a:p>
            <a:pPr algn="ctr"/>
            <a:r>
              <a:rPr lang="es-ES" sz="2200">
                <a:latin typeface="Comic Sans MS" pitchFamily="66" charset="0"/>
              </a:rPr>
              <a:t>Orina</a:t>
            </a:r>
            <a:r>
              <a:rPr lang="es-ES">
                <a:latin typeface="Comic Sans MS" pitchFamily="66" charset="0"/>
              </a:rPr>
              <a:t> 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1582738" y="1873250"/>
            <a:ext cx="595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>
                <a:latin typeface="Comic Sans MS" pitchFamily="66" charset="0"/>
              </a:rPr>
              <a:t>¿De dónde podemos obtener ADN?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539750" y="2498725"/>
            <a:ext cx="1416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>
                <a:latin typeface="Comic Sans MS" pitchFamily="66" charset="0"/>
              </a:rPr>
              <a:t>Sangre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5545138" y="3148013"/>
            <a:ext cx="31305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2000">
                <a:latin typeface="Comic Sans MS" pitchFamily="66" charset="0"/>
              </a:rPr>
              <a:t>Pelo -del bulbo capilar-</a:t>
            </a:r>
          </a:p>
          <a:p>
            <a:pPr algn="ctr"/>
            <a:endParaRPr lang="es-ES" sz="2000">
              <a:latin typeface="Comic Sans MS" pitchFamily="66" charset="0"/>
            </a:endParaRPr>
          </a:p>
          <a:p>
            <a:pPr algn="ctr"/>
            <a:r>
              <a:rPr lang="es-ES" sz="2000">
                <a:latin typeface="Comic Sans MS" pitchFamily="66" charset="0"/>
              </a:rPr>
              <a:t>Uñas -células epiteliales-</a:t>
            </a:r>
          </a:p>
          <a:p>
            <a:pPr algn="ctr"/>
            <a:endParaRPr lang="es-ES" sz="2000">
              <a:latin typeface="Comic Sans MS" pitchFamily="66" charset="0"/>
            </a:endParaRPr>
          </a:p>
          <a:p>
            <a:pPr algn="ctr"/>
            <a:r>
              <a:rPr lang="es-ES" sz="2000">
                <a:latin typeface="Comic Sans MS" pitchFamily="66" charset="0"/>
              </a:rPr>
              <a:t>Colillas de Cigarrillos</a:t>
            </a:r>
          </a:p>
          <a:p>
            <a:pPr algn="ctr"/>
            <a:r>
              <a:rPr lang="es-ES" sz="2000">
                <a:latin typeface="Comic Sans MS" pitchFamily="66" charset="0"/>
              </a:rPr>
              <a:t>(resto de células)</a:t>
            </a: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5508625" y="5589588"/>
            <a:ext cx="31670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>
                <a:latin typeface="Comic Sans MS" pitchFamily="66" charset="0"/>
              </a:rPr>
              <a:t>Animales - Plantas   Hongos - Levaduras Bacterias </a:t>
            </a: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539750" y="3573463"/>
            <a:ext cx="3894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000">
                <a:latin typeface="Comic Sans MS" pitchFamily="66" charset="0"/>
              </a:rPr>
              <a:t>Tejidos embebidos en parafina </a:t>
            </a: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5538788" y="2643188"/>
            <a:ext cx="3179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>
                <a:latin typeface="Comic Sans MS" pitchFamily="66" charset="0"/>
              </a:rPr>
              <a:t>Muestras de Forense</a:t>
            </a:r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3235325" y="411163"/>
            <a:ext cx="2008188" cy="436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2200">
                <a:latin typeface="Comic Sans MS" pitchFamily="66" charset="0"/>
              </a:rPr>
              <a:t>Tipos de ADN</a:t>
            </a:r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5076825" y="1057275"/>
            <a:ext cx="1531938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latin typeface="Comic Sans MS" pitchFamily="66" charset="0"/>
              </a:rPr>
              <a:t>Mitocondrial</a:t>
            </a:r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6804025" y="1052513"/>
            <a:ext cx="16764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omic Sans MS" pitchFamily="66" charset="0"/>
              </a:rPr>
              <a:t>Cloroplástico</a:t>
            </a:r>
          </a:p>
        </p:txBody>
      </p:sp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1835150" y="1057275"/>
            <a:ext cx="11938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latin typeface="Comic Sans MS" pitchFamily="66" charset="0"/>
              </a:rPr>
              <a:t>Genómico</a:t>
            </a:r>
          </a:p>
        </p:txBody>
      </p:sp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539750" y="2997200"/>
            <a:ext cx="3671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>
                <a:latin typeface="Comic Sans MS" pitchFamily="66" charset="0"/>
              </a:rPr>
              <a:t>Diferentes Tejidos</a:t>
            </a:r>
          </a:p>
        </p:txBody>
      </p:sp>
      <p:sp>
        <p:nvSpPr>
          <p:cNvPr id="53263" name="Text Box 15"/>
          <p:cNvSpPr txBox="1">
            <a:spLocks noChangeArrowheads="1"/>
          </p:cNvSpPr>
          <p:nvPr/>
        </p:nvSpPr>
        <p:spPr bwMode="auto">
          <a:xfrm>
            <a:off x="611188" y="5594350"/>
            <a:ext cx="2636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>
                <a:latin typeface="Comic Sans MS" pitchFamily="66" charset="0"/>
              </a:rPr>
              <a:t>Células en Cultivo</a:t>
            </a:r>
          </a:p>
        </p:txBody>
      </p:sp>
      <p:sp>
        <p:nvSpPr>
          <p:cNvPr id="53264" name="Line 16"/>
          <p:cNvSpPr>
            <a:spLocks noChangeShapeType="1"/>
          </p:cNvSpPr>
          <p:nvPr/>
        </p:nvSpPr>
        <p:spPr bwMode="auto">
          <a:xfrm flipH="1">
            <a:off x="3059113" y="836613"/>
            <a:ext cx="2174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/>
          </a:p>
        </p:txBody>
      </p:sp>
      <p:sp>
        <p:nvSpPr>
          <p:cNvPr id="53265" name="Line 17"/>
          <p:cNvSpPr>
            <a:spLocks noChangeShapeType="1"/>
          </p:cNvSpPr>
          <p:nvPr/>
        </p:nvSpPr>
        <p:spPr bwMode="auto">
          <a:xfrm>
            <a:off x="5364163" y="908050"/>
            <a:ext cx="144462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/>
          </a:p>
        </p:txBody>
      </p:sp>
      <p:sp>
        <p:nvSpPr>
          <p:cNvPr id="53266" name="Line 18"/>
          <p:cNvSpPr>
            <a:spLocks noChangeShapeType="1"/>
          </p:cNvSpPr>
          <p:nvPr/>
        </p:nvSpPr>
        <p:spPr bwMode="auto">
          <a:xfrm>
            <a:off x="5292725" y="836613"/>
            <a:ext cx="2232025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06588" y="1341438"/>
            <a:ext cx="5257800" cy="5376862"/>
            <a:chOff x="1104" y="384"/>
            <a:chExt cx="3744" cy="3790"/>
          </a:xfrm>
        </p:grpSpPr>
        <p:pic>
          <p:nvPicPr>
            <p:cNvPr id="54277" name="Picture 3" descr="DNA_UNQ_31030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04" y="480"/>
              <a:ext cx="3648" cy="3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278" name="Text Box 4"/>
            <p:cNvSpPr txBox="1">
              <a:spLocks noChangeArrowheads="1"/>
            </p:cNvSpPr>
            <p:nvPr/>
          </p:nvSpPr>
          <p:spPr bwMode="auto">
            <a:xfrm>
              <a:off x="1104" y="384"/>
              <a:ext cx="3600" cy="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AR" sz="800">
                  <a:latin typeface="Times New Roman" pitchFamily="18" charset="0"/>
                </a:rPr>
                <a:t>PM      BA   LV    LC   MB   LV  BA           FC    LL   GC   LL   CB  MDC        MF  MD  MF  CG   MS   MS   CG  DLM      Ladder</a:t>
              </a:r>
            </a:p>
            <a:p>
              <a:r>
                <a:rPr lang="es-AR" sz="800">
                  <a:latin typeface="Times New Roman" pitchFamily="18" charset="0"/>
                </a:rPr>
                <a:t>                       f                                f                                        f                                      Cf      f       f       f                                       15kb</a:t>
              </a:r>
              <a:endParaRPr lang="es-ES" sz="800">
                <a:latin typeface="Times New Roman" pitchFamily="18" charset="0"/>
              </a:endParaRPr>
            </a:p>
          </p:txBody>
        </p:sp>
        <p:sp>
          <p:nvSpPr>
            <p:cNvPr id="54279" name="AutoShape 5"/>
            <p:cNvSpPr>
              <a:spLocks/>
            </p:cNvSpPr>
            <p:nvPr/>
          </p:nvSpPr>
          <p:spPr bwMode="auto">
            <a:xfrm rot="-5467730">
              <a:off x="1727" y="1104"/>
              <a:ext cx="48" cy="816"/>
            </a:xfrm>
            <a:prstGeom prst="leftBracket">
              <a:avLst>
                <a:gd name="adj" fmla="val 20447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54280" name="Text Box 6"/>
            <p:cNvSpPr txBox="1">
              <a:spLocks noChangeArrowheads="1"/>
            </p:cNvSpPr>
            <p:nvPr/>
          </p:nvSpPr>
          <p:spPr bwMode="auto">
            <a:xfrm>
              <a:off x="1622" y="1537"/>
              <a:ext cx="230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AR" sz="900">
                  <a:latin typeface="Times New Roman" pitchFamily="18" charset="0"/>
                </a:rPr>
                <a:t>G1</a:t>
              </a:r>
              <a:endParaRPr lang="es-ES" sz="900">
                <a:latin typeface="Times New Roman" pitchFamily="18" charset="0"/>
              </a:endParaRPr>
            </a:p>
          </p:txBody>
        </p:sp>
        <p:sp>
          <p:nvSpPr>
            <p:cNvPr id="54281" name="Text Box 7"/>
            <p:cNvSpPr txBox="1">
              <a:spLocks noChangeArrowheads="1"/>
            </p:cNvSpPr>
            <p:nvPr/>
          </p:nvSpPr>
          <p:spPr bwMode="auto">
            <a:xfrm>
              <a:off x="2580" y="1537"/>
              <a:ext cx="231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AR" sz="900">
                  <a:latin typeface="Times New Roman" pitchFamily="18" charset="0"/>
                </a:rPr>
                <a:t>G2</a:t>
              </a:r>
              <a:endParaRPr lang="es-ES" sz="900">
                <a:latin typeface="Times New Roman" pitchFamily="18" charset="0"/>
              </a:endParaRPr>
            </a:p>
          </p:txBody>
        </p:sp>
        <p:sp>
          <p:nvSpPr>
            <p:cNvPr id="54282" name="Text Box 8"/>
            <p:cNvSpPr txBox="1">
              <a:spLocks noChangeArrowheads="1"/>
            </p:cNvSpPr>
            <p:nvPr/>
          </p:nvSpPr>
          <p:spPr bwMode="auto">
            <a:xfrm>
              <a:off x="3491" y="1537"/>
              <a:ext cx="231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AR" sz="900">
                  <a:latin typeface="Times New Roman" pitchFamily="18" charset="0"/>
                </a:rPr>
                <a:t>G3</a:t>
              </a:r>
              <a:endParaRPr lang="es-ES" sz="900">
                <a:latin typeface="Times New Roman" pitchFamily="18" charset="0"/>
              </a:endParaRPr>
            </a:p>
          </p:txBody>
        </p:sp>
        <p:sp>
          <p:nvSpPr>
            <p:cNvPr id="54283" name="AutoShape 9"/>
            <p:cNvSpPr>
              <a:spLocks/>
            </p:cNvSpPr>
            <p:nvPr/>
          </p:nvSpPr>
          <p:spPr bwMode="auto">
            <a:xfrm rot="-5467730">
              <a:off x="2568" y="1176"/>
              <a:ext cx="48" cy="672"/>
            </a:xfrm>
            <a:prstGeom prst="leftBracket">
              <a:avLst>
                <a:gd name="adj" fmla="val 30262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54284" name="AutoShape 10"/>
            <p:cNvSpPr>
              <a:spLocks/>
            </p:cNvSpPr>
            <p:nvPr/>
          </p:nvSpPr>
          <p:spPr bwMode="auto">
            <a:xfrm rot="-5467730">
              <a:off x="3599" y="857"/>
              <a:ext cx="48" cy="1296"/>
            </a:xfrm>
            <a:prstGeom prst="leftBracket">
              <a:avLst>
                <a:gd name="adj" fmla="val 61237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54285" name="Text Box 11"/>
            <p:cNvSpPr txBox="1">
              <a:spLocks noChangeArrowheads="1"/>
            </p:cNvSpPr>
            <p:nvPr/>
          </p:nvSpPr>
          <p:spPr bwMode="auto">
            <a:xfrm>
              <a:off x="1152" y="1612"/>
              <a:ext cx="3600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AR" sz="800">
                  <a:latin typeface="Times New Roman" pitchFamily="18" charset="0"/>
                </a:rPr>
                <a:t>PM   VY   RS   AT    RS   LB            AI    PS   SM   LE   AI     LI    SM   PS   LE           MV   GJ    GJ    PB                Ladder</a:t>
              </a:r>
            </a:p>
            <a:p>
              <a:r>
                <a:rPr lang="es-AR" sz="800">
                  <a:latin typeface="Times New Roman" pitchFamily="18" charset="0"/>
                </a:rPr>
                <a:t>                   f                                                 f       f       f       f                                                R      f               f                     15kb</a:t>
              </a:r>
              <a:endParaRPr lang="es-ES" sz="800">
                <a:latin typeface="Times New Roman" pitchFamily="18" charset="0"/>
              </a:endParaRPr>
            </a:p>
          </p:txBody>
        </p:sp>
        <p:sp>
          <p:nvSpPr>
            <p:cNvPr id="54286" name="AutoShape 12"/>
            <p:cNvSpPr>
              <a:spLocks/>
            </p:cNvSpPr>
            <p:nvPr/>
          </p:nvSpPr>
          <p:spPr bwMode="auto">
            <a:xfrm rot="-5467730">
              <a:off x="1632" y="2352"/>
              <a:ext cx="48" cy="720"/>
            </a:xfrm>
            <a:prstGeom prst="leftBracket">
              <a:avLst>
                <a:gd name="adj" fmla="val 18041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54287" name="Text Box 13"/>
            <p:cNvSpPr txBox="1">
              <a:spLocks noChangeArrowheads="1"/>
            </p:cNvSpPr>
            <p:nvPr/>
          </p:nvSpPr>
          <p:spPr bwMode="auto">
            <a:xfrm>
              <a:off x="1541" y="2736"/>
              <a:ext cx="231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AR" sz="900">
                  <a:latin typeface="Times New Roman" pitchFamily="18" charset="0"/>
                </a:rPr>
                <a:t>G4</a:t>
              </a:r>
              <a:endParaRPr lang="es-ES" sz="900">
                <a:latin typeface="Times New Roman" pitchFamily="18" charset="0"/>
              </a:endParaRPr>
            </a:p>
          </p:txBody>
        </p:sp>
        <p:sp>
          <p:nvSpPr>
            <p:cNvPr id="54288" name="AutoShape 14"/>
            <p:cNvSpPr>
              <a:spLocks/>
            </p:cNvSpPr>
            <p:nvPr/>
          </p:nvSpPr>
          <p:spPr bwMode="auto">
            <a:xfrm rot="-5467730">
              <a:off x="2711" y="2082"/>
              <a:ext cx="48" cy="1248"/>
            </a:xfrm>
            <a:prstGeom prst="leftBracket">
              <a:avLst>
                <a:gd name="adj" fmla="val 31272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54289" name="Text Box 15"/>
            <p:cNvSpPr txBox="1">
              <a:spLocks noChangeArrowheads="1"/>
            </p:cNvSpPr>
            <p:nvPr/>
          </p:nvSpPr>
          <p:spPr bwMode="auto">
            <a:xfrm>
              <a:off x="2820" y="2736"/>
              <a:ext cx="231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AR" sz="900">
                  <a:latin typeface="Times New Roman" pitchFamily="18" charset="0"/>
                </a:rPr>
                <a:t>G5</a:t>
              </a:r>
              <a:endParaRPr lang="es-ES" sz="900">
                <a:latin typeface="Times New Roman" pitchFamily="18" charset="0"/>
              </a:endParaRPr>
            </a:p>
          </p:txBody>
        </p:sp>
        <p:sp>
          <p:nvSpPr>
            <p:cNvPr id="54290" name="AutoShape 16"/>
            <p:cNvSpPr>
              <a:spLocks/>
            </p:cNvSpPr>
            <p:nvPr/>
          </p:nvSpPr>
          <p:spPr bwMode="auto">
            <a:xfrm rot="-5467730">
              <a:off x="3768" y="2376"/>
              <a:ext cx="48" cy="672"/>
            </a:xfrm>
            <a:prstGeom prst="leftBracket">
              <a:avLst>
                <a:gd name="adj" fmla="val 30262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54291" name="Text Box 17"/>
            <p:cNvSpPr txBox="1">
              <a:spLocks noChangeArrowheads="1"/>
            </p:cNvSpPr>
            <p:nvPr/>
          </p:nvSpPr>
          <p:spPr bwMode="auto">
            <a:xfrm>
              <a:off x="3828" y="2736"/>
              <a:ext cx="231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AR" sz="900">
                  <a:latin typeface="Times New Roman" pitchFamily="18" charset="0"/>
                </a:rPr>
                <a:t>G7</a:t>
              </a:r>
              <a:endParaRPr lang="es-ES" sz="900">
                <a:latin typeface="Times New Roman" pitchFamily="18" charset="0"/>
              </a:endParaRPr>
            </a:p>
          </p:txBody>
        </p:sp>
        <p:sp>
          <p:nvSpPr>
            <p:cNvPr id="54292" name="Text Box 18"/>
            <p:cNvSpPr txBox="1">
              <a:spLocks noChangeArrowheads="1"/>
            </p:cNvSpPr>
            <p:nvPr/>
          </p:nvSpPr>
          <p:spPr bwMode="auto">
            <a:xfrm>
              <a:off x="1248" y="3937"/>
              <a:ext cx="3600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AR" sz="800">
                  <a:latin typeface="Times New Roman" pitchFamily="18" charset="0"/>
                </a:rPr>
                <a:t>PM    Vf    ER   ML   DZ   ML    S    VF     DZ           1      2      3       4      5        6     7                   Ladder</a:t>
              </a:r>
            </a:p>
            <a:p>
              <a:r>
                <a:rPr lang="es-AR" sz="800">
                  <a:latin typeface="Times New Roman" pitchFamily="18" charset="0"/>
                </a:rPr>
                <a:t>           f                G       f    Gf              f                                                                                                15kb</a:t>
              </a:r>
              <a:endParaRPr lang="es-ES" sz="800">
                <a:latin typeface="Times New Roman" pitchFamily="18" charset="0"/>
              </a:endParaRPr>
            </a:p>
          </p:txBody>
        </p:sp>
        <p:sp>
          <p:nvSpPr>
            <p:cNvPr id="54293" name="AutoShape 19"/>
            <p:cNvSpPr>
              <a:spLocks/>
            </p:cNvSpPr>
            <p:nvPr/>
          </p:nvSpPr>
          <p:spPr bwMode="auto">
            <a:xfrm rot="-5467730">
              <a:off x="1941" y="3285"/>
              <a:ext cx="53" cy="1153"/>
            </a:xfrm>
            <a:prstGeom prst="leftBracket">
              <a:avLst>
                <a:gd name="adj" fmla="val 261661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54294" name="AutoShape 20"/>
            <p:cNvSpPr>
              <a:spLocks/>
            </p:cNvSpPr>
            <p:nvPr/>
          </p:nvSpPr>
          <p:spPr bwMode="auto">
            <a:xfrm rot="-5467730">
              <a:off x="3095" y="3385"/>
              <a:ext cx="48" cy="960"/>
            </a:xfrm>
            <a:prstGeom prst="leftBracket">
              <a:avLst>
                <a:gd name="adj" fmla="val 240556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54295" name="Text Box 21"/>
            <p:cNvSpPr txBox="1">
              <a:spLocks noChangeArrowheads="1"/>
            </p:cNvSpPr>
            <p:nvPr/>
          </p:nvSpPr>
          <p:spPr bwMode="auto">
            <a:xfrm>
              <a:off x="1236" y="3792"/>
              <a:ext cx="231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AR" sz="900">
                  <a:latin typeface="Times New Roman" pitchFamily="18" charset="0"/>
                </a:rPr>
                <a:t>G8</a:t>
              </a:r>
              <a:endParaRPr lang="es-ES" sz="900">
                <a:latin typeface="Times New Roman" pitchFamily="18" charset="0"/>
              </a:endParaRPr>
            </a:p>
          </p:txBody>
        </p:sp>
        <p:sp>
          <p:nvSpPr>
            <p:cNvPr id="54296" name="Text Box 22"/>
            <p:cNvSpPr txBox="1">
              <a:spLocks noChangeArrowheads="1"/>
            </p:cNvSpPr>
            <p:nvPr/>
          </p:nvSpPr>
          <p:spPr bwMode="auto">
            <a:xfrm>
              <a:off x="3553" y="3792"/>
              <a:ext cx="230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AR" sz="900">
                  <a:latin typeface="Times New Roman" pitchFamily="18" charset="0"/>
                </a:rPr>
                <a:t>G6</a:t>
              </a:r>
              <a:endParaRPr lang="es-ES" sz="900">
                <a:latin typeface="Times New Roman" pitchFamily="18" charset="0"/>
              </a:endParaRPr>
            </a:p>
          </p:txBody>
        </p:sp>
      </p:grpSp>
      <p:sp>
        <p:nvSpPr>
          <p:cNvPr id="54275" name="Text Box 23"/>
          <p:cNvSpPr txBox="1">
            <a:spLocks noChangeArrowheads="1"/>
          </p:cNvSpPr>
          <p:nvPr/>
        </p:nvSpPr>
        <p:spPr bwMode="auto">
          <a:xfrm>
            <a:off x="1258888" y="260350"/>
            <a:ext cx="63373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s-AR" sz="2000">
                <a:latin typeface="Comic Sans MS" pitchFamily="66" charset="0"/>
              </a:rPr>
              <a:t>Extracción con LiCl y </a:t>
            </a:r>
            <a:r>
              <a:rPr lang="es-ES_tradnl" sz="2000">
                <a:latin typeface="Comic Sans MS" pitchFamily="66" charset="0"/>
              </a:rPr>
              <a:t>Semi-cuantificación mediante electroforesis en geles de agarosa.</a:t>
            </a:r>
          </a:p>
        </p:txBody>
      </p:sp>
      <p:sp>
        <p:nvSpPr>
          <p:cNvPr id="54276" name="Text Box 24"/>
          <p:cNvSpPr txBox="1">
            <a:spLocks noChangeArrowheads="1"/>
          </p:cNvSpPr>
          <p:nvPr/>
        </p:nvSpPr>
        <p:spPr bwMode="auto">
          <a:xfrm>
            <a:off x="0" y="260350"/>
            <a:ext cx="1331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>
                <a:solidFill>
                  <a:schemeClr val="accent1"/>
                </a:solidFill>
                <a:latin typeface="Comic Sans MS" pitchFamily="66" charset="0"/>
              </a:rPr>
              <a:t>TP nº 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304800" y="2587625"/>
            <a:ext cx="8255000" cy="1920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 eaLnBrk="0" hangingPunct="0">
              <a:spcAft>
                <a:spcPts val="600"/>
              </a:spcAft>
            </a:pPr>
            <a:r>
              <a:rPr lang="es-AR" sz="2000">
                <a:latin typeface="Comic Sans MS" pitchFamily="66" charset="0"/>
              </a:rPr>
              <a:t>El gen de amelogenina (AMG) codifica para una proteína del esmalte dental, y se encuentra en ambos cromosomas sexuales. En el cromosoma Y la secuencia del gen está delecionada en 200 pb con respecto al cromosoma X . La visualización del producto de PCR permitirá distinguir las muestras femeninas (XX) de las masculinas (XY) mediante la diferencia de tamaño. </a:t>
            </a:r>
            <a:endParaRPr lang="es-ES_tradnl" sz="2000">
              <a:latin typeface="Comic Sans MS" pitchFamily="66" charset="0"/>
            </a:endParaRP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1195388" y="506413"/>
            <a:ext cx="7480300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Aft>
                <a:spcPts val="600"/>
              </a:spcAft>
            </a:pPr>
            <a:r>
              <a:rPr lang="es-ES_tradnl" sz="2200">
                <a:latin typeface="Comic Sans MS" pitchFamily="66" charset="0"/>
              </a:rPr>
              <a:t>Caracterización del sexo mediante la amplificación por PCR del gen de amelogenina.</a:t>
            </a:r>
            <a:r>
              <a:rPr lang="en-US" sz="2200">
                <a:latin typeface="Comic Sans MS" pitchFamily="66" charset="0"/>
              </a:rPr>
              <a:t> </a:t>
            </a:r>
            <a:endParaRPr lang="es-ES_tradnl" sz="2200">
              <a:latin typeface="Comic Sans MS" pitchFamily="66" charset="0"/>
            </a:endParaRPr>
          </a:p>
        </p:txBody>
      </p:sp>
      <p:pic>
        <p:nvPicPr>
          <p:cNvPr id="55300" name="Picture 4" descr="ladder 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509563" y="19054763"/>
            <a:ext cx="2319338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348038" y="4621213"/>
            <a:ext cx="1584325" cy="1976437"/>
            <a:chOff x="1791" y="2523"/>
            <a:chExt cx="998" cy="1245"/>
          </a:xfrm>
        </p:grpSpPr>
        <p:pic>
          <p:nvPicPr>
            <p:cNvPr id="55304" name="Picture 6" descr="AMG NOCHE 12-4 colorc"/>
            <p:cNvPicPr>
              <a:picLocks noChangeAspect="1" noChangeArrowheads="1"/>
            </p:cNvPicPr>
            <p:nvPr/>
          </p:nvPicPr>
          <p:blipFill>
            <a:blip r:embed="rId3" cstate="print">
              <a:lum bright="-24000" contrast="12000"/>
              <a:grayscl/>
            </a:blip>
            <a:srcRect t="876" r="65486"/>
            <a:stretch>
              <a:fillRect/>
            </a:stretch>
          </p:blipFill>
          <p:spPr bwMode="auto">
            <a:xfrm>
              <a:off x="1791" y="2523"/>
              <a:ext cx="994" cy="1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05" name="Picture 7" descr="AMG NOCHE 12-4 colorc"/>
            <p:cNvPicPr>
              <a:picLocks noChangeAspect="1" noChangeArrowheads="1"/>
            </p:cNvPicPr>
            <p:nvPr/>
          </p:nvPicPr>
          <p:blipFill>
            <a:blip r:embed="rId3" cstate="print">
              <a:lum bright="-24000" contrast="12000"/>
              <a:grayscl/>
            </a:blip>
            <a:srcRect l="28368" t="58678" r="66910" b="12421"/>
            <a:stretch>
              <a:fillRect/>
            </a:stretch>
          </p:blipFill>
          <p:spPr bwMode="auto">
            <a:xfrm>
              <a:off x="2381" y="3384"/>
              <a:ext cx="204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306" name="Text Box 8"/>
            <p:cNvSpPr txBox="1">
              <a:spLocks noChangeArrowheads="1"/>
            </p:cNvSpPr>
            <p:nvPr/>
          </p:nvSpPr>
          <p:spPr bwMode="auto">
            <a:xfrm>
              <a:off x="2154" y="2976"/>
              <a:ext cx="45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b="1">
                  <a:solidFill>
                    <a:schemeClr val="bg1"/>
                  </a:solidFill>
                  <a:latin typeface="Comic Sans MS" pitchFamily="66" charset="0"/>
                </a:rPr>
                <a:t>XY</a:t>
              </a:r>
            </a:p>
          </p:txBody>
        </p:sp>
        <p:sp>
          <p:nvSpPr>
            <p:cNvPr id="55307" name="Text Box 9"/>
            <p:cNvSpPr txBox="1">
              <a:spLocks noChangeArrowheads="1"/>
            </p:cNvSpPr>
            <p:nvPr/>
          </p:nvSpPr>
          <p:spPr bwMode="auto">
            <a:xfrm>
              <a:off x="2336" y="3385"/>
              <a:ext cx="45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b="1">
                  <a:solidFill>
                    <a:schemeClr val="bg1"/>
                  </a:solidFill>
                  <a:latin typeface="Comic Sans MS" pitchFamily="66" charset="0"/>
                </a:rPr>
                <a:t>XX</a:t>
              </a:r>
            </a:p>
          </p:txBody>
        </p:sp>
      </p:grpSp>
      <p:sp>
        <p:nvSpPr>
          <p:cNvPr id="55302" name="Text Box 10"/>
          <p:cNvSpPr txBox="1">
            <a:spLocks noChangeArrowheads="1"/>
          </p:cNvSpPr>
          <p:nvPr/>
        </p:nvSpPr>
        <p:spPr bwMode="auto">
          <a:xfrm>
            <a:off x="2122488" y="1477963"/>
            <a:ext cx="568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latin typeface="Comic Sans MS" pitchFamily="66" charset="0"/>
              </a:rPr>
              <a:t>Clase teórica de generalidades de PCR</a:t>
            </a:r>
          </a:p>
        </p:txBody>
      </p:sp>
      <p:sp>
        <p:nvSpPr>
          <p:cNvPr id="55303" name="Rectangle 11"/>
          <p:cNvSpPr>
            <a:spLocks noChangeArrowheads="1"/>
          </p:cNvSpPr>
          <p:nvPr/>
        </p:nvSpPr>
        <p:spPr bwMode="auto">
          <a:xfrm>
            <a:off x="57150" y="223838"/>
            <a:ext cx="1044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000">
                <a:solidFill>
                  <a:schemeClr val="accent1"/>
                </a:solidFill>
                <a:latin typeface="Comic Sans MS" pitchFamily="66" charset="0"/>
              </a:rPr>
              <a:t>TP nº 2</a:t>
            </a:r>
            <a:endParaRPr lang="es-ES" sz="2000">
              <a:solidFill>
                <a:schemeClr val="accent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342900" y="1708150"/>
            <a:ext cx="8255000" cy="1616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 eaLnBrk="0" hangingPunct="0">
              <a:spcAft>
                <a:spcPts val="600"/>
              </a:spcAft>
            </a:pPr>
            <a:r>
              <a:rPr lang="es-ES_tradnl" sz="2000" dirty="0">
                <a:latin typeface="Comic Sans MS" pitchFamily="66" charset="0"/>
              </a:rPr>
              <a:t>La herencia del DNA mitocondrial es exclusivamente materna. Se realizará la amplificación por PCR de una región del DNA mitocondrial de 312 </a:t>
            </a:r>
            <a:r>
              <a:rPr lang="es-ES_tradnl" sz="2000" dirty="0" err="1">
                <a:latin typeface="Comic Sans MS" pitchFamily="66" charset="0"/>
              </a:rPr>
              <a:t>pb</a:t>
            </a:r>
            <a:r>
              <a:rPr lang="es-ES_tradnl" sz="2000" dirty="0">
                <a:latin typeface="Comic Sans MS" pitchFamily="66" charset="0"/>
              </a:rPr>
              <a:t> y su posterior digestión enzimática para poder visualizar el patrón de </a:t>
            </a:r>
            <a:r>
              <a:rPr lang="es-ES_tradnl" sz="2000" dirty="0" err="1">
                <a:latin typeface="Comic Sans MS" pitchFamily="66" charset="0"/>
              </a:rPr>
              <a:t>RFLPs</a:t>
            </a:r>
            <a:r>
              <a:rPr lang="es-ES_tradnl" sz="2000" dirty="0">
                <a:latin typeface="Comic Sans MS" pitchFamily="66" charset="0"/>
              </a:rPr>
              <a:t> característico de cada familia y cada muestra en particular.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836863" y="3068638"/>
            <a:ext cx="3030537" cy="3744912"/>
            <a:chOff x="1152" y="240"/>
            <a:chExt cx="2976" cy="3744"/>
          </a:xfrm>
        </p:grpSpPr>
        <p:pic>
          <p:nvPicPr>
            <p:cNvPr id="56328" name="Picture 5" descr="polic2610"/>
            <p:cNvPicPr>
              <a:picLocks noChangeAspect="1" noChangeArrowheads="1"/>
            </p:cNvPicPr>
            <p:nvPr/>
          </p:nvPicPr>
          <p:blipFill>
            <a:blip r:embed="rId2" cstate="print">
              <a:lum bright="12000"/>
            </a:blip>
            <a:srcRect/>
            <a:stretch>
              <a:fillRect/>
            </a:stretch>
          </p:blipFill>
          <p:spPr bwMode="auto">
            <a:xfrm>
              <a:off x="1222" y="588"/>
              <a:ext cx="2764" cy="3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29" name="Text Box 6"/>
            <p:cNvSpPr txBox="1">
              <a:spLocks noChangeArrowheads="1"/>
            </p:cNvSpPr>
            <p:nvPr/>
          </p:nvSpPr>
          <p:spPr bwMode="auto">
            <a:xfrm>
              <a:off x="1152" y="240"/>
              <a:ext cx="2976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200">
                <a:latin typeface="Times New Roman" pitchFamily="18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sz="1400">
                  <a:latin typeface="Times New Roman" pitchFamily="18" charset="0"/>
                </a:rPr>
                <a:t> </a:t>
              </a:r>
              <a:r>
                <a:rPr lang="en-US" sz="800">
                  <a:solidFill>
                    <a:schemeClr val="bg1"/>
                  </a:solidFill>
                  <a:latin typeface="Tahoma" pitchFamily="34" charset="0"/>
                </a:rPr>
                <a:t>M     a     b      c      d    e    f     g      h     i     j       k     l</a:t>
              </a:r>
              <a:r>
                <a:rPr lang="en-US" sz="1400">
                  <a:latin typeface="Times New Roman" pitchFamily="18" charset="0"/>
                </a:rPr>
                <a:t>      </a:t>
              </a:r>
            </a:p>
          </p:txBody>
        </p:sp>
      </p:grpSp>
      <p:sp>
        <p:nvSpPr>
          <p:cNvPr id="56324" name="Rectangle 8"/>
          <p:cNvSpPr>
            <a:spLocks noChangeArrowheads="1"/>
          </p:cNvSpPr>
          <p:nvPr/>
        </p:nvSpPr>
        <p:spPr bwMode="auto">
          <a:xfrm>
            <a:off x="1257300" y="241300"/>
            <a:ext cx="177800" cy="144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56325" name="Text Box 3"/>
          <p:cNvSpPr txBox="1">
            <a:spLocks noChangeArrowheads="1"/>
          </p:cNvSpPr>
          <p:nvPr/>
        </p:nvSpPr>
        <p:spPr bwMode="auto">
          <a:xfrm>
            <a:off x="158750" y="722313"/>
            <a:ext cx="9467850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Aft>
                <a:spcPts val="600"/>
              </a:spcAft>
            </a:pPr>
            <a:r>
              <a:rPr lang="es-ES_tradnl" sz="2200">
                <a:latin typeface="Comic Sans MS" pitchFamily="66" charset="0"/>
              </a:rPr>
              <a:t>Detección de RFLPs (</a:t>
            </a:r>
            <a:r>
              <a:rPr lang="es-AR" sz="1600">
                <a:latin typeface="Comic Sans MS" pitchFamily="66" charset="0"/>
              </a:rPr>
              <a:t>Restriction Fragment Length Polymorphisms</a:t>
            </a:r>
            <a:r>
              <a:rPr lang="es-ES_tradnl" sz="2200">
                <a:latin typeface="Comic Sans MS" pitchFamily="66" charset="0"/>
              </a:rPr>
              <a:t>)                mediante la amplificación por PCR de un fragmento de DNA mt.</a:t>
            </a:r>
            <a:r>
              <a:rPr lang="en-US" sz="2200">
                <a:latin typeface="Comic Sans MS" pitchFamily="66" charset="0"/>
              </a:rPr>
              <a:t> </a:t>
            </a:r>
            <a:endParaRPr lang="es-ES_tradnl" sz="2200">
              <a:latin typeface="Comic Sans MS" pitchFamily="66" charset="0"/>
            </a:endParaRPr>
          </a:p>
        </p:txBody>
      </p:sp>
      <p:sp>
        <p:nvSpPr>
          <p:cNvPr id="56326" name="Rectangle 7"/>
          <p:cNvSpPr>
            <a:spLocks noChangeArrowheads="1"/>
          </p:cNvSpPr>
          <p:nvPr/>
        </p:nvSpPr>
        <p:spPr bwMode="auto">
          <a:xfrm>
            <a:off x="114300" y="223838"/>
            <a:ext cx="2265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Aft>
                <a:spcPts val="600"/>
              </a:spcAft>
            </a:pPr>
            <a:r>
              <a:rPr lang="es-ES_tradnl" sz="2000">
                <a:solidFill>
                  <a:schemeClr val="accent1"/>
                </a:solidFill>
                <a:latin typeface="Comic Sans MS" pitchFamily="66" charset="0"/>
              </a:rPr>
              <a:t>TP nº 3 y TP nº 4 </a:t>
            </a:r>
          </a:p>
        </p:txBody>
      </p:sp>
      <p:pic>
        <p:nvPicPr>
          <p:cNvPr id="5632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298825"/>
            <a:ext cx="1195388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304800" y="1528763"/>
            <a:ext cx="8255000" cy="2225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 eaLnBrk="0" hangingPunct="0">
              <a:spcAft>
                <a:spcPts val="600"/>
              </a:spcAft>
            </a:pPr>
            <a:r>
              <a:rPr lang="es-AR" sz="2000"/>
              <a:t>Existen grandes regiones en el cromosoma Y asociadas con la producción de células espermáticas, conocidas como AZF (</a:t>
            </a:r>
            <a:r>
              <a:rPr lang="es-AR" sz="2000" i="1"/>
              <a:t>azoospermia factor</a:t>
            </a:r>
            <a:r>
              <a:rPr lang="es-AR" sz="2000"/>
              <a:t>) a, b, d y c (en ese orden de aparición). Deleciones en algunas de estas regiones se asocian a infertilidad masculina. A partir de 3 reacciones en </a:t>
            </a:r>
            <a:r>
              <a:rPr lang="es-AR" sz="2000" i="1"/>
              <a:t>multiplex</a:t>
            </a:r>
            <a:r>
              <a:rPr lang="es-AR" sz="2000"/>
              <a:t> de PCR, se detectará la presencia o ausencia de fragmentos en 19 loci AZF, los cuales representan los 4 subintervalos AZF (a-d) previamente mencionados.</a:t>
            </a:r>
            <a:endParaRPr lang="es-ES_tradnl" sz="2000"/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406400" y="309563"/>
            <a:ext cx="7023100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Aft>
                <a:spcPts val="600"/>
              </a:spcAft>
            </a:pPr>
            <a:r>
              <a:rPr lang="es-AR" sz="2200"/>
              <a:t>TP 5: </a:t>
            </a:r>
            <a:r>
              <a:rPr lang="es-ES_tradnl" sz="2200"/>
              <a:t>Detección de deleciones en el cromosoma Y asociadas con infertilidad masculina.</a:t>
            </a:r>
            <a:r>
              <a:rPr lang="en-US" sz="2200"/>
              <a:t> </a:t>
            </a:r>
            <a:endParaRPr lang="es-ES_tradnl" sz="2200"/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7745413" y="236538"/>
          <a:ext cx="884237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2" name="Imagen" r:id="rId3" imgW="886320" imgH="817200" progId="Word.Picture.8">
                  <p:embed/>
                </p:oleObj>
              </mc:Choice>
              <mc:Fallback>
                <p:oleObj name="Imagen" r:id="rId3" imgW="886320" imgH="817200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5413" y="236538"/>
                        <a:ext cx="884237" cy="81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1" name="Picture 5" descr="AZF (Y map)"/>
          <p:cNvPicPr>
            <a:picLocks noChangeAspect="1" noChangeArrowheads="1"/>
          </p:cNvPicPr>
          <p:nvPr/>
        </p:nvPicPr>
        <p:blipFill>
          <a:blip r:embed="rId5" cstate="print">
            <a:lum contrast="18000"/>
          </a:blip>
          <a:srcRect b="42123"/>
          <a:stretch>
            <a:fillRect/>
          </a:stretch>
        </p:blipFill>
        <p:spPr bwMode="auto">
          <a:xfrm>
            <a:off x="1196975" y="3911600"/>
            <a:ext cx="6711950" cy="27114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1281113" y="549275"/>
            <a:ext cx="72009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>
                <a:solidFill>
                  <a:schemeClr val="accent1"/>
                </a:solidFill>
                <a:latin typeface="Comic Sans MS" pitchFamily="66" charset="0"/>
              </a:rPr>
              <a:t>Consejos para trabajar en la mesada de laboratorio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250825" y="1844675"/>
            <a:ext cx="8893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>
                <a:latin typeface="Comic Sans MS" pitchFamily="66" charset="0"/>
              </a:rPr>
              <a:t>Dejar la mesada lo más despejada posible con un solo protocolo x grupo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323850" y="2636838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>
                <a:latin typeface="Comic Sans MS" pitchFamily="66" charset="0"/>
              </a:rPr>
              <a:t>Utilizar siempre guantes y tener en cuenta no contaminar las muestras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3132138" y="3140075"/>
            <a:ext cx="3455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>
                <a:latin typeface="Comic Sans MS" pitchFamily="66" charset="0"/>
              </a:rPr>
              <a:t>¡ DNA humanos !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323850" y="3644900"/>
            <a:ext cx="8569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>
                <a:latin typeface="Comic Sans MS" pitchFamily="66" charset="0"/>
              </a:rPr>
              <a:t>Rotular!!!! Siempre con el mismo código. Grupo, iniciales y F para familiares</a:t>
            </a: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323850" y="4508500"/>
            <a:ext cx="8496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>
                <a:latin typeface="Comic Sans MS" pitchFamily="66" charset="0"/>
              </a:rPr>
              <a:t>Revisar los cálculos antes de comenzar a trabajar con las soluciones</a:t>
            </a: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304800" y="4941888"/>
            <a:ext cx="84439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>
                <a:latin typeface="Comic Sans MS" pitchFamily="66" charset="0"/>
              </a:rPr>
              <a:t>Preguntar hasta comprender… no tengan vergüenza, estamos para ayudarlos a aprender. Tanto en el laboratorio como en las teorías.</a:t>
            </a: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6804025" y="6127750"/>
            <a:ext cx="1871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>
                <a:solidFill>
                  <a:srgbClr val="000099"/>
                </a:solidFill>
                <a:latin typeface="Comic Sans MS" pitchFamily="66" charset="0"/>
              </a:rPr>
              <a:t>¡Suerte!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zclas">
  <a:themeElements>
    <a:clrScheme name="Mezcla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Mezcla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ezcla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zcla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zcla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zcla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zcla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zcla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2198</TotalTime>
  <Words>1257</Words>
  <Application>Microsoft Office PowerPoint</Application>
  <PresentationFormat>Presentación en pantalla (4:3)</PresentationFormat>
  <Paragraphs>265</Paragraphs>
  <Slides>31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31</vt:i4>
      </vt:variant>
    </vt:vector>
  </HeadingPairs>
  <TitlesOfParts>
    <vt:vector size="34" baseType="lpstr">
      <vt:lpstr>Mezclas</vt:lpstr>
      <vt:lpstr>Imagen</vt:lpstr>
      <vt:lpstr>Fotografía de Photo Editor</vt:lpstr>
      <vt:lpstr>Presentación de PowerPoint</vt:lpstr>
      <vt:lpstr>Presentación de PowerPoint</vt:lpstr>
      <vt:lpstr>Extracción de ADN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</dc:creator>
  <cp:lastModifiedBy>Marcela</cp:lastModifiedBy>
  <cp:revision>109</cp:revision>
  <dcterms:created xsi:type="dcterms:W3CDTF">2007-05-04T15:45:53Z</dcterms:created>
  <dcterms:modified xsi:type="dcterms:W3CDTF">2014-08-22T23:34:17Z</dcterms:modified>
</cp:coreProperties>
</file>