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99" r:id="rId3"/>
    <p:sldId id="300" r:id="rId4"/>
    <p:sldId id="301" r:id="rId5"/>
    <p:sldId id="270" r:id="rId6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10000"/>
    <a:srgbClr val="EC0000"/>
    <a:srgbClr val="299FEC"/>
    <a:srgbClr val="FF3146"/>
    <a:srgbClr val="32B9E1"/>
    <a:srgbClr val="069DD8"/>
    <a:srgbClr val="008AE1"/>
    <a:srgbClr val="1C6C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2776F-823A-4754-81FD-0B31380701AE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99391-1EFC-47EC-A8DB-C734255456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4307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99391-1EFC-47EC-A8DB-C73425545624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95137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99391-1EFC-47EC-A8DB-C73425545624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9513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99391-1EFC-47EC-A8DB-C73425545624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9513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E1398-3BFD-4D01-941E-1B0DA0110DBE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D655E-524D-4607-9BD4-0028F593F8DC}" type="slidenum">
              <a:rPr lang="es-ES_tradnl"/>
              <a:pPr/>
              <a:t>‹Nº›</a:t>
            </a:fld>
            <a:endParaRPr lang="es-ES_tradnl"/>
          </a:p>
        </p:txBody>
      </p:sp>
      <p:pic>
        <p:nvPicPr>
          <p:cNvPr id="1026" name="Picture 2" descr="L:\mkt\ICECILIA\EAE\IMAGEN CORPORATIVA\RENOVACIÓN DE IMAGEN CORPORATIVA EAE\IMAGEN 2012\PIEZAS\SIMULACIÓN WELCOME PACK\franja superio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7" y="-4192"/>
            <a:ext cx="9139783" cy="71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:\mkt\ICECILIA\EAE\IMAGEN CORPORATIVA\RENOVACIÓN DE IMAGEN CORPORATIVA EAE\IMAGEN 2012\PIEZAS\SIMULACIÓN WELCOME PACK\franja_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80361"/>
            <a:ext cx="716428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217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92B42-A534-4ADE-842D-06404F100598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95A57-2845-44B2-9AFC-C85176DD49C4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90649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15361-04B0-4BF5-9E64-6E368254CB04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4C74B-1414-42B3-A37D-FFDD4EFEF82F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4562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9DB434-4748-4496-908B-152D1997B8AD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15D2F-FB2A-447B-BF4B-541ECD2FBD50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89381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CCCF48-D5E0-46F7-9FEC-055977A227A9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84F4C-C925-41ED-BCF0-7FAE5716C5AD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4268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EA1D1-F127-47B6-8ED2-BAC9234C9F0D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B817A-200D-4F46-87F8-0499C0BBAEAC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4310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468EB0-6D16-4974-A095-BD7707F257BD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CA916-3E04-4EEB-813D-2C9BD668B138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04324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88039D-FE56-4035-8613-52C9F71F4CAB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20DB7-1995-4FB3-8A8E-A7D08A9142C3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43147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662325-D1BC-4C8B-BBC0-555B73319B94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0784-24F8-4B1B-BA4D-779F0D2C38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68593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15DE9B-00C9-4777-BDBB-D23998E43BD0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ADA42-1BAC-41E8-A3A5-12550DC5C311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2423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CC4884-714F-4101-8046-51F3DB714090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A6B4E-BF64-4232-BFD3-257039D7B0EA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7033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1E0C193-86FD-4A95-B458-6E6EC7A0A1B3}" type="datetime1">
              <a:rPr lang="es-ES_tradnl"/>
              <a:pPr/>
              <a:t>27/08/2018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B247330-0BD4-485D-A7BE-6BA20C37653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n 9" descr="portada_plas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1913"/>
            <a:ext cx="92202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ángulo 4"/>
          <p:cNvSpPr>
            <a:spLocks noChangeArrowheads="1"/>
          </p:cNvSpPr>
          <p:nvPr/>
        </p:nvSpPr>
        <p:spPr bwMode="auto">
          <a:xfrm>
            <a:off x="381000" y="1844824"/>
            <a:ext cx="8763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ES" sz="4000" b="1" i="1" dirty="0">
                <a:solidFill>
                  <a:schemeClr val="bg1"/>
                </a:solidFill>
                <a:latin typeface="Georgia" charset="0"/>
              </a:rPr>
              <a:t>Perspectiva de análisis para un futuro de sostenibilidad: la industria 4.0 como epicentro de creación tecnológica y de contenidos</a:t>
            </a:r>
            <a:endParaRPr lang="es-ES" sz="2800" i="1" dirty="0">
              <a:solidFill>
                <a:srgbClr val="FFFFFF"/>
              </a:solidFill>
              <a:latin typeface="Georgia" charset="0"/>
            </a:endParaRPr>
          </a:p>
          <a:p>
            <a:r>
              <a:rPr lang="es-ES" sz="2800" i="1" dirty="0">
                <a:solidFill>
                  <a:srgbClr val="FFFFFF"/>
                </a:solidFill>
                <a:latin typeface="Georgia" charset="0"/>
              </a:rPr>
              <a:t>Dr. Joan Francesc Fondevila Gascón</a:t>
            </a:r>
          </a:p>
          <a:p>
            <a:r>
              <a:rPr lang="es-ES" sz="2800" i="1" dirty="0">
                <a:solidFill>
                  <a:srgbClr val="FFFFFF"/>
                </a:solidFill>
                <a:latin typeface="Georgia" charset="0"/>
              </a:rPr>
              <a:t>Profesor titular de Universidad (EAE-UPC, UPF, </a:t>
            </a:r>
            <a:r>
              <a:rPr lang="es-ES" sz="2800" i="1" dirty="0" err="1">
                <a:solidFill>
                  <a:srgbClr val="FFFFFF"/>
                </a:solidFill>
                <a:latin typeface="Georgia" charset="0"/>
              </a:rPr>
              <a:t>UdG</a:t>
            </a:r>
            <a:r>
              <a:rPr lang="es-ES" sz="2800" i="1" dirty="0">
                <a:solidFill>
                  <a:srgbClr val="FFFFFF"/>
                </a:solidFill>
                <a:latin typeface="Georgia" charset="0"/>
              </a:rPr>
              <a:t>, URL, UOC, UB, UAB, UCJC)</a:t>
            </a:r>
          </a:p>
          <a:p>
            <a:r>
              <a:rPr lang="es-ES" sz="2800" i="1" dirty="0">
                <a:solidFill>
                  <a:srgbClr val="FFFFFF"/>
                </a:solidFill>
                <a:latin typeface="Georgia" charset="0"/>
              </a:rPr>
              <a:t>Director del CECABLE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273" y="764704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dirty="0">
              <a:latin typeface="Georgia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764704"/>
            <a:ext cx="7776864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endParaRPr lang="es-ES" sz="1600" dirty="0">
              <a:latin typeface="Georgia" pitchFamily="18" charset="0"/>
            </a:endParaRPr>
          </a:p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r>
              <a:rPr lang="es-ES" sz="1600" dirty="0">
                <a:latin typeface="Georgia" pitchFamily="18" charset="0"/>
              </a:rPr>
              <a:t>	</a:t>
            </a:r>
          </a:p>
          <a:p>
            <a:r>
              <a:rPr lang="es-ES" sz="1600" dirty="0">
                <a:latin typeface="Georgia" pitchFamily="18" charset="0"/>
              </a:rPr>
              <a:t> </a:t>
            </a:r>
          </a:p>
          <a:p>
            <a:endParaRPr lang="es-ES" sz="1600" dirty="0">
              <a:latin typeface="Georgia" pitchFamily="18" charset="0"/>
            </a:endParaRPr>
          </a:p>
          <a:p>
            <a:endParaRPr lang="es-ES" sz="1600" dirty="0">
              <a:latin typeface="Georgia" pitchFamily="18" charset="0"/>
            </a:endParaRPr>
          </a:p>
        </p:txBody>
      </p:sp>
      <p:pic>
        <p:nvPicPr>
          <p:cNvPr id="1026" name="Picture 2" descr="C:\Users\ujrf3a\Documents\03. DISSENYS\EAE Imatge\franj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052736"/>
            <a:ext cx="88927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4"/>
          <p:cNvSpPr>
            <a:spLocks noChangeArrowheads="1"/>
          </p:cNvSpPr>
          <p:nvPr/>
        </p:nvSpPr>
        <p:spPr bwMode="auto">
          <a:xfrm>
            <a:off x="323776" y="1177588"/>
            <a:ext cx="84966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ES" sz="2400" b="1" i="1" dirty="0">
                <a:solidFill>
                  <a:schemeClr val="bg1"/>
                </a:solidFill>
                <a:latin typeface="Georgia" charset="0"/>
              </a:rPr>
              <a:t>Sostenibilidad y Sociedad de la Banda Ancha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2524" y="1916832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>
                <a:solidFill>
                  <a:srgbClr val="C00000"/>
                </a:solidFill>
                <a:latin typeface="Georgia" pitchFamily="18" charset="0"/>
              </a:rPr>
              <a:t>Sostenibilidad y Sociedad de la Banda Ancha</a:t>
            </a:r>
          </a:p>
          <a:p>
            <a:endParaRPr lang="es-ES" sz="2000" b="1" i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s-ES" sz="2000" dirty="0">
                <a:latin typeface="Georgia" pitchFamily="18" charset="0"/>
              </a:rPr>
              <a:t>La tecnología promueve la sostenibilidad, gracias a ahorro energético y al crecimiento del teletrabajo. Características:</a:t>
            </a:r>
          </a:p>
          <a:p>
            <a:endParaRPr lang="es-ES" sz="1600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Universalización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Acceso garantizado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SLA (</a:t>
            </a:r>
            <a:r>
              <a:rPr lang="es-ES" sz="1600" i="1" dirty="0" err="1">
                <a:latin typeface="Georgia" pitchFamily="18" charset="0"/>
              </a:rPr>
              <a:t>Service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Level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Agreement</a:t>
            </a:r>
            <a:r>
              <a:rPr lang="es-ES" sz="1600" dirty="0">
                <a:latin typeface="Georgia" pitchFamily="18" charset="0"/>
              </a:rPr>
              <a:t>) y CIR (</a:t>
            </a:r>
            <a:r>
              <a:rPr lang="es-ES" sz="1600" i="1" dirty="0" err="1">
                <a:latin typeface="Georgia" pitchFamily="18" charset="0"/>
              </a:rPr>
              <a:t>Committed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Information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R</a:t>
            </a:r>
            <a:r>
              <a:rPr lang="es-ES" sz="1600" dirty="0" err="1">
                <a:latin typeface="Georgia" pitchFamily="18" charset="0"/>
              </a:rPr>
              <a:t>ate</a:t>
            </a:r>
            <a:r>
              <a:rPr lang="es-ES" sz="1600" dirty="0">
                <a:latin typeface="Georgia" pitchFamily="18" charset="0"/>
              </a:rPr>
              <a:t>): acuerdo de nivel de servicio empresa-operador y % garantizado de banda ancha.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UC (</a:t>
            </a:r>
            <a:r>
              <a:rPr lang="es-ES" sz="1600" i="1" dirty="0" err="1">
                <a:latin typeface="Georgia" pitchFamily="18" charset="0"/>
              </a:rPr>
              <a:t>Unified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Communications</a:t>
            </a:r>
            <a:r>
              <a:rPr lang="es-ES" sz="1600" dirty="0">
                <a:latin typeface="Georgia" pitchFamily="18" charset="0"/>
              </a:rPr>
              <a:t>): permiten agilizar los trámites  de cara al cliente o al ciudadano en una empresa o administración pública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i="1" dirty="0">
                <a:latin typeface="Georgia" pitchFamily="18" charset="0"/>
              </a:rPr>
              <a:t>Cloud </a:t>
            </a:r>
            <a:r>
              <a:rPr lang="es-ES" sz="1600" i="1" dirty="0" err="1">
                <a:latin typeface="Georgia" pitchFamily="18" charset="0"/>
              </a:rPr>
              <a:t>journalism</a:t>
            </a:r>
            <a:r>
              <a:rPr lang="es-ES" sz="1600" dirty="0">
                <a:latin typeface="Georgia" pitchFamily="18" charset="0"/>
              </a:rPr>
              <a:t>: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dirty="0">
                <a:latin typeface="Georgia" pitchFamily="18" charset="0"/>
              </a:rPr>
              <a:t>Provisión continua de contenidos  digitales para empresas y entidades (webs, blogs, redes sociales…). Es la base de Internet.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Evitar el </a:t>
            </a:r>
            <a:r>
              <a:rPr lang="es-ES" sz="1600" i="1" dirty="0">
                <a:latin typeface="Georgia" pitchFamily="18" charset="0"/>
              </a:rPr>
              <a:t>gap</a:t>
            </a:r>
            <a:r>
              <a:rPr lang="es-ES" sz="1600" dirty="0">
                <a:latin typeface="Georgia" pitchFamily="18" charset="0"/>
              </a:rPr>
              <a:t> en entornos rurales: gracias a la tecnología y al acceso a Internet, los ciudadanos, las empresas y las entidades rurales alcanzan  (o pueden alcanzar) la igualdad de condiciones con relación al entorno urbano.</a:t>
            </a:r>
          </a:p>
        </p:txBody>
      </p:sp>
    </p:spTree>
    <p:extLst>
      <p:ext uri="{BB962C8B-B14F-4D97-AF65-F5344CB8AC3E}">
        <p14:creationId xmlns:p14="http://schemas.microsoft.com/office/powerpoint/2010/main" xmlns="" val="15613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273" y="764704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dirty="0">
              <a:latin typeface="Georgia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764704"/>
            <a:ext cx="7776864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endParaRPr lang="es-ES" sz="1600" dirty="0">
              <a:latin typeface="Georgia" pitchFamily="18" charset="0"/>
            </a:endParaRPr>
          </a:p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r>
              <a:rPr lang="es-ES" sz="1600" dirty="0">
                <a:latin typeface="Georgia" pitchFamily="18" charset="0"/>
              </a:rPr>
              <a:t>	</a:t>
            </a:r>
          </a:p>
          <a:p>
            <a:r>
              <a:rPr lang="es-ES" sz="1600" dirty="0">
                <a:latin typeface="Georgia" pitchFamily="18" charset="0"/>
              </a:rPr>
              <a:t> </a:t>
            </a:r>
          </a:p>
          <a:p>
            <a:endParaRPr lang="es-ES" sz="1600" dirty="0">
              <a:latin typeface="Georgia" pitchFamily="18" charset="0"/>
            </a:endParaRPr>
          </a:p>
          <a:p>
            <a:endParaRPr lang="es-ES" sz="1600" dirty="0">
              <a:latin typeface="Georgia" pitchFamily="18" charset="0"/>
            </a:endParaRPr>
          </a:p>
        </p:txBody>
      </p:sp>
      <p:pic>
        <p:nvPicPr>
          <p:cNvPr id="1026" name="Picture 2" descr="C:\Users\ujrf3a\Documents\03. DISSENYS\EAE Imatge\franj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052736"/>
            <a:ext cx="88927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4"/>
          <p:cNvSpPr>
            <a:spLocks noChangeArrowheads="1"/>
          </p:cNvSpPr>
          <p:nvPr/>
        </p:nvSpPr>
        <p:spPr bwMode="auto">
          <a:xfrm>
            <a:off x="323776" y="1177588"/>
            <a:ext cx="8496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chemeClr val="bg1"/>
                </a:solidFill>
                <a:latin typeface="Georgia" charset="0"/>
              </a:rPr>
              <a:t>Industria 4.0: KPI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2524" y="2163411"/>
            <a:ext cx="80648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>
                <a:solidFill>
                  <a:srgbClr val="C00000"/>
                </a:solidFill>
                <a:latin typeface="Georgia" pitchFamily="18" charset="0"/>
              </a:rPr>
              <a:t>KPI (Key Performance </a:t>
            </a:r>
            <a:r>
              <a:rPr lang="es-ES" sz="2000" b="1" i="1" dirty="0" err="1">
                <a:solidFill>
                  <a:srgbClr val="C00000"/>
                </a:solidFill>
                <a:latin typeface="Georgia" pitchFamily="18" charset="0"/>
              </a:rPr>
              <a:t>Indicator</a:t>
            </a:r>
            <a:r>
              <a:rPr lang="es-ES" sz="2000" b="1" i="1" dirty="0">
                <a:solidFill>
                  <a:srgbClr val="C00000"/>
                </a:solidFill>
                <a:latin typeface="Georgia" pitchFamily="18" charset="0"/>
              </a:rPr>
              <a:t>)</a:t>
            </a:r>
          </a:p>
          <a:p>
            <a:endParaRPr lang="es-ES" sz="2000" b="1" i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s-ES" sz="1600" dirty="0">
                <a:latin typeface="Georgia" pitchFamily="18" charset="0"/>
              </a:rPr>
              <a:t>Los indicadores de éxito  para aplicar el concepto de industria 4.0 en entornos rurales y urbanos son los siguientes:</a:t>
            </a:r>
            <a:endParaRPr lang="es-ES" sz="1600" b="1" dirty="0">
              <a:latin typeface="Georgia" pitchFamily="18" charset="0"/>
            </a:endParaRPr>
          </a:p>
          <a:p>
            <a:endParaRPr lang="es-ES" sz="1600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Conectividad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err="1">
                <a:latin typeface="Georgia" pitchFamily="18" charset="0"/>
              </a:rPr>
              <a:t>IoT</a:t>
            </a:r>
            <a:r>
              <a:rPr lang="es-ES" sz="1600" dirty="0">
                <a:latin typeface="Georgia" pitchFamily="18" charset="0"/>
              </a:rPr>
              <a:t> (Internet of </a:t>
            </a:r>
            <a:r>
              <a:rPr lang="es-ES" sz="1600" dirty="0" err="1">
                <a:latin typeface="Georgia" pitchFamily="18" charset="0"/>
              </a:rPr>
              <a:t>Things</a:t>
            </a:r>
            <a:r>
              <a:rPr lang="es-ES" sz="1600" dirty="0">
                <a:latin typeface="Georgia" pitchFamily="18" charset="0"/>
              </a:rPr>
              <a:t>): IPv6: 340 </a:t>
            </a:r>
            <a:r>
              <a:rPr lang="es-ES" sz="1600" dirty="0" err="1">
                <a:latin typeface="Georgia" pitchFamily="18" charset="0"/>
              </a:rPr>
              <a:t>sextillones</a:t>
            </a:r>
            <a:r>
              <a:rPr lang="es-ES" sz="1600" dirty="0">
                <a:latin typeface="Georgia" pitchFamily="18" charset="0"/>
              </a:rPr>
              <a:t> de direcciones, análisis de media de IP por persona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Do </a:t>
            </a:r>
            <a:r>
              <a:rPr lang="es-ES" sz="1600" dirty="0" err="1">
                <a:latin typeface="Georgia" pitchFamily="18" charset="0"/>
              </a:rPr>
              <a:t>It</a:t>
            </a:r>
            <a:r>
              <a:rPr lang="es-ES" sz="1600" dirty="0">
                <a:latin typeface="Georgia" pitchFamily="18" charset="0"/>
              </a:rPr>
              <a:t> </a:t>
            </a:r>
            <a:r>
              <a:rPr lang="es-ES" sz="1600" dirty="0" err="1">
                <a:latin typeface="Georgia" pitchFamily="18" charset="0"/>
              </a:rPr>
              <a:t>Yourself</a:t>
            </a:r>
            <a:r>
              <a:rPr lang="es-ES" sz="1600" dirty="0">
                <a:latin typeface="Georgia" pitchFamily="18" charset="0"/>
              </a:rPr>
              <a:t> (teletrabajo)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Rentabilidad</a:t>
            </a:r>
          </a:p>
          <a:p>
            <a:pPr marL="342900" indent="-342900">
              <a:buFont typeface="+mj-lt"/>
              <a:buAutoNum type="arabicPeriod"/>
            </a:pPr>
            <a:endParaRPr lang="es-ES" sz="16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3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273" y="764704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dirty="0">
              <a:latin typeface="Georgia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764704"/>
            <a:ext cx="7776864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endParaRPr lang="es-ES" sz="1600" dirty="0">
              <a:latin typeface="Georgia" pitchFamily="18" charset="0"/>
            </a:endParaRPr>
          </a:p>
          <a:p>
            <a:pPr marL="355600" indent="-355600" algn="just">
              <a:spcBef>
                <a:spcPct val="20000"/>
              </a:spcBef>
              <a:buClr>
                <a:schemeClr val="hlink"/>
              </a:buClr>
              <a:buSzPct val="50000"/>
            </a:pPr>
            <a:r>
              <a:rPr lang="es-ES" sz="1600" dirty="0">
                <a:latin typeface="Georgia" pitchFamily="18" charset="0"/>
              </a:rPr>
              <a:t>	</a:t>
            </a:r>
          </a:p>
          <a:p>
            <a:r>
              <a:rPr lang="es-ES" sz="1600" dirty="0">
                <a:latin typeface="Georgia" pitchFamily="18" charset="0"/>
              </a:rPr>
              <a:t> </a:t>
            </a:r>
          </a:p>
          <a:p>
            <a:endParaRPr lang="es-ES" sz="1600" dirty="0">
              <a:latin typeface="Georgia" pitchFamily="18" charset="0"/>
            </a:endParaRPr>
          </a:p>
          <a:p>
            <a:endParaRPr lang="es-ES" sz="1600" dirty="0">
              <a:latin typeface="Georgia" pitchFamily="18" charset="0"/>
            </a:endParaRPr>
          </a:p>
        </p:txBody>
      </p:sp>
      <p:pic>
        <p:nvPicPr>
          <p:cNvPr id="1026" name="Picture 2" descr="C:\Users\ujrf3a\Documents\03. DISSENYS\EAE Imatge\franj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052736"/>
            <a:ext cx="88927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4"/>
          <p:cNvSpPr>
            <a:spLocks noChangeArrowheads="1"/>
          </p:cNvSpPr>
          <p:nvPr/>
        </p:nvSpPr>
        <p:spPr bwMode="auto">
          <a:xfrm>
            <a:off x="323776" y="1177588"/>
            <a:ext cx="8496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chemeClr val="bg1"/>
                </a:solidFill>
                <a:latin typeface="Georgia" charset="0"/>
              </a:rPr>
              <a:t>¿Sostenibilidad y rentabilidad?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2524" y="2163411"/>
            <a:ext cx="80648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>
                <a:solidFill>
                  <a:srgbClr val="C00000"/>
                </a:solidFill>
                <a:latin typeface="Georgia" pitchFamily="18" charset="0"/>
              </a:rPr>
              <a:t>Factores para la monetización</a:t>
            </a:r>
          </a:p>
          <a:p>
            <a:endParaRPr lang="es-ES" sz="1600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1600" i="1" dirty="0">
                <a:latin typeface="Georgia" pitchFamily="18" charset="0"/>
              </a:rPr>
              <a:t>Social </a:t>
            </a:r>
            <a:r>
              <a:rPr lang="es-ES" sz="1600" i="1" dirty="0" err="1">
                <a:latin typeface="Georgia" pitchFamily="18" charset="0"/>
              </a:rPr>
              <a:t>journalism</a:t>
            </a:r>
            <a:r>
              <a:rPr lang="es-ES" sz="1600" i="1" dirty="0">
                <a:latin typeface="Georgia" pitchFamily="18" charset="0"/>
              </a:rPr>
              <a:t> </a:t>
            </a:r>
            <a:r>
              <a:rPr lang="es-ES" sz="1600" i="1" dirty="0" err="1">
                <a:latin typeface="Georgia" pitchFamily="18" charset="0"/>
              </a:rPr>
              <a:t>commerce</a:t>
            </a:r>
            <a:endParaRPr lang="es-ES" sz="1600" i="1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Marketing sensorial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Optimización del tiempo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Innovación (Imaginación)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Programas de gestión semánticos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Georgia" pitchFamily="18" charset="0"/>
              </a:rPr>
              <a:t>Sincronía</a:t>
            </a:r>
          </a:p>
          <a:p>
            <a:pPr marL="342900" indent="-342900">
              <a:buFont typeface="+mj-lt"/>
              <a:buAutoNum type="arabicPeriod"/>
            </a:pPr>
            <a:endParaRPr lang="es-ES" sz="16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3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industria 4.0 debe ayudar a la sostenibilidad y al </a:t>
            </a:r>
            <a:r>
              <a:rPr lang="es-ES"/>
              <a:t>desarrollo rural a </a:t>
            </a:r>
            <a:r>
              <a:rPr lang="es-ES" dirty="0"/>
              <a:t>partir de la tecnología y los contenidos</a:t>
            </a:r>
          </a:p>
        </p:txBody>
      </p:sp>
    </p:spTree>
    <p:extLst>
      <p:ext uri="{BB962C8B-B14F-4D97-AF65-F5344CB8AC3E}">
        <p14:creationId xmlns:p14="http://schemas.microsoft.com/office/powerpoint/2010/main" xmlns="" val="2005955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308</Words>
  <Application>Microsoft Office PowerPoint</Application>
  <PresentationFormat>Presentación en pantalla (4:3)</PresentationFormat>
  <Paragraphs>46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La industria 4.0 debe ayudar a la sostenibilidad y al desarrollo rural a partir de la tecnología y los contenidos</vt:lpstr>
    </vt:vector>
  </TitlesOfParts>
  <Company>MNK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 m</dc:creator>
  <cp:lastModifiedBy>adichdji</cp:lastModifiedBy>
  <cp:revision>240</cp:revision>
  <cp:lastPrinted>2012-05-14T11:14:11Z</cp:lastPrinted>
  <dcterms:created xsi:type="dcterms:W3CDTF">2012-05-08T07:51:25Z</dcterms:created>
  <dcterms:modified xsi:type="dcterms:W3CDTF">2018-08-27T17:58:30Z</dcterms:modified>
</cp:coreProperties>
</file>